
<file path=[Content_Types].xml><?xml version="1.0" encoding="utf-8"?>
<Types xmlns="http://schemas.openxmlformats.org/package/2006/content-types">
  <Default Extension="jfif" ContentType="image/jpeg"/>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533" r:id="rId3"/>
    <p:sldId id="509" r:id="rId4"/>
    <p:sldId id="537" r:id="rId5"/>
    <p:sldId id="518" r:id="rId6"/>
    <p:sldId id="538" r:id="rId7"/>
    <p:sldId id="297" r:id="rId8"/>
    <p:sldId id="534" r:id="rId9"/>
    <p:sldId id="524" r:id="rId10"/>
    <p:sldId id="442" r:id="rId11"/>
    <p:sldId id="525" r:id="rId12"/>
    <p:sldId id="535" r:id="rId13"/>
    <p:sldId id="515" r:id="rId14"/>
    <p:sldId id="516" r:id="rId15"/>
    <p:sldId id="517" r:id="rId16"/>
    <p:sldId id="326" r:id="rId17"/>
    <p:sldId id="529" r:id="rId18"/>
    <p:sldId id="526" r:id="rId19"/>
    <p:sldId id="303" r:id="rId20"/>
    <p:sldId id="300" r:id="rId21"/>
    <p:sldId id="304" r:id="rId22"/>
    <p:sldId id="512" r:id="rId23"/>
    <p:sldId id="483" r:id="rId24"/>
    <p:sldId id="508" r:id="rId25"/>
    <p:sldId id="507" r:id="rId26"/>
    <p:sldId id="305" r:id="rId27"/>
    <p:sldId id="306" r:id="rId28"/>
    <p:sldId id="469" r:id="rId29"/>
    <p:sldId id="527" r:id="rId30"/>
    <p:sldId id="315" r:id="rId31"/>
    <p:sldId id="332" r:id="rId32"/>
    <p:sldId id="331" r:id="rId33"/>
    <p:sldId id="330" r:id="rId34"/>
    <p:sldId id="451" r:id="rId35"/>
    <p:sldId id="309"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DD"/>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12" autoAdjust="0"/>
    <p:restoredTop sz="86388" autoAdjust="0"/>
  </p:normalViewPr>
  <p:slideViewPr>
    <p:cSldViewPr snapToGrid="0">
      <p:cViewPr varScale="1">
        <p:scale>
          <a:sx n="96" d="100"/>
          <a:sy n="96" d="100"/>
        </p:scale>
        <p:origin x="1326" y="90"/>
      </p:cViewPr>
      <p:guideLst/>
    </p:cSldViewPr>
  </p:slideViewPr>
  <p:outlineViewPr>
    <p:cViewPr>
      <p:scale>
        <a:sx n="33" d="100"/>
        <a:sy n="33" d="100"/>
      </p:scale>
      <p:origin x="0" y="-4254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F36A1F-EFFE-4A3F-9149-6950E249860E}" type="datetimeFigureOut">
              <a:rPr lang="en-GB" smtClean="0"/>
              <a:t>14/07/2025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505B65-F0C7-46B4-A45B-105ADDD45E13}" type="slidenum">
              <a:rPr lang="en-GB" smtClean="0"/>
              <a:t>‹#›</a:t>
            </a:fld>
            <a:endParaRPr lang="en-GB"/>
          </a:p>
        </p:txBody>
      </p:sp>
    </p:spTree>
    <p:extLst>
      <p:ext uri="{BB962C8B-B14F-4D97-AF65-F5344CB8AC3E}">
        <p14:creationId xmlns:p14="http://schemas.microsoft.com/office/powerpoint/2010/main" val="1261145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Many UK Primary schools are now using the FR, based on our survey and qualitative data of our impact study, June 2022, e.g. see final slides list of schools and the video of Gloucester Road Primary School at the end of the slides. Mary Myatt, a Literacy Consultant, highly recommends the Faster Read and has several videos of Primary teachers talking about how they use the Faster Read on her own subscription website, but the Gloucester Road one is available free.</a:t>
            </a:r>
          </a:p>
        </p:txBody>
      </p:sp>
      <p:sp>
        <p:nvSpPr>
          <p:cNvPr id="4" name="Slide Number Placeholder 3"/>
          <p:cNvSpPr>
            <a:spLocks noGrp="1"/>
          </p:cNvSpPr>
          <p:nvPr>
            <p:ph type="sldNum" sz="quarter" idx="5"/>
          </p:nvPr>
        </p:nvSpPr>
        <p:spPr/>
        <p:txBody>
          <a:bodyPr/>
          <a:lstStyle/>
          <a:p>
            <a:fld id="{6D505B65-F0C7-46B4-A45B-105ADDD45E13}" type="slidenum">
              <a:rPr lang="en-GB" smtClean="0"/>
              <a:t>1</a:t>
            </a:fld>
            <a:endParaRPr lang="en-GB"/>
          </a:p>
        </p:txBody>
      </p:sp>
    </p:spTree>
    <p:extLst>
      <p:ext uri="{BB962C8B-B14F-4D97-AF65-F5344CB8AC3E}">
        <p14:creationId xmlns:p14="http://schemas.microsoft.com/office/powerpoint/2010/main" val="2786955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Guidance on FR website: Teacher Guidelines &amp; video – see link on final slides</a:t>
            </a:r>
          </a:p>
          <a:p>
            <a:r>
              <a:rPr lang="en-GB" dirty="0"/>
              <a:t>Creating a network (Do give us your name, role, school, photo, your school email if you’d like to join, to gain support from other teachers using the Faster Read).</a:t>
            </a:r>
          </a:p>
          <a:p>
            <a:r>
              <a:rPr lang="en-GB" dirty="0"/>
              <a:t>Sharing great, culturally diverse, engaging &amp; challenging texts</a:t>
            </a:r>
          </a:p>
          <a:p>
            <a:r>
              <a:rPr lang="en-GB" dirty="0"/>
              <a:t>Sharing ideas for schemes of work</a:t>
            </a:r>
          </a:p>
          <a:p>
            <a:endParaRPr lang="en-GB" dirty="0"/>
          </a:p>
        </p:txBody>
      </p:sp>
      <p:sp>
        <p:nvSpPr>
          <p:cNvPr id="4" name="Slide Number Placeholder 3"/>
          <p:cNvSpPr>
            <a:spLocks noGrp="1"/>
          </p:cNvSpPr>
          <p:nvPr>
            <p:ph type="sldNum" sz="quarter" idx="5"/>
          </p:nvPr>
        </p:nvSpPr>
        <p:spPr/>
        <p:txBody>
          <a:bodyPr/>
          <a:lstStyle/>
          <a:p>
            <a:fld id="{6D505B65-F0C7-46B4-A45B-105ADDD45E13}" type="slidenum">
              <a:rPr lang="en-GB" smtClean="0"/>
              <a:t>3</a:t>
            </a:fld>
            <a:endParaRPr lang="en-GB"/>
          </a:p>
        </p:txBody>
      </p:sp>
    </p:spTree>
    <p:extLst>
      <p:ext uri="{BB962C8B-B14F-4D97-AF65-F5344CB8AC3E}">
        <p14:creationId xmlns:p14="http://schemas.microsoft.com/office/powerpoint/2010/main" val="1393028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There is a reciprocal relation between reading skill, </a:t>
            </a:r>
            <a:r>
              <a:rPr lang="en-GB" sz="1200" b="1" i="1" dirty="0"/>
              <a:t>exposure to print/amount of reading </a:t>
            </a:r>
            <a:r>
              <a:rPr lang="en-GB" sz="1200" b="1" dirty="0"/>
              <a:t>&amp; reading comprehension </a:t>
            </a:r>
            <a:r>
              <a:rPr lang="en-GB" sz="1200" dirty="0"/>
              <a:t>– the Matthew Effect – the ‘rich’ (initially better readers, with good vocab, etc) get richer (by reading more – get better at reading comprehension), the ‘poor’ (struggling readers), get poorer (relatively weaker at reading as they don’t practise these essential comprehension skills – e.g. </a:t>
            </a:r>
            <a:r>
              <a:rPr lang="en-GB" sz="1100" dirty="0"/>
              <a:t>Cunningham &amp; Stanovich, 1984; van Bergen et al, 2020; Mol &amp; Bus, 2011)  </a:t>
            </a:r>
          </a:p>
          <a:p>
            <a:r>
              <a:rPr lang="en-GB" sz="1200" dirty="0"/>
              <a:t>Reading for pleasure at 10 years helps overcome disadvantage - a stronger predictor of GCSE success than parents’ education </a:t>
            </a:r>
            <a:r>
              <a:rPr lang="en-GB" sz="900" dirty="0"/>
              <a:t>(Sullivan &amp; Brown, 2015). </a:t>
            </a:r>
          </a:p>
          <a:p>
            <a:pPr>
              <a:lnSpc>
                <a:spcPct val="107000"/>
              </a:lnSpc>
              <a:spcAft>
                <a:spcPts val="800"/>
              </a:spcAft>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RATIONALE for FR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2 factors are crucial to developing reading comprehension: </a:t>
            </a:r>
          </a:p>
          <a:p>
            <a:pPr marL="342900" lvl="0" indent="-342900">
              <a:lnSpc>
                <a:spcPct val="107000"/>
              </a:lnSpc>
              <a:buFont typeface="+mj-lt"/>
              <a:buAutoNum type="arabicParenR"/>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Reading volume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see, e.g. Cunningham and Stanovich – students need to read/practise comprehending a large number of texts to improve their comprehension. There is a reciprocal relation between initial level of reading skill and developing reading comprehension, which is mediated by the number of books read. So, if you are a competent reader, you will typically read more books and thus improve your comprehension, compared with a weaker reader, who reads less independently or at all, therefore falling further behind. The more you read, the better you get at it! See all research on importance of reading independently or for pleasure – Allington et al, 2010;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Cremin</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Cliff-Hodges, etc – and Sullivan and Brown, 2015 (Reading for Pleasure at 10 years is a better predictor of success at GCSE level across subjects than parents’ level of education. Reading a lot/for pleasure supports good reading comprehension. See Stanovich’s virtuous reading circle.</a:t>
            </a:r>
          </a:p>
          <a:p>
            <a:pPr marL="342900" lvl="0" indent="-342900">
              <a:lnSpc>
                <a:spcPct val="107000"/>
              </a:lnSpc>
              <a:spcAft>
                <a:spcPts val="800"/>
              </a:spcAft>
              <a:buFont typeface="+mj-lt"/>
              <a:buAutoNum type="arabicParenR"/>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Reading engagement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(being engaged in the act of reading, which includes being motivated to keep reading). There is extensive evidence on the impact of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reading engagement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on comprehension. i.e. the more you read and are motivated to keep reading, even when it is difficult, the better you become at reading comp. and overcoming reading challenges. This is partly also because you develop the other essential aspects of reading: vocabulary, syntax and grammar, general knowledge (of the world, personal knowledge and textual knowledge) needed to be able to make good inferences, inference-making as a skill, an understanding of how narratives ‘work’ (called story-structure) and of different genres, etc – all of this knowledge helps readers to read subsequent books..</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Research on the importance of motivation includes developing the reader’s ‘drive for coherence’ (van den Broek, 1997). i.e. readers need to be excited by the narrative and want to know </a:t>
            </a:r>
            <a:r>
              <a:rPr lang="en-GB" sz="1800" i="1" kern="100" dirty="0">
                <a:effectLst/>
                <a:latin typeface="Aptos" panose="020B0004020202020204" pitchFamily="34" charset="0"/>
                <a:ea typeface="Aptos" panose="020B0004020202020204" pitchFamily="34" charset="0"/>
                <a:cs typeface="Times New Roman" panose="02020603050405020304" pitchFamily="18" charset="0"/>
              </a:rPr>
              <a:t>what happens next.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This makes them </a:t>
            </a:r>
            <a:r>
              <a:rPr lang="en-GB" sz="1800" i="1" kern="100" dirty="0">
                <a:effectLst/>
                <a:latin typeface="Aptos" panose="020B0004020202020204" pitchFamily="34" charset="0"/>
                <a:ea typeface="Aptos" panose="020B0004020202020204" pitchFamily="34" charset="0"/>
                <a:cs typeface="Times New Roman" panose="02020603050405020304" pitchFamily="18" charset="0"/>
              </a:rPr>
              <a:t>work hard at making sense of the text</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(Taboada et al, 2009) because they can anticipate the pleasure they will experience of knowing the ending when all threads are woven together.</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Role of engagement &amp; reader identity; Good readers, who read a lot develop positive reading self-concepts or reader identities.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Ie</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they feel confident in their reading skill and so believe that they can overcome reading challenges by being persistent/applying strategies etc. So it’s important to make students feel they are competent readers with strong reader identities so that they persist. Research shows how important this positive reading self-concept is for  developing persistence &amp; good reading habits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Retelsdorf</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et al, 2011;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Cremin</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et al, 2014, Cliff-Hodges, 2014; Guthrie &amp;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Klauda</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2014).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Choice of texts - becoming a ‘reader’: diverse text representations, where children see themselves represented is also important.</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Fluency and reading aloud: Fluency of oral reading aloud improves skills of speed, effortlessness, autonomy and lack of conscious awareness – all of which strongly support comprehension. The teacher or a fluent peer reading aloud expressively, with appropriate intonation also supports fluency for other readers, not just the actual reader reading aloud (NICHHD 2000; Duncan 2015), but this should be supported by all students also practising reading aloud in groups.</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NB Jane Oakhill &amp; Cain (2012) found that the 3 skills that were the strongest predictors for developing reading comprehension are: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inference, story-structure &amp; self-monitoring</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of one’s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Compounding effect of disadvantage: there is a language gap of 18 months at 3 yrs  between children from the wealthiest families in the UK and the most deprived &amp;  the </a:t>
            </a:r>
            <a:r>
              <a:rPr lang="en-GB" sz="1800" i="1" kern="100" dirty="0">
                <a:effectLst/>
                <a:latin typeface="Aptos" panose="020B0004020202020204" pitchFamily="34" charset="0"/>
                <a:ea typeface="Aptos" panose="020B0004020202020204" pitchFamily="34" charset="0"/>
                <a:cs typeface="Times New Roman" panose="02020603050405020304" pitchFamily="18" charset="0"/>
              </a:rPr>
              <a:t>reading-experience</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gap magnifies over time (Blanden &amp; Machin, 2010; Hart &amp; Risley, 2003; NLT, 2022; Baye et al, 2019)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Community reading &amp; dialogic talk: class/groups: reading aloud for interpreting, enjoyment, fluency &amp; using reading strategies in a metacognitive way (e.g.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Okkinga</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et al, 2014; Sutherland, 2015)</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5F235C79-8B85-4D57-8A59-97B5EF062BAE}" type="slidenum">
              <a:rPr lang="en-GB" smtClean="0"/>
              <a:t>5</a:t>
            </a:fld>
            <a:endParaRPr lang="en-GB"/>
          </a:p>
        </p:txBody>
      </p:sp>
    </p:spTree>
    <p:extLst>
      <p:ext uri="{BB962C8B-B14F-4D97-AF65-F5344CB8AC3E}">
        <p14:creationId xmlns:p14="http://schemas.microsoft.com/office/powerpoint/2010/main" val="450264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t>How long do KS3 students spend reading whole texts in English lessons? </a:t>
            </a:r>
          </a:p>
          <a:p>
            <a:r>
              <a:rPr lang="en-GB" sz="2000" dirty="0"/>
              <a:t>14.8%, according to one US study (Swanson et al): </a:t>
            </a:r>
            <a:r>
              <a:rPr lang="en-GB" sz="2000" b="1" dirty="0"/>
              <a:t>Is this enough if students are not reading outside school? </a:t>
            </a:r>
            <a:r>
              <a:rPr lang="en-GB" sz="1800" b="1" dirty="0"/>
              <a:t> </a:t>
            </a:r>
            <a:r>
              <a:rPr lang="en-GB" sz="1800" dirty="0"/>
              <a:t>The more students read linguistically accessible, challenging, but not canonical texts, the more they practise &amp; develop comprehension, inference-making, vocab + gain world knowledge to read more challenging texts – the Matthew Effect (Stanovich and Cunningham, 1998; Mol &amp; Bus, 2011; van Bergen et al, 2020; Guthrie &amp; </a:t>
            </a:r>
            <a:r>
              <a:rPr lang="en-GB" sz="1800" dirty="0" err="1"/>
              <a:t>Klauda</a:t>
            </a:r>
            <a:r>
              <a:rPr lang="en-GB" sz="1800" dirty="0"/>
              <a:t>, 2014; van den Broek, 1997 – the ‘drive for coherence’, </a:t>
            </a:r>
            <a:r>
              <a:rPr lang="en-GB" sz="1800" dirty="0" err="1"/>
              <a:t>Retelsdorf</a:t>
            </a:r>
            <a:r>
              <a:rPr lang="en-GB" sz="1800" dirty="0"/>
              <a:t> et al, 2011; Taboada et al, 2009; Swanson et al, 2016 )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Students from disadvantaged backgrounds less likely to read for pleasure &amp; enjoy reading BUT access to engaging books &amp; encouragement can change this (Clark &amp; Akerman, 2011; Allington et al, 2010; Cremin et al, 2014). We know that reading for pleasure supports learning across the curriculum: Reading for pleasure at 10 years helps overcome disadvantage - a stronger predictor of GCSE success than parents’ education (Sullivan &amp; Brown, 2015).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BUT - Policy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UK &amp; US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How much time is actually spent on </a:t>
            </a:r>
            <a:r>
              <a:rPr lang="en-GB" sz="1800" i="1" kern="100" dirty="0">
                <a:effectLst/>
                <a:latin typeface="Aptos" panose="020B0004020202020204" pitchFamily="34" charset="0"/>
                <a:ea typeface="Aptos" panose="020B0004020202020204" pitchFamily="34" charset="0"/>
                <a:cs typeface="Times New Roman" panose="02020603050405020304" pitchFamily="18" charset="0"/>
              </a:rPr>
              <a:t>reading whole texts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in English? Is reading for pleasure expected to occur </a:t>
            </a:r>
            <a:r>
              <a:rPr lang="en-GB" sz="1800" i="1" kern="100" dirty="0">
                <a:effectLst/>
                <a:latin typeface="Aptos" panose="020B0004020202020204" pitchFamily="34" charset="0"/>
                <a:ea typeface="Aptos" panose="020B0004020202020204" pitchFamily="34" charset="0"/>
                <a:cs typeface="Times New Roman" panose="02020603050405020304" pitchFamily="18" charset="0"/>
              </a:rPr>
              <a:t>elsewhere</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e.g. DEAR?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So, schools are expecting too much of struggling readers to assume that reading practice must take place, volitionally, outside lessons. We need to reverse this and give struggling readers sufficient reading experience of extended texts to develop their reading comprehension INSIDE Lessons.</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Struggling readers have difficulties with inference at all levels - inferring meaning of new words, making links across paragraphs &amp; applying background knowledge to make inferences re setting, plot, character’s motivations</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Struggling readers also have weaknesses in memory and language processing so need to gain reading skills (questioning, inferring, summarising, predicting, etc),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through experience of</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whole-text reading, motivation &amp; confidence as ‘readers’ (Stanovich, 1986; Mol &amp; Bus, 2011; van de Broek, 1997)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AND through explicit teaching of those reading strategies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so that they internalise these and can use them independently.</a:t>
            </a:r>
          </a:p>
          <a:p>
            <a:pPr>
              <a:lnSpc>
                <a:spcPct val="107000"/>
              </a:lnSpc>
              <a:spcAft>
                <a:spcPts val="800"/>
              </a:spcAft>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Oakhill, Cain &amp; </a:t>
            </a:r>
            <a:r>
              <a:rPr lang="en-GB" sz="1800" b="1" kern="100" dirty="0" err="1">
                <a:effectLst/>
                <a:latin typeface="Aptos" panose="020B0004020202020204" pitchFamily="34" charset="0"/>
                <a:ea typeface="Aptos" panose="020B0004020202020204" pitchFamily="34" charset="0"/>
                <a:cs typeface="Times New Roman" panose="02020603050405020304" pitchFamily="18" charset="0"/>
              </a:rPr>
              <a:t>Elbro</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 (2015) – excellent book on reading comp, including struggling readers, written for teachers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6D505B65-F0C7-46B4-A45B-105ADDD45E13}" type="slidenum">
              <a:rPr lang="en-GB" smtClean="0"/>
              <a:t>6</a:t>
            </a:fld>
            <a:endParaRPr lang="en-GB"/>
          </a:p>
        </p:txBody>
      </p:sp>
    </p:spTree>
    <p:extLst>
      <p:ext uri="{BB962C8B-B14F-4D97-AF65-F5344CB8AC3E}">
        <p14:creationId xmlns:p14="http://schemas.microsoft.com/office/powerpoint/2010/main" val="1576279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013" y="752475"/>
            <a:ext cx="6680200" cy="3757613"/>
          </a:xfrm>
        </p:spPr>
      </p:sp>
      <p:sp>
        <p:nvSpPr>
          <p:cNvPr id="3" name="Notes Placeholder 2"/>
          <p:cNvSpPr>
            <a:spLocks noGrp="1"/>
          </p:cNvSpPr>
          <p:nvPr>
            <p:ph type="body" idx="1"/>
          </p:nvPr>
        </p:nvSpPr>
        <p:spPr/>
        <p:txBody>
          <a:bodyPr/>
          <a:lstStyle/>
          <a:p>
            <a:pPr defTabSz="915680">
              <a:defRPr/>
            </a:pPr>
            <a:r>
              <a:rPr lang="en-GB" sz="1000" dirty="0"/>
              <a:t>Pedagogy for KS3 (and KS2) skewed towards the requirements of KS2 SATs or GCSE at 16. No focus on extended, whole-text reading, which is the only way that struggling readers will ever ‘catch up’ and gain sufficiently good reading comp skills to access the secondary curriculum.</a:t>
            </a:r>
          </a:p>
          <a:p>
            <a:pPr defTabSz="915680">
              <a:defRPr/>
            </a:pPr>
            <a:r>
              <a:rPr lang="en-GB" sz="1000" dirty="0"/>
              <a:t>Pedagogy all geared towards written analysis of small extracts with a focus on literary features like similes, etc. So struggling readers fall further behind as they lack experience of comprehending a whole text, which would greatly strengthen their comp. skills for future reading.</a:t>
            </a:r>
          </a:p>
          <a:p>
            <a:pPr defTabSz="915680">
              <a:defRPr/>
            </a:pPr>
            <a:r>
              <a:rPr lang="en-GB" sz="1000" b="0" baseline="0" dirty="0"/>
              <a:t>.</a:t>
            </a:r>
            <a:endParaRPr lang="en-GB" sz="1000" b="0" dirty="0"/>
          </a:p>
          <a:p>
            <a:endParaRPr lang="en-GB" dirty="0"/>
          </a:p>
        </p:txBody>
      </p:sp>
      <p:sp>
        <p:nvSpPr>
          <p:cNvPr id="4" name="Slide Number Placeholder 3"/>
          <p:cNvSpPr>
            <a:spLocks noGrp="1"/>
          </p:cNvSpPr>
          <p:nvPr>
            <p:ph type="sldNum" sz="quarter" idx="10"/>
          </p:nvPr>
        </p:nvSpPr>
        <p:spPr/>
        <p:txBody>
          <a:bodyPr/>
          <a:lstStyle/>
          <a:p>
            <a:fld id="{07823587-02C6-466A-81DC-CA9124BE967E}" type="slidenum">
              <a:rPr lang="en-GB" smtClean="0"/>
              <a:pPr/>
              <a:t>7</a:t>
            </a:fld>
            <a:endParaRPr lang="en-GB" dirty="0"/>
          </a:p>
        </p:txBody>
      </p:sp>
    </p:spTree>
    <p:extLst>
      <p:ext uri="{BB962C8B-B14F-4D97-AF65-F5344CB8AC3E}">
        <p14:creationId xmlns:p14="http://schemas.microsoft.com/office/powerpoint/2010/main" val="291560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Since BLM, teachers now are using more culturally diverse texts, but we started this recommendation in 2014 as part of engaging and motivating struggling readers, who are reluctant readers and need to be hooked into enthusiastic, motivated reading. Here’s some examples of text pairs from our original study AND from our impact study 10 years later</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NB Texts chosen at KS3 should be highly engaging, challenging &amp; culturally diverse so that students, esp. weaker readers, who are not used to reading and enjoying whole books, are motivated to read to the end and gain a rich reading experience. None of our teachers chose Victorian novels as these are unlikely to be engaging for struggling readers as the language demands are too great.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Motivation in reading supports comprehension skills so it is essential to choose books that your particular class will enjoy so that they can become immersed in reading and practising the skills of whole-text reading that will turn them into ‘readers’ - develop their skills, make them feel more confident about reading because if they get stuck, they have some strategies to help them resolve their ‘block’ and given them the practise in reading whole texts that many students in our study said they had never experienced.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Only 20% of adolescent students read for pleasure each day, the lowest figure since National Literacy Trust (2025) started doing annual surveys in the UK. So it is imperative that, as Primary teachers, we re-engage KS2 and KS3 students, esp. weaker readers, with the pleasure of reading a whole, challenging text and wanting to know what happens next.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Ofsted (2019) have urged schools to do a different curriculum at KS3 from KS4 so this study illustrated that text choice was very important. We should not see KS3 as all about a narrow ‘preparation’ for handling unseen Victorian extracts at GCSE and therefore having a diet of Victorian novels from Year 7. This will not develop the crucial reading skills, motivation and reading self-concept –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ie</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belief that you are a capable reader &amp; can tackle difficulties you encounter in reading – that all readers need. So choose contemporary and YA texts that will engage and challenge your KS3 readers.</a:t>
            </a:r>
          </a:p>
          <a:p>
            <a:endParaRPr lang="en-GB" dirty="0"/>
          </a:p>
        </p:txBody>
      </p:sp>
      <p:sp>
        <p:nvSpPr>
          <p:cNvPr id="4" name="Slide Number Placeholder 3"/>
          <p:cNvSpPr>
            <a:spLocks noGrp="1"/>
          </p:cNvSpPr>
          <p:nvPr>
            <p:ph type="sldNum" sz="quarter" idx="5"/>
          </p:nvPr>
        </p:nvSpPr>
        <p:spPr/>
        <p:txBody>
          <a:bodyPr/>
          <a:lstStyle/>
          <a:p>
            <a:fld id="{5F235C79-8B85-4D57-8A59-97B5EF062BAE}" type="slidenum">
              <a:rPr lang="en-GB" smtClean="0"/>
              <a:t>9</a:t>
            </a:fld>
            <a:endParaRPr lang="en-GB"/>
          </a:p>
        </p:txBody>
      </p:sp>
    </p:spTree>
    <p:extLst>
      <p:ext uri="{BB962C8B-B14F-4D97-AF65-F5344CB8AC3E}">
        <p14:creationId xmlns:p14="http://schemas.microsoft.com/office/powerpoint/2010/main" val="39246777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endParaRPr lang="en-GB" dirty="0"/>
          </a:p>
          <a:p>
            <a:pPr marL="0" indent="0">
              <a:buFont typeface="+mj-lt"/>
              <a:buNone/>
            </a:pPr>
            <a:r>
              <a:rPr lang="en-GB" dirty="0"/>
              <a:t>What are the 3 components of the Faster Read?</a:t>
            </a:r>
          </a:p>
          <a:p>
            <a:pPr marL="0" indent="0">
              <a:buFont typeface="+mj-lt"/>
              <a:buNone/>
            </a:pPr>
            <a:endParaRPr lang="en-GB" dirty="0"/>
          </a:p>
          <a:p>
            <a:pPr marL="228600" indent="-228600">
              <a:buFont typeface="+mj-lt"/>
              <a:buAutoNum type="arabicPeriod"/>
            </a:pPr>
            <a:r>
              <a:rPr lang="en-GB" dirty="0"/>
              <a:t>Faster, immersive read of two whole, challenging, culturally diverse novels, back-to-back in a term: focus on reading comprehension &amp; narrative engagement, including expressive, pacy reading aloud by teacher to support mental model &amp; links being made across text </a:t>
            </a:r>
          </a:p>
          <a:p>
            <a:pPr marL="342900" indent="-342900">
              <a:buFont typeface="+mj-lt"/>
              <a:buAutoNum type="arabicPeriod"/>
            </a:pPr>
            <a:r>
              <a:rPr lang="en-GB" dirty="0"/>
              <a:t>Explicit development of students’ reading strategies: </a:t>
            </a:r>
            <a:r>
              <a:rPr lang="en-GB" b="1" dirty="0"/>
              <a:t>inference</a:t>
            </a:r>
            <a:r>
              <a:rPr lang="en-GB" dirty="0"/>
              <a:t>, understanding of story-structure (with graphic organisers), self-monitoring of comprehension, questioning, predicting, summarising, visualising, empathising, to support comprehension at sentence/chapter/text level</a:t>
            </a:r>
          </a:p>
          <a:p>
            <a:pPr marL="342900" indent="-342900">
              <a:buFont typeface="+mj-lt"/>
              <a:buAutoNum type="arabicPeriod"/>
            </a:pPr>
            <a:r>
              <a:rPr lang="en-GB" dirty="0"/>
              <a:t>Group reading and discussion to practise reading aloud, questioning &amp; using other reading strategies to resolve sticking points, enjoy and engage with a narrative with peers, developing habits, practice, confidence and identity of ‘being a reader’</a:t>
            </a:r>
          </a:p>
          <a:p>
            <a:pPr marL="0" indent="0">
              <a:buFont typeface="+mj-lt"/>
              <a:buNone/>
            </a:pPr>
            <a:r>
              <a:rPr lang="en-GB" dirty="0"/>
              <a:t>NB a 4</a:t>
            </a:r>
            <a:r>
              <a:rPr lang="en-GB" baseline="30000" dirty="0"/>
              <a:t>th</a:t>
            </a:r>
            <a:r>
              <a:rPr lang="en-GB" dirty="0"/>
              <a:t> element is that teachers should have the knowledge and understanding of theories of reading comprehension to understand WHY some students struggle to comprehend text.</a:t>
            </a:r>
          </a:p>
          <a:p>
            <a:r>
              <a:rPr lang="en-GB" sz="1200" dirty="0"/>
              <a:t>The Faster,</a:t>
            </a:r>
            <a:r>
              <a:rPr lang="en-GB" sz="1200" baseline="0" dirty="0"/>
              <a:t> immersive read model of reading: Why is it important now? Covid context of reading &amp; learning losses, esp. for disadvantaged students and struggling readers as no reading practice at home, whereas literacy-rich homes with books intensified their reading with students </a:t>
            </a:r>
          </a:p>
          <a:p>
            <a:endParaRPr lang="en-GB" sz="1200"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There is strong evidence from our original study and the impact studies 3 &amp; 8 years later &amp; now, in discussion with teachers 10 years later,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that reading 2 books in a term enables all readers – poor, average and good readers – to make good progress. NB we also looked at the progress of other groups – SEND and PP. Again, the study showed that there was no statistical difference, on average, with their progress than the other groups. Boys also made comparable progress with girls, although the boys on average, started at a lower point (so ended on a lower level). </a:t>
            </a:r>
          </a:p>
          <a:p>
            <a:endParaRPr lang="en-GB" sz="1200" baseline="0" dirty="0"/>
          </a:p>
          <a:p>
            <a:endParaRPr lang="en-GB" dirty="0"/>
          </a:p>
        </p:txBody>
      </p:sp>
      <p:sp>
        <p:nvSpPr>
          <p:cNvPr id="4" name="Slide Number Placeholder 3"/>
          <p:cNvSpPr>
            <a:spLocks noGrp="1"/>
          </p:cNvSpPr>
          <p:nvPr>
            <p:ph type="sldNum" sz="quarter" idx="5"/>
          </p:nvPr>
        </p:nvSpPr>
        <p:spPr/>
        <p:txBody>
          <a:bodyPr/>
          <a:lstStyle/>
          <a:p>
            <a:fld id="{5F235C79-8B85-4D57-8A59-97B5EF062BAE}" type="slidenum">
              <a:rPr lang="en-GB" smtClean="0"/>
              <a:t>10</a:t>
            </a:fld>
            <a:endParaRPr lang="en-GB"/>
          </a:p>
        </p:txBody>
      </p:sp>
    </p:spTree>
    <p:extLst>
      <p:ext uri="{BB962C8B-B14F-4D97-AF65-F5344CB8AC3E}">
        <p14:creationId xmlns:p14="http://schemas.microsoft.com/office/powerpoint/2010/main" val="1866553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mj-lt"/>
              <a:buAutoNum type="arabicPeriod"/>
            </a:pPr>
            <a:r>
              <a:rPr lang="en-GB" dirty="0"/>
              <a:t>Faster, immersive read of two whole, challenging, culturally diverse novels, back-to-back in a term: focus on reading comprehension &amp; narrative engagement, including expressive, pacy reading aloud by teacher to support mental model &amp; links being made across text </a:t>
            </a:r>
          </a:p>
          <a:p>
            <a:pPr marL="342900" indent="-342900">
              <a:buFont typeface="+mj-lt"/>
              <a:buAutoNum type="arabicPeriod"/>
            </a:pPr>
            <a:r>
              <a:rPr lang="en-GB" dirty="0"/>
              <a:t>Explicit development of students’ reading strategies: </a:t>
            </a:r>
            <a:r>
              <a:rPr lang="en-GB" b="1" dirty="0"/>
              <a:t>inference</a:t>
            </a:r>
            <a:r>
              <a:rPr lang="en-GB" dirty="0"/>
              <a:t>, understanding of story-structure (with graphic organisers), self-monitoring of comprehension, questioning, predicting, summarising, visualising, empathising, to support comprehension at sentence/chapter/text level</a:t>
            </a:r>
          </a:p>
          <a:p>
            <a:pPr marL="342900" indent="-342900">
              <a:buFont typeface="+mj-lt"/>
              <a:buAutoNum type="arabicPeriod"/>
            </a:pPr>
            <a:r>
              <a:rPr lang="en-GB" dirty="0"/>
              <a:t>Group reading and discussion to practise reading aloud, questioning &amp; using other reading strategies to resolve sticking points, enjoy and engage with a narrative with peers, developing habits, practice, confidence and identity of ‘being a reader’</a:t>
            </a:r>
          </a:p>
          <a:p>
            <a:pPr marL="0" indent="0">
              <a:buFont typeface="+mj-lt"/>
              <a:buNone/>
            </a:pPr>
            <a:endParaRPr lang="en-GB" dirty="0"/>
          </a:p>
          <a:p>
            <a:r>
              <a:rPr lang="en-GB" sz="1000" dirty="0"/>
              <a:t>The Faster,</a:t>
            </a:r>
            <a:r>
              <a:rPr lang="en-GB" sz="1000" baseline="0" dirty="0"/>
              <a:t> immersive read model of reading: Why is it important now? Covid context of reading &amp; learning losses, esp. for disadvantaged students and struggling readers as no reading practice at home, whereas literacy-rich homes with books intensified their reading with students </a:t>
            </a:r>
          </a:p>
          <a:p>
            <a:endParaRPr lang="en-GB" sz="1000"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There is strong evidence from our original study and the impact studies 3 and 8 years later </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that reading 2 books in a term enables all readers – poor, average and good readers – to make good progress. NB we also looked at the progress of other groups – SEND and PP. Again, the study showed that there was no difference, on average, with their progress than the other groups. Boys also made comparable progress with girls although the boys on average, started at a lower point (so ended on a lower level). </a:t>
            </a:r>
          </a:p>
          <a:p>
            <a:pPr marL="0" indent="0">
              <a:buFont typeface="+mj-lt"/>
              <a:buNone/>
            </a:pPr>
            <a:endParaRPr lang="en-GB" dirty="0"/>
          </a:p>
          <a:p>
            <a:endParaRPr lang="en-GB" dirty="0"/>
          </a:p>
        </p:txBody>
      </p:sp>
      <p:sp>
        <p:nvSpPr>
          <p:cNvPr id="4" name="Slide Number Placeholder 3"/>
          <p:cNvSpPr>
            <a:spLocks noGrp="1"/>
          </p:cNvSpPr>
          <p:nvPr>
            <p:ph type="sldNum" sz="quarter" idx="5"/>
          </p:nvPr>
        </p:nvSpPr>
        <p:spPr/>
        <p:txBody>
          <a:bodyPr/>
          <a:lstStyle/>
          <a:p>
            <a:fld id="{5F235C79-8B85-4D57-8A59-97B5EF062BAE}" type="slidenum">
              <a:rPr lang="en-GB" smtClean="0"/>
              <a:t>11</a:t>
            </a:fld>
            <a:endParaRPr lang="en-GB"/>
          </a:p>
        </p:txBody>
      </p:sp>
    </p:spTree>
    <p:extLst>
      <p:ext uri="{BB962C8B-B14F-4D97-AF65-F5344CB8AC3E}">
        <p14:creationId xmlns:p14="http://schemas.microsoft.com/office/powerpoint/2010/main" val="1782630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7823587-02C6-466A-81DC-CA9124BE967E}" type="slidenum">
              <a:rPr lang="en-GB" smtClean="0"/>
              <a:pPr/>
              <a:t>13</a:t>
            </a:fld>
            <a:endParaRPr lang="en-GB" dirty="0"/>
          </a:p>
        </p:txBody>
      </p:sp>
    </p:spTree>
    <p:extLst>
      <p:ext uri="{BB962C8B-B14F-4D97-AF65-F5344CB8AC3E}">
        <p14:creationId xmlns:p14="http://schemas.microsoft.com/office/powerpoint/2010/main" val="798360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14</a:t>
            </a:fld>
            <a:endParaRPr lang="en-GB" dirty="0"/>
          </a:p>
        </p:txBody>
      </p:sp>
    </p:spTree>
    <p:extLst>
      <p:ext uri="{BB962C8B-B14F-4D97-AF65-F5344CB8AC3E}">
        <p14:creationId xmlns:p14="http://schemas.microsoft.com/office/powerpoint/2010/main" val="1769570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r>
              <a:rPr lang="en-GB" dirty="0"/>
              <a:t>Many thanks</a:t>
            </a:r>
            <a:r>
              <a:rPr lang="en-GB" baseline="0" dirty="0"/>
              <a:t> to Sussex teacher and reading expert, Claire Willis, for this slide on how to teach inference, using visual images, and for subsequent slides on </a:t>
            </a:r>
            <a:r>
              <a:rPr lang="en-GB" i="1" baseline="0" dirty="0"/>
              <a:t>The</a:t>
            </a:r>
            <a:r>
              <a:rPr lang="en-GB" baseline="0" dirty="0"/>
              <a:t> </a:t>
            </a:r>
            <a:r>
              <a:rPr lang="en-GB" i="1" baseline="0" dirty="0"/>
              <a:t>Curious Incident of the Dog in the Night-time</a:t>
            </a:r>
            <a:endParaRPr lang="en-GB" i="1"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16</a:t>
            </a:fld>
            <a:endParaRPr lang="en-GB" dirty="0"/>
          </a:p>
        </p:txBody>
      </p:sp>
    </p:spTree>
    <p:extLst>
      <p:ext uri="{BB962C8B-B14F-4D97-AF65-F5344CB8AC3E}">
        <p14:creationId xmlns:p14="http://schemas.microsoft.com/office/powerpoint/2010/main" val="15610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Necessary inferences</a:t>
            </a:r>
          </a:p>
          <a:p>
            <a:endParaRPr lang="en-GB" dirty="0"/>
          </a:p>
        </p:txBody>
      </p:sp>
      <p:sp>
        <p:nvSpPr>
          <p:cNvPr id="4" name="Slide Number Placeholder 3"/>
          <p:cNvSpPr>
            <a:spLocks noGrp="1"/>
          </p:cNvSpPr>
          <p:nvPr>
            <p:ph type="sldNum" sz="quarter" idx="5"/>
          </p:nvPr>
        </p:nvSpPr>
        <p:spPr/>
        <p:txBody>
          <a:bodyPr/>
          <a:lstStyle/>
          <a:p>
            <a:fld id="{6D505B65-F0C7-46B4-A45B-105ADDD45E13}" type="slidenum">
              <a:rPr lang="en-GB" smtClean="0"/>
              <a:t>17</a:t>
            </a:fld>
            <a:endParaRPr lang="en-GB"/>
          </a:p>
        </p:txBody>
      </p:sp>
    </p:spTree>
    <p:extLst>
      <p:ext uri="{BB962C8B-B14F-4D97-AF65-F5344CB8AC3E}">
        <p14:creationId xmlns:p14="http://schemas.microsoft.com/office/powerpoint/2010/main" val="39573717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Hemmingway’s bet with his writing friends that he couldn’t write a story in 6 words. This is his response – he won the bet!</a:t>
            </a:r>
          </a:p>
        </p:txBody>
      </p:sp>
      <p:sp>
        <p:nvSpPr>
          <p:cNvPr id="4" name="Slide Number Placeholder 3"/>
          <p:cNvSpPr>
            <a:spLocks noGrp="1"/>
          </p:cNvSpPr>
          <p:nvPr>
            <p:ph type="sldNum" sz="quarter" idx="5"/>
          </p:nvPr>
        </p:nvSpPr>
        <p:spPr/>
        <p:txBody>
          <a:bodyPr/>
          <a:lstStyle/>
          <a:p>
            <a:fld id="{E9EA0200-3FC5-4790-92B9-5D56E83563A0}" type="slidenum">
              <a:rPr lang="en-GB" smtClean="0"/>
              <a:t>18</a:t>
            </a:fld>
            <a:endParaRPr lang="en-GB"/>
          </a:p>
        </p:txBody>
      </p:sp>
    </p:spTree>
    <p:extLst>
      <p:ext uri="{BB962C8B-B14F-4D97-AF65-F5344CB8AC3E}">
        <p14:creationId xmlns:p14="http://schemas.microsoft.com/office/powerpoint/2010/main" val="3732003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t>(Extensive evidence: </a:t>
            </a:r>
            <a:r>
              <a:rPr lang="en-GB" sz="1200" dirty="0" err="1"/>
              <a:t>Palincsar</a:t>
            </a:r>
            <a:r>
              <a:rPr lang="en-GB" sz="1200" dirty="0"/>
              <a:t> &amp; Brown, 1984: Reciprocal Teaching, RT; Applebee et al, 2003; Sutherland, 2006, 2015.</a:t>
            </a:r>
            <a:r>
              <a:rPr lang="en-GB" sz="1200" baseline="0" dirty="0"/>
              <a:t> Reciprocal reading is a form of Guided reading.)</a:t>
            </a:r>
            <a:r>
              <a:rPr lang="en-GB" sz="1200" dirty="0"/>
              <a:t>                                                                                                                                                                                                       </a:t>
            </a:r>
          </a:p>
          <a:p>
            <a:r>
              <a:rPr lang="en-GB" dirty="0"/>
              <a:t>Spend</a:t>
            </a:r>
            <a:r>
              <a:rPr lang="en-GB" baseline="0" dirty="0"/>
              <a:t> time enabling rapport to develop with the GR groups – choose groups carefully to be supportive of each other’s needs and esp. of reading needs – e.g. personalities &amp; reading strengths: balancing student who is a fluent &amp; quite expressive reader with those who have other skills, e.g. good vocab, good knowledge to apply for understanding the context of the book, motivated in reading, good at keeping the group on task or asking questions, etc.</a:t>
            </a:r>
          </a:p>
          <a:p>
            <a:endParaRPr lang="en-GB" baseline="0" dirty="0"/>
          </a:p>
          <a:p>
            <a:r>
              <a:rPr lang="en-GB" baseline="0" dirty="0"/>
              <a:t>Ask groups to create their own ground-rules or guidelines for productive group talk about reading (see other Word doc: Guidelines for a Faster read for some examples) &amp; encourage them to reflect on whether they are getting better at doing guided reading and being a supportive group, asking good questions, understanding and exploring the text well, as time goes on.</a:t>
            </a:r>
            <a:endParaRPr lang="en-GB" dirty="0"/>
          </a:p>
          <a:p>
            <a:endParaRPr lang="en-GB" dirty="0"/>
          </a:p>
          <a:p>
            <a:r>
              <a:rPr lang="en-GB" dirty="0"/>
              <a:t>It’s much</a:t>
            </a:r>
            <a:r>
              <a:rPr lang="en-GB" baseline="0" dirty="0"/>
              <a:t> e</a:t>
            </a:r>
            <a:r>
              <a:rPr lang="en-GB" dirty="0"/>
              <a:t>asier to do GR</a:t>
            </a:r>
            <a:r>
              <a:rPr lang="en-GB" baseline="0" dirty="0"/>
              <a:t> when you know your students well – ie avoid early in Autumn term – advice from teacher in School 21, London.</a:t>
            </a:r>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19</a:t>
            </a:fld>
            <a:endParaRPr lang="en-GB" dirty="0"/>
          </a:p>
        </p:txBody>
      </p:sp>
    </p:spTree>
    <p:extLst>
      <p:ext uri="{BB962C8B-B14F-4D97-AF65-F5344CB8AC3E}">
        <p14:creationId xmlns:p14="http://schemas.microsoft.com/office/powerpoint/2010/main" val="3932849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680">
              <a:defRPr/>
            </a:pPr>
            <a:r>
              <a:rPr lang="en-GB" baseline="0" dirty="0"/>
              <a:t>Reading Strategies keyring – all students made their own version of this and had it with them in lessons. When the class read, the teacher encouraged students to identify the strategy they were using – e.g. Today, we’ll particularly focus on inference or prediction, etc. This made the strategies very explicit so students knew they could use any of these to repair comprehension. From top left hand corner – crystal ball = prediction; question mark – student questions; globe = applying world knowledge; Me = remember to apply your personal knowledge to the book and have a personal response (empathise with the characters, discuss what it must feel like to be frightened for your brother, etc); Books = applying knowledge of other texts/intertextuality; group talk – remember to discuss ideas with peers to resolve comprehension; re-search picture = try to break words down/use knowledge of morphology to infer a word (militate – military) or infer what they mean from the context; Sherlock and his magnifying glass = inference, of course! Students need this metalanguage of key strategies, but these visual images on a keyring were very helpful in enabling the students to recall these. </a:t>
            </a:r>
          </a:p>
          <a:p>
            <a:pPr defTabSz="915680">
              <a:defRPr/>
            </a:pPr>
            <a:r>
              <a:rPr lang="en-GB" baseline="0" dirty="0"/>
              <a:t>Many thanks to Lauren Haywood, Director of English and reading expert, for this innovation – Peacehaven Community School – see the video with Lauren talking about the project with other teachers at the end of these slides</a:t>
            </a:r>
            <a:endParaRPr lang="en-GB" dirty="0"/>
          </a:p>
          <a:p>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20</a:t>
            </a:fld>
            <a:endParaRPr lang="en-GB" dirty="0"/>
          </a:p>
        </p:txBody>
      </p:sp>
    </p:spTree>
    <p:extLst>
      <p:ext uri="{BB962C8B-B14F-4D97-AF65-F5344CB8AC3E}">
        <p14:creationId xmlns:p14="http://schemas.microsoft.com/office/powerpoint/2010/main" val="8910844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680">
              <a:defRPr/>
            </a:pPr>
            <a:r>
              <a:rPr lang="en-GB" dirty="0"/>
              <a:t>Many thanks</a:t>
            </a:r>
            <a:r>
              <a:rPr lang="en-GB" baseline="0" dirty="0"/>
              <a:t> to Brighton teacher and reading expert, Liz Uren for this slide, focusing on modelling to students HOW to ask useful questions to monitor their comprehension.</a:t>
            </a:r>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21</a:t>
            </a:fld>
            <a:endParaRPr lang="en-GB" dirty="0"/>
          </a:p>
        </p:txBody>
      </p:sp>
    </p:spTree>
    <p:extLst>
      <p:ext uri="{BB962C8B-B14F-4D97-AF65-F5344CB8AC3E}">
        <p14:creationId xmlns:p14="http://schemas.microsoft.com/office/powerpoint/2010/main" val="11240942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were the challenges for teachers</a:t>
            </a:r>
          </a:p>
          <a:p>
            <a:pPr marL="171450" indent="-171450">
              <a:buFont typeface="Arial" panose="020B0604020202020204" pitchFamily="34" charset="0"/>
              <a:buChar char="•"/>
            </a:pPr>
            <a:r>
              <a:rPr lang="en-GB" dirty="0"/>
              <a:t>Radical change to curriculum: will </a:t>
            </a:r>
            <a:r>
              <a:rPr lang="en-GB" dirty="0" err="1"/>
              <a:t>HoD</a:t>
            </a:r>
            <a:r>
              <a:rPr lang="en-GB" dirty="0"/>
              <a:t>/SMT support, long-term?</a:t>
            </a:r>
          </a:p>
          <a:p>
            <a:pPr marL="171450" indent="-171450">
              <a:buFont typeface="Arial" panose="020B0604020202020204" pitchFamily="34" charset="0"/>
              <a:buChar char="•"/>
            </a:pPr>
            <a:r>
              <a:rPr lang="en-GB" dirty="0"/>
              <a:t>Getting through 2 whole</a:t>
            </a:r>
            <a:r>
              <a:rPr lang="en-GB" b="1" dirty="0"/>
              <a:t> </a:t>
            </a:r>
            <a:r>
              <a:rPr lang="en-GB" dirty="0"/>
              <a:t>novels, back-to-back, in one term </a:t>
            </a:r>
          </a:p>
          <a:p>
            <a:pPr marL="171450" indent="-171450">
              <a:buFont typeface="Arial" panose="020B0604020202020204" pitchFamily="34" charset="0"/>
              <a:buChar char="•"/>
            </a:pPr>
            <a:r>
              <a:rPr lang="en-GB" dirty="0"/>
              <a:t>Fear of being caught ‘just reading’ by Learning walks &amp; Ofsted</a:t>
            </a:r>
          </a:p>
          <a:p>
            <a:pPr marL="171450" indent="-171450">
              <a:buFont typeface="Arial" panose="020B0604020202020204" pitchFamily="34" charset="0"/>
              <a:buChar char="•"/>
            </a:pPr>
            <a:r>
              <a:rPr lang="en-GB" dirty="0"/>
              <a:t>Will writing suffer with a primary focus on reading with talk? </a:t>
            </a:r>
            <a:r>
              <a:rPr lang="en-GB" i="1" dirty="0"/>
              <a:t>(Teachers’ fears were not justified; many said writing had improved with this focus on reading because students had wider vocabs &amp; greater understanding of text structure, which they transferred to their own writing.)</a:t>
            </a:r>
          </a:p>
          <a:p>
            <a:pPr marL="171450" indent="-171450">
              <a:buFont typeface="Arial" panose="020B0604020202020204" pitchFamily="34" charset="0"/>
              <a:buChar char="•"/>
            </a:pPr>
            <a:r>
              <a:rPr lang="en-GB" dirty="0"/>
              <a:t>Assessing reading through talk – how to record this? Teachers found creative ways to do quick comprehension quizzes or discussion and recaps at start/middle of lesson to ensure that students were comprehending the text and monitored the groups during group reading to assess their comprehension – e.g. use of good questioning, etc (the reading strategies) and discussion of the text, etc. </a:t>
            </a:r>
          </a:p>
          <a:p>
            <a:r>
              <a:rPr lang="en-GB" dirty="0"/>
              <a:t>Where’s the evidence of progress? How much writing is in the books? </a:t>
            </a:r>
          </a:p>
          <a:p>
            <a:r>
              <a:rPr lang="en-GB" dirty="0"/>
              <a:t>Daring to focus on whole-text comprehension, not analysis/PETAL paragraphs. Will students perform well in written, </a:t>
            </a:r>
            <a:r>
              <a:rPr lang="en-GB" i="1" dirty="0"/>
              <a:t>analysis</a:t>
            </a:r>
            <a:r>
              <a:rPr lang="en-GB" dirty="0"/>
              <a:t> assessments? </a:t>
            </a:r>
          </a:p>
          <a:p>
            <a:r>
              <a:rPr lang="en-GB" dirty="0"/>
              <a:t>Using guided reading &amp; group work more often/every lesson</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Getting through 2 whole</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novels in 1 term &amp; maintaining reading engagement in longer lessons (100- minute); balance bet. reading aloud, discussing text &amp; teaching reading strategies &amp; vocab?</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Curriculum constraints: how to fit in end-of-term written assessments?</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In tension with KS3 ‘Mastery Curriculum’ &amp; performative system, including Ofsted</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Where’s the written evidence of progress? How much writing is in the books? Will writing suffer with a primary focus on reading &amp; talk? (Evidence: many teachers report creative &amp; analytical writing has </a:t>
            </a:r>
            <a:r>
              <a:rPr lang="en-GB" sz="1800" i="1" kern="100" dirty="0">
                <a:effectLst/>
                <a:latin typeface="Aptos" panose="020B0004020202020204" pitchFamily="34" charset="0"/>
                <a:ea typeface="Aptos" panose="020B0004020202020204" pitchFamily="34" charset="0"/>
                <a:cs typeface="Times New Roman" panose="02020603050405020304" pitchFamily="18" charset="0"/>
              </a:rPr>
              <a:t>improved</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with wider vocab used and more understanding of text-structure. One teacher showed </a:t>
            </a:r>
            <a:r>
              <a:rPr lang="en-GB" sz="1800" i="1" kern="100" dirty="0">
                <a:effectLst/>
                <a:latin typeface="Aptos" panose="020B0004020202020204" pitchFamily="34" charset="0"/>
                <a:ea typeface="Aptos" panose="020B0004020202020204" pitchFamily="34" charset="0"/>
                <a:cs typeface="Times New Roman" panose="02020603050405020304" pitchFamily="18" charset="0"/>
              </a:rPr>
              <a:t>Lord of Flies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essays to Ofsted to justify spending 30-40 minutes reading, while they observed. Ofsted agreed essays showed strong impact of FR on quality of analytical writing)</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Culture change: How to assess reading via talk as teachers not used to this? (Taping of group reading/talk; quick online quizzes; hot-seating; students use quick graphic organisers while discussing text, e.g. timelines, event maps, story mountains; use of 6 oral flashbacks on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post-its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start of lesson to assess recall of plot/characters; quick blogs/tweets re characters)</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Using reading groups &amp; discussion more often: cultural change for teachers; some academies resist group talk</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Cost of new books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‘Just reading, not!’ Recognise the need for rich CPD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Structural challenges – e.g. will SMT support this initiative? – remain, but teachers have largely resolved the other issues on this slide, by practising the model and adapting it to their contexts. E.g. most do it in the Autumn term so that every year group starts with the faster read and 2 novels, to kick-start the year and embed excellent reading and dialogic talk practices, but some teachers do the model in the Spring term.</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NB Now that the FR is cited in the Ofsted paper on Research-informed approaches to English teaching, will policy gradually shift towards a recognition of the need for more whole-text focus on comp/interpretation at KS3 and less on the Naming of Parts – micro-analysis?</a:t>
            </a:r>
          </a:p>
          <a:p>
            <a:endParaRPr lang="en-GB" dirty="0"/>
          </a:p>
          <a:p>
            <a:endParaRPr lang="en-GB" dirty="0"/>
          </a:p>
        </p:txBody>
      </p:sp>
      <p:sp>
        <p:nvSpPr>
          <p:cNvPr id="4" name="Slide Number Placeholder 3"/>
          <p:cNvSpPr>
            <a:spLocks noGrp="1"/>
          </p:cNvSpPr>
          <p:nvPr>
            <p:ph type="sldNum" sz="quarter" idx="5"/>
          </p:nvPr>
        </p:nvSpPr>
        <p:spPr/>
        <p:txBody>
          <a:bodyPr/>
          <a:lstStyle/>
          <a:p>
            <a:fld id="{6D505B65-F0C7-46B4-A45B-105ADDD45E13}" type="slidenum">
              <a:rPr lang="en-GB" smtClean="0"/>
              <a:t>22</a:t>
            </a:fld>
            <a:endParaRPr lang="en-GB"/>
          </a:p>
        </p:txBody>
      </p:sp>
    </p:spTree>
    <p:extLst>
      <p:ext uri="{BB962C8B-B14F-4D97-AF65-F5344CB8AC3E}">
        <p14:creationId xmlns:p14="http://schemas.microsoft.com/office/powerpoint/2010/main" val="7003193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235C79-8B85-4D57-8A59-97B5EF062BAE}" type="slidenum">
              <a:rPr lang="en-GB" smtClean="0"/>
              <a:t>23</a:t>
            </a:fld>
            <a:endParaRPr lang="en-GB"/>
          </a:p>
        </p:txBody>
      </p:sp>
    </p:spTree>
    <p:extLst>
      <p:ext uri="{BB962C8B-B14F-4D97-AF65-F5344CB8AC3E}">
        <p14:creationId xmlns:p14="http://schemas.microsoft.com/office/powerpoint/2010/main" val="20272299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These are teacher quotations from the survey and interviews in our impact study after 8 years. </a:t>
            </a:r>
          </a:p>
          <a:p>
            <a:endParaRPr lang="en-GB" dirty="0"/>
          </a:p>
        </p:txBody>
      </p:sp>
      <p:sp>
        <p:nvSpPr>
          <p:cNvPr id="4" name="Slide Number Placeholder 3"/>
          <p:cNvSpPr>
            <a:spLocks noGrp="1"/>
          </p:cNvSpPr>
          <p:nvPr>
            <p:ph type="sldNum" sz="quarter" idx="5"/>
          </p:nvPr>
        </p:nvSpPr>
        <p:spPr/>
        <p:txBody>
          <a:bodyPr/>
          <a:lstStyle/>
          <a:p>
            <a:fld id="{5F235C79-8B85-4D57-8A59-97B5EF062BAE}" type="slidenum">
              <a:rPr lang="en-GB" smtClean="0"/>
              <a:t>24</a:t>
            </a:fld>
            <a:endParaRPr lang="en-GB"/>
          </a:p>
        </p:txBody>
      </p:sp>
    </p:spTree>
    <p:extLst>
      <p:ext uri="{BB962C8B-B14F-4D97-AF65-F5344CB8AC3E}">
        <p14:creationId xmlns:p14="http://schemas.microsoft.com/office/powerpoint/2010/main" val="38990904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F235C79-8B85-4D57-8A59-97B5EF062BAE}" type="slidenum">
              <a:rPr lang="en-GB" smtClean="0"/>
              <a:t>26</a:t>
            </a:fld>
            <a:endParaRPr lang="en-GB"/>
          </a:p>
        </p:txBody>
      </p:sp>
    </p:spTree>
    <p:extLst>
      <p:ext uri="{BB962C8B-B14F-4D97-AF65-F5344CB8AC3E}">
        <p14:creationId xmlns:p14="http://schemas.microsoft.com/office/powerpoint/2010/main" val="35556898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Many thanks to Sussex Hod</a:t>
            </a:r>
            <a:r>
              <a:rPr lang="en-GB" baseline="0" dirty="0"/>
              <a:t> English, Georgette Ayling, </a:t>
            </a:r>
            <a:r>
              <a:rPr lang="en-GB" dirty="0"/>
              <a:t>for these</a:t>
            </a:r>
            <a:r>
              <a:rPr lang="en-GB" baseline="0" dirty="0"/>
              <a:t> slides on vocabulary-development.</a:t>
            </a:r>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30</a:t>
            </a:fld>
            <a:endParaRPr lang="en-GB" dirty="0"/>
          </a:p>
        </p:txBody>
      </p:sp>
    </p:spTree>
    <p:extLst>
      <p:ext uri="{BB962C8B-B14F-4D97-AF65-F5344CB8AC3E}">
        <p14:creationId xmlns:p14="http://schemas.microsoft.com/office/powerpoint/2010/main" val="25107203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pPr defTabSz="915406">
              <a:defRPr/>
            </a:pPr>
            <a:r>
              <a:rPr lang="en-GB" dirty="0"/>
              <a:t>Using graphic organisers – see Hodder examples online. Pupils to decide</a:t>
            </a:r>
            <a:r>
              <a:rPr lang="en-GB" baseline="0" dirty="0"/>
              <a:t> on a key event in chapters 1-5 and complete chart in their books. Pupils should then scatter character emotions around the outside of the organiser. </a:t>
            </a:r>
          </a:p>
          <a:p>
            <a:pPr defTabSz="915406">
              <a:defRPr/>
            </a:pPr>
            <a:r>
              <a:rPr lang="en-GB" dirty="0"/>
              <a:t>Add emotions! Pupils will</a:t>
            </a:r>
            <a:r>
              <a:rPr lang="en-GB" baseline="0" dirty="0"/>
              <a:t> need to justify the emotions they have chosen. The aim is to use the words correctly, so they should look up words that they are unsure of. For those that need an extension, they could add a brief sentence below the words explaining why they chose them. </a:t>
            </a:r>
          </a:p>
          <a:p>
            <a:pPr defTabSz="915406">
              <a:defRPr/>
            </a:pPr>
            <a:r>
              <a:rPr lang="en-GB" baseline="0" dirty="0"/>
              <a:t>Thanks very much to Claire Houslop, Brighton teacher and reading expert for this slide.</a:t>
            </a:r>
            <a:endParaRPr lang="en-GB" dirty="0"/>
          </a:p>
          <a:p>
            <a:endParaRPr lang="en-GB" dirty="0"/>
          </a:p>
        </p:txBody>
      </p:sp>
      <p:sp>
        <p:nvSpPr>
          <p:cNvPr id="4" name="Slide Number Placeholder 3"/>
          <p:cNvSpPr>
            <a:spLocks noGrp="1"/>
          </p:cNvSpPr>
          <p:nvPr>
            <p:ph type="sldNum" sz="quarter" idx="10"/>
          </p:nvPr>
        </p:nvSpPr>
        <p:spPr/>
        <p:txBody>
          <a:bodyPr/>
          <a:lstStyle/>
          <a:p>
            <a:fld id="{912323FE-9901-4390-A8C7-1528C32739FF}" type="slidenum">
              <a:rPr lang="en-GB" smtClean="0"/>
              <a:t>31</a:t>
            </a:fld>
            <a:endParaRPr lang="en-GB" dirty="0"/>
          </a:p>
        </p:txBody>
      </p:sp>
    </p:spTree>
    <p:extLst>
      <p:ext uri="{BB962C8B-B14F-4D97-AF65-F5344CB8AC3E}">
        <p14:creationId xmlns:p14="http://schemas.microsoft.com/office/powerpoint/2010/main" val="26368473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r>
              <a:rPr lang="en-GB" dirty="0"/>
              <a:t>Thanks very much to a local</a:t>
            </a:r>
            <a:r>
              <a:rPr lang="en-GB" baseline="0" dirty="0"/>
              <a:t>, Brighton teacher and reading expert, Claire Houslop, for these slides: </a:t>
            </a:r>
            <a:r>
              <a:rPr lang="en-GB" dirty="0"/>
              <a:t>Plot Cape Town after you have read chapter 22 of Now is the Time for Running.</a:t>
            </a:r>
          </a:p>
        </p:txBody>
      </p:sp>
      <p:sp>
        <p:nvSpPr>
          <p:cNvPr id="4" name="Slide Number Placeholder 3"/>
          <p:cNvSpPr>
            <a:spLocks noGrp="1"/>
          </p:cNvSpPr>
          <p:nvPr>
            <p:ph type="sldNum" sz="quarter" idx="10"/>
          </p:nvPr>
        </p:nvSpPr>
        <p:spPr/>
        <p:txBody>
          <a:bodyPr/>
          <a:lstStyle/>
          <a:p>
            <a:fld id="{912323FE-9901-4390-A8C7-1528C32739FF}" type="slidenum">
              <a:rPr lang="en-GB" smtClean="0"/>
              <a:t>32</a:t>
            </a:fld>
            <a:endParaRPr lang="en-GB" dirty="0"/>
          </a:p>
        </p:txBody>
      </p:sp>
    </p:spTree>
    <p:extLst>
      <p:ext uri="{BB962C8B-B14F-4D97-AF65-F5344CB8AC3E}">
        <p14:creationId xmlns:p14="http://schemas.microsoft.com/office/powerpoint/2010/main" val="28694531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r>
              <a:rPr lang="en-GB" baseline="0" dirty="0"/>
              <a:t>Explain that to solve the financial crisis, Mugabe authorised the printing of more money (the trillion dollar bill was introduced) and this devalued the currency. Make links with inflation crisis in Germany – wheelbarrows of money to buy bread. </a:t>
            </a:r>
          </a:p>
          <a:p>
            <a:r>
              <a:rPr lang="en-GB" dirty="0"/>
              <a:t>Ask pupils to</a:t>
            </a:r>
            <a:r>
              <a:rPr lang="en-GB" baseline="0" dirty="0"/>
              <a:t> work out how much 1billion ZW$ is in US$ then in £</a:t>
            </a:r>
          </a:p>
          <a:p>
            <a:r>
              <a:rPr lang="en-GB" baseline="0" dirty="0"/>
              <a:t>Billion = 9 noughts</a:t>
            </a:r>
          </a:p>
          <a:p>
            <a:r>
              <a:rPr lang="en-GB" baseline="0" dirty="0"/>
              <a:t>Million = 6 noughts (so 200million) </a:t>
            </a:r>
          </a:p>
          <a:p>
            <a:r>
              <a:rPr lang="en-GB" baseline="0" dirty="0"/>
              <a:t>1,000,000,000 / 200,000,000 x 11 = US$55 x £1.98 = £108.90</a:t>
            </a:r>
          </a:p>
          <a:p>
            <a:endParaRPr lang="en-GB" dirty="0"/>
          </a:p>
          <a:p>
            <a:r>
              <a:rPr lang="en-GB" dirty="0"/>
              <a:t>Stage one: We need to work out how many 200,000,000 there are in a billion. </a:t>
            </a:r>
          </a:p>
          <a:p>
            <a:r>
              <a:rPr lang="en-GB" dirty="0"/>
              <a:t>Stage two: we times that number by 11 US dollars. </a:t>
            </a:r>
          </a:p>
          <a:p>
            <a:r>
              <a:rPr lang="en-GB" dirty="0"/>
              <a:t>Stage three:</a:t>
            </a:r>
            <a:r>
              <a:rPr lang="en-GB" baseline="0" dirty="0"/>
              <a:t> times that by £1.98 to convert to sterling. </a:t>
            </a:r>
          </a:p>
          <a:p>
            <a:r>
              <a:rPr lang="en-GB" baseline="0" dirty="0"/>
              <a:t>NB See </a:t>
            </a:r>
            <a:r>
              <a:rPr lang="en-GB" baseline="0" dirty="0" err="1"/>
              <a:t>youtube</a:t>
            </a:r>
            <a:r>
              <a:rPr lang="en-GB" baseline="0" dirty="0"/>
              <a:t> examples of the 2008 riots in South Africa</a:t>
            </a:r>
          </a:p>
          <a:p>
            <a:r>
              <a:rPr lang="en-GB" baseline="0" dirty="0"/>
              <a:t>Thanks very much to Claire Houslop, Brighton teacher and reading expert for this slide.</a:t>
            </a:r>
            <a:endParaRPr lang="en-GB" dirty="0"/>
          </a:p>
        </p:txBody>
      </p:sp>
      <p:sp>
        <p:nvSpPr>
          <p:cNvPr id="4" name="Slide Number Placeholder 3"/>
          <p:cNvSpPr>
            <a:spLocks noGrp="1"/>
          </p:cNvSpPr>
          <p:nvPr>
            <p:ph type="sldNum" sz="quarter" idx="10"/>
          </p:nvPr>
        </p:nvSpPr>
        <p:spPr/>
        <p:txBody>
          <a:bodyPr/>
          <a:lstStyle/>
          <a:p>
            <a:fld id="{912323FE-9901-4390-A8C7-1528C32739FF}" type="slidenum">
              <a:rPr lang="en-GB" smtClean="0"/>
              <a:t>33</a:t>
            </a:fld>
            <a:endParaRPr lang="en-GB" dirty="0"/>
          </a:p>
        </p:txBody>
      </p:sp>
    </p:spTree>
    <p:extLst>
      <p:ext uri="{BB962C8B-B14F-4D97-AF65-F5344CB8AC3E}">
        <p14:creationId xmlns:p14="http://schemas.microsoft.com/office/powerpoint/2010/main" val="22463818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How do ‘good’ readers read whole texts &amp; construct meaning, creating mental models?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Most imp. 3 elements of reading: </a:t>
            </a:r>
            <a:r>
              <a:rPr lang="en-GB" sz="1200" b="1" kern="1200" dirty="0">
                <a:solidFill>
                  <a:schemeClr val="tx1"/>
                </a:solidFill>
                <a:effectLst/>
                <a:latin typeface="+mn-lt"/>
                <a:ea typeface="+mn-ea"/>
                <a:cs typeface="+mn-cs"/>
              </a:rPr>
              <a:t>inference, monitoring comp </a:t>
            </a:r>
            <a:r>
              <a:rPr lang="en-GB" sz="1200" kern="1200" dirty="0">
                <a:solidFill>
                  <a:schemeClr val="tx1"/>
                </a:solidFill>
                <a:effectLst/>
                <a:latin typeface="+mn-lt"/>
                <a:ea typeface="+mn-ea"/>
                <a:cs typeface="+mn-cs"/>
              </a:rPr>
              <a:t>– know when stuck – know how to apply a strategy and become unstuck/resolve comp problem; </a:t>
            </a:r>
            <a:r>
              <a:rPr lang="en-GB" sz="1200" b="1" kern="1200" dirty="0">
                <a:solidFill>
                  <a:schemeClr val="tx1"/>
                </a:solidFill>
                <a:effectLst/>
                <a:latin typeface="+mn-lt"/>
                <a:ea typeface="+mn-ea"/>
                <a:cs typeface="+mn-cs"/>
              </a:rPr>
              <a:t>story-structure (Oakhill &amp; Cain, 2012). Role inference at sentence, para, chapter &amp; whole-text levels</a:t>
            </a:r>
            <a:r>
              <a:rPr lang="en-GB" sz="1200" kern="1200" dirty="0">
                <a:solidFill>
                  <a:schemeClr val="tx1"/>
                </a:solidFill>
                <a:effectLst/>
                <a:latin typeface="+mn-lt"/>
                <a:ea typeface="+mn-ea"/>
                <a:cs typeface="+mn-cs"/>
              </a:rPr>
              <a:t>. Struggling readers: 1) weaknesses in working-memory – can’t retain sense of narrative from sentence to chapter, 2) compounded by slow decoding/weak fluency – strong expressive reader reading aloud, supports their fluency &amp; comp.- weak inference even when they have relevant knowledge – can’t apply – must learn to question &amp; apply that knowledge. 3) Weak </a:t>
            </a:r>
            <a:r>
              <a:rPr lang="en-GB" sz="1200" kern="1200" dirty="0" err="1">
                <a:solidFill>
                  <a:schemeClr val="tx1"/>
                </a:solidFill>
                <a:effectLst/>
                <a:latin typeface="+mn-lt"/>
                <a:ea typeface="+mn-ea"/>
                <a:cs typeface="+mn-cs"/>
              </a:rPr>
              <a:t>comprehenders</a:t>
            </a:r>
            <a:r>
              <a:rPr lang="en-GB" sz="1200" kern="1200" dirty="0">
                <a:solidFill>
                  <a:schemeClr val="tx1"/>
                </a:solidFill>
                <a:effectLst/>
                <a:latin typeface="+mn-lt"/>
                <a:ea typeface="+mn-ea"/>
                <a:cs typeface="+mn-cs"/>
              </a:rPr>
              <a:t>/</a:t>
            </a:r>
            <a:r>
              <a:rPr lang="en-GB" sz="1200" kern="1200" dirty="0" err="1">
                <a:solidFill>
                  <a:schemeClr val="tx1"/>
                </a:solidFill>
                <a:effectLst/>
                <a:latin typeface="+mn-lt"/>
                <a:ea typeface="+mn-ea"/>
                <a:cs typeface="+mn-cs"/>
              </a:rPr>
              <a:t>inferers</a:t>
            </a:r>
            <a:r>
              <a:rPr lang="en-GB" sz="1200" kern="1200" dirty="0">
                <a:solidFill>
                  <a:schemeClr val="tx1"/>
                </a:solidFill>
                <a:effectLst/>
                <a:latin typeface="+mn-lt"/>
                <a:ea typeface="+mn-ea"/>
                <a:cs typeface="+mn-cs"/>
              </a:rPr>
              <a:t> – must practise by reading/trying to infer</a:t>
            </a:r>
          </a:p>
          <a:p>
            <a:r>
              <a:rPr lang="en-GB" sz="1200" kern="1200" dirty="0">
                <a:solidFill>
                  <a:schemeClr val="tx1"/>
                </a:solidFill>
                <a:effectLst/>
                <a:latin typeface="+mn-lt"/>
                <a:ea typeface="+mn-ea"/>
                <a:cs typeface="+mn-cs"/>
              </a:rPr>
              <a:t>Why do some readers struggle to comprehend text? e.g. memory, language-processing, cognitive resources overloaded by weak decoding &amp; fluency, problems with inference-making, lack of strategies &amp; reading practice (Oakhill et al, 2015). </a:t>
            </a:r>
          </a:p>
          <a:p>
            <a:r>
              <a:rPr lang="en-GB" sz="1200" b="1" kern="1200" dirty="0">
                <a:solidFill>
                  <a:schemeClr val="tx1"/>
                </a:solidFill>
                <a:effectLst/>
                <a:latin typeface="+mn-lt"/>
                <a:ea typeface="+mn-ea"/>
                <a:cs typeface="+mn-cs"/>
              </a:rPr>
              <a:t>Why is it important to read many whole texts? </a:t>
            </a:r>
            <a:r>
              <a:rPr lang="en-GB" sz="1200" kern="1200" dirty="0">
                <a:solidFill>
                  <a:schemeClr val="tx1"/>
                </a:solidFill>
                <a:effectLst/>
                <a:latin typeface="+mn-lt"/>
                <a:ea typeface="+mn-ea"/>
                <a:cs typeface="+mn-cs"/>
              </a:rPr>
              <a:t>Reciprocal relation between frequent reading, amount (exposure to print)</a:t>
            </a:r>
            <a:r>
              <a:rPr lang="en-GB" sz="1200" i="1" kern="1200" dirty="0">
                <a:solidFill>
                  <a:schemeClr val="tx1"/>
                </a:solidFill>
                <a:effectLst/>
                <a:latin typeface="+mn-lt"/>
                <a:ea typeface="+mn-ea"/>
                <a:cs typeface="+mn-cs"/>
              </a:rPr>
              <a:t> &amp;</a:t>
            </a:r>
            <a:r>
              <a:rPr lang="en-GB" sz="1200" kern="1200" dirty="0">
                <a:solidFill>
                  <a:schemeClr val="tx1"/>
                </a:solidFill>
                <a:effectLst/>
                <a:latin typeface="+mn-lt"/>
                <a:ea typeface="+mn-ea"/>
                <a:cs typeface="+mn-cs"/>
              </a:rPr>
              <a:t> reading comprehension, esp. extended narratives: the ‘Matthew effect’ the ‘rich’ get ‘richer’, the ‘poor’ ‘poorer’ (</a:t>
            </a:r>
            <a:r>
              <a:rPr lang="en-GB" sz="1200" kern="1200" dirty="0" err="1">
                <a:solidFill>
                  <a:schemeClr val="tx1"/>
                </a:solidFill>
                <a:effectLst/>
                <a:latin typeface="+mn-lt"/>
                <a:ea typeface="+mn-ea"/>
                <a:cs typeface="+mn-cs"/>
              </a:rPr>
              <a:t>Kintsch</a:t>
            </a:r>
            <a:r>
              <a:rPr lang="en-GB" sz="1200" kern="1200" dirty="0">
                <a:solidFill>
                  <a:schemeClr val="tx1"/>
                </a:solidFill>
                <a:effectLst/>
                <a:latin typeface="+mn-lt"/>
                <a:ea typeface="+mn-ea"/>
                <a:cs typeface="+mn-cs"/>
              </a:rPr>
              <a:t>, 1998; Westbrook, 2013; Cunningham &amp; Stanovich, 1998; </a:t>
            </a:r>
            <a:r>
              <a:rPr lang="en-GB" sz="1200" kern="1200" dirty="0" err="1">
                <a:solidFill>
                  <a:schemeClr val="tx1"/>
                </a:solidFill>
                <a:effectLst/>
                <a:latin typeface="+mn-lt"/>
                <a:ea typeface="+mn-ea"/>
                <a:cs typeface="+mn-cs"/>
              </a:rPr>
              <a:t>Torppa</a:t>
            </a:r>
            <a:r>
              <a:rPr lang="en-GB" sz="1200" kern="1200" dirty="0">
                <a:solidFill>
                  <a:schemeClr val="tx1"/>
                </a:solidFill>
                <a:effectLst/>
                <a:latin typeface="+mn-lt"/>
                <a:ea typeface="+mn-ea"/>
                <a:cs typeface="+mn-cs"/>
              </a:rPr>
              <a:t> et al, 2020; van Bergen et al, 2020; Mol &amp; Bus, 2011). So, Students need to read </a:t>
            </a:r>
            <a:r>
              <a:rPr lang="en-GB" sz="1200" b="1" kern="1200" dirty="0">
                <a:solidFill>
                  <a:schemeClr val="tx1"/>
                </a:solidFill>
                <a:effectLst/>
                <a:latin typeface="+mn-lt"/>
                <a:ea typeface="+mn-ea"/>
                <a:cs typeface="+mn-cs"/>
              </a:rPr>
              <a:t>many whole, extended texts </a:t>
            </a:r>
            <a:r>
              <a:rPr lang="en-GB" sz="1200" kern="1200" dirty="0">
                <a:solidFill>
                  <a:schemeClr val="tx1"/>
                </a:solidFill>
                <a:effectLst/>
                <a:latin typeface="+mn-lt"/>
                <a:ea typeface="+mn-ea"/>
                <a:cs typeface="+mn-cs"/>
              </a:rPr>
              <a:t>to improve their reading comprehension.</a:t>
            </a:r>
          </a:p>
          <a:p>
            <a:r>
              <a:rPr lang="en-GB" sz="1200" b="1" kern="1200" dirty="0">
                <a:solidFill>
                  <a:schemeClr val="tx1"/>
                </a:solidFill>
                <a:effectLst/>
                <a:latin typeface="+mn-lt"/>
                <a:ea typeface="+mn-ea"/>
                <a:cs typeface="+mn-cs"/>
              </a:rPr>
              <a:t>Roles of reading engagement, inference, story-structure, self-monitoring &amp; vocabulary</a:t>
            </a:r>
            <a:r>
              <a:rPr lang="en-GB" sz="1200" kern="1200" dirty="0">
                <a:solidFill>
                  <a:schemeClr val="tx1"/>
                </a:solidFill>
                <a:effectLst/>
                <a:latin typeface="+mn-lt"/>
                <a:ea typeface="+mn-ea"/>
                <a:cs typeface="+mn-cs"/>
              </a:rPr>
              <a:t> (Guthrie &amp; </a:t>
            </a:r>
            <a:r>
              <a:rPr lang="en-GB" sz="1200" kern="1200" dirty="0" err="1">
                <a:solidFill>
                  <a:schemeClr val="tx1"/>
                </a:solidFill>
                <a:effectLst/>
                <a:latin typeface="+mn-lt"/>
                <a:ea typeface="+mn-ea"/>
                <a:cs typeface="+mn-cs"/>
              </a:rPr>
              <a:t>Klauda</a:t>
            </a:r>
            <a:r>
              <a:rPr lang="en-GB" sz="1200" kern="1200" dirty="0">
                <a:solidFill>
                  <a:schemeClr val="tx1"/>
                </a:solidFill>
                <a:effectLst/>
                <a:latin typeface="+mn-lt"/>
                <a:ea typeface="+mn-ea"/>
                <a:cs typeface="+mn-cs"/>
              </a:rPr>
              <a:t>, 2014; Oakhill et al, 2015). Reading for pleasure at 10 years helps overcome disadvantage - a stronger predictor of GCSE success than parents’ education (Sullivan &amp; Brown, 2015).</a:t>
            </a:r>
          </a:p>
          <a:p>
            <a:r>
              <a:rPr lang="en-GB" sz="1200" b="1" kern="1200" dirty="0">
                <a:solidFill>
                  <a:schemeClr val="tx1"/>
                </a:solidFill>
                <a:effectLst/>
                <a:latin typeface="+mn-lt"/>
                <a:ea typeface="+mn-ea"/>
                <a:cs typeface="+mn-cs"/>
              </a:rPr>
              <a:t>Compounding effect of disadvantage:</a:t>
            </a:r>
            <a:r>
              <a:rPr lang="en-GB" sz="1200" kern="1200" dirty="0">
                <a:solidFill>
                  <a:schemeClr val="tx1"/>
                </a:solidFill>
                <a:effectLst/>
                <a:latin typeface="+mn-lt"/>
                <a:ea typeface="+mn-ea"/>
                <a:cs typeface="+mn-cs"/>
              </a:rPr>
              <a:t> language gap at 5 </a:t>
            </a:r>
            <a:r>
              <a:rPr lang="en-GB" sz="1200" kern="1200" dirty="0" err="1">
                <a:solidFill>
                  <a:schemeClr val="tx1"/>
                </a:solidFill>
                <a:effectLst/>
                <a:latin typeface="+mn-lt"/>
                <a:ea typeface="+mn-ea"/>
                <a:cs typeface="+mn-cs"/>
              </a:rPr>
              <a:t>yrs</a:t>
            </a:r>
            <a:r>
              <a:rPr lang="en-GB" sz="1200" kern="1200" dirty="0">
                <a:solidFill>
                  <a:schemeClr val="tx1"/>
                </a:solidFill>
                <a:effectLst/>
                <a:latin typeface="+mn-lt"/>
                <a:ea typeface="+mn-ea"/>
                <a:cs typeface="+mn-cs"/>
              </a:rPr>
              <a:t> &amp;  </a:t>
            </a:r>
            <a:r>
              <a:rPr lang="en-GB" sz="1200" i="1" kern="1200" dirty="0">
                <a:solidFill>
                  <a:schemeClr val="tx1"/>
                </a:solidFill>
                <a:effectLst/>
                <a:latin typeface="+mn-lt"/>
                <a:ea typeface="+mn-ea"/>
                <a:cs typeface="+mn-cs"/>
              </a:rPr>
              <a:t>reading-experience</a:t>
            </a:r>
            <a:r>
              <a:rPr lang="en-GB" sz="1200" kern="1200" dirty="0">
                <a:solidFill>
                  <a:schemeClr val="tx1"/>
                </a:solidFill>
                <a:effectLst/>
                <a:latin typeface="+mn-lt"/>
                <a:ea typeface="+mn-ea"/>
                <a:cs typeface="+mn-cs"/>
              </a:rPr>
              <a:t> gap magnifies over time. These students are less likely to read independently &amp; do not gain adequate whole-text reading experience in school (</a:t>
            </a:r>
            <a:r>
              <a:rPr lang="en-GB" sz="1200" kern="1200" dirty="0" err="1">
                <a:solidFill>
                  <a:schemeClr val="tx1"/>
                </a:solidFill>
                <a:effectLst/>
                <a:latin typeface="+mn-lt"/>
                <a:ea typeface="+mn-ea"/>
                <a:cs typeface="+mn-cs"/>
              </a:rPr>
              <a:t>Blanden</a:t>
            </a:r>
            <a:r>
              <a:rPr lang="en-GB" sz="1200" kern="1200" dirty="0">
                <a:solidFill>
                  <a:schemeClr val="tx1"/>
                </a:solidFill>
                <a:effectLst/>
                <a:latin typeface="+mn-lt"/>
                <a:ea typeface="+mn-ea"/>
                <a:cs typeface="+mn-cs"/>
              </a:rPr>
              <a:t> &amp; Machin, 2010; Hart &amp; </a:t>
            </a:r>
            <a:r>
              <a:rPr lang="en-GB" sz="1200" kern="1200" dirty="0" err="1">
                <a:solidFill>
                  <a:schemeClr val="tx1"/>
                </a:solidFill>
                <a:effectLst/>
                <a:latin typeface="+mn-lt"/>
                <a:ea typeface="+mn-ea"/>
                <a:cs typeface="+mn-cs"/>
              </a:rPr>
              <a:t>Risley</a:t>
            </a:r>
            <a:r>
              <a:rPr lang="en-GB" sz="1200" kern="1200" dirty="0">
                <a:solidFill>
                  <a:schemeClr val="tx1"/>
                </a:solidFill>
                <a:effectLst/>
                <a:latin typeface="+mn-lt"/>
                <a:ea typeface="+mn-ea"/>
                <a:cs typeface="+mn-cs"/>
              </a:rPr>
              <a:t>, 2003; NLT, 2022; </a:t>
            </a:r>
            <a:r>
              <a:rPr lang="en-GB" sz="1200" kern="1200" dirty="0" err="1">
                <a:solidFill>
                  <a:schemeClr val="tx1"/>
                </a:solidFill>
                <a:effectLst/>
                <a:latin typeface="+mn-lt"/>
                <a:ea typeface="+mn-ea"/>
                <a:cs typeface="+mn-cs"/>
              </a:rPr>
              <a:t>Baye</a:t>
            </a:r>
            <a:r>
              <a:rPr lang="en-GB" sz="1200" kern="1200" dirty="0">
                <a:solidFill>
                  <a:schemeClr val="tx1"/>
                </a:solidFill>
                <a:effectLst/>
                <a:latin typeface="+mn-lt"/>
                <a:ea typeface="+mn-ea"/>
                <a:cs typeface="+mn-cs"/>
              </a:rPr>
              <a:t> et al, 2019) - BUT access to books &amp; encouragement can change this(Clark &amp; Akerman, 2011; Allington et al, 2010; </a:t>
            </a:r>
            <a:r>
              <a:rPr lang="en-GB" sz="1200" kern="1200" dirty="0" err="1">
                <a:solidFill>
                  <a:schemeClr val="tx1"/>
                </a:solidFill>
                <a:effectLst/>
                <a:latin typeface="+mn-lt"/>
                <a:ea typeface="+mn-ea"/>
                <a:cs typeface="+mn-cs"/>
              </a:rPr>
              <a:t>Cremin</a:t>
            </a:r>
            <a:r>
              <a:rPr lang="en-GB" sz="1200" kern="1200" dirty="0">
                <a:solidFill>
                  <a:schemeClr val="tx1"/>
                </a:solidFill>
                <a:effectLst/>
                <a:latin typeface="+mn-lt"/>
                <a:ea typeface="+mn-ea"/>
                <a:cs typeface="+mn-cs"/>
              </a:rPr>
              <a:t> et al, 2014). Need to place extended reading at heart of reading lessons, not expect extended reading to take place at home – exacerbates disadvantage – although of course </a:t>
            </a:r>
            <a:r>
              <a:rPr lang="en-GB" sz="1200" kern="1200" dirty="0" err="1">
                <a:solidFill>
                  <a:schemeClr val="tx1"/>
                </a:solidFill>
                <a:effectLst/>
                <a:latin typeface="+mn-lt"/>
                <a:ea typeface="+mn-ea"/>
                <a:cs typeface="+mn-cs"/>
              </a:rPr>
              <a:t>RfP</a:t>
            </a:r>
            <a:r>
              <a:rPr lang="en-GB" sz="1200" kern="1200" dirty="0">
                <a:solidFill>
                  <a:schemeClr val="tx1"/>
                </a:solidFill>
                <a:effectLst/>
                <a:latin typeface="+mn-lt"/>
                <a:ea typeface="+mn-ea"/>
                <a:cs typeface="+mn-cs"/>
              </a:rPr>
              <a:t> independently is another aim</a:t>
            </a:r>
          </a:p>
          <a:p>
            <a:r>
              <a:rPr lang="en-GB" sz="1200" b="1" kern="1200" dirty="0">
                <a:solidFill>
                  <a:schemeClr val="tx1"/>
                </a:solidFill>
                <a:effectLst/>
                <a:latin typeface="+mn-lt"/>
                <a:ea typeface="+mn-ea"/>
                <a:cs typeface="+mn-cs"/>
              </a:rPr>
              <a:t>Community reading &amp; dialogic talk: class/groups</a:t>
            </a:r>
            <a:r>
              <a:rPr lang="en-GB" sz="1200" kern="1200" dirty="0">
                <a:solidFill>
                  <a:schemeClr val="tx1"/>
                </a:solidFill>
                <a:effectLst/>
                <a:latin typeface="+mn-lt"/>
                <a:ea typeface="+mn-ea"/>
                <a:cs typeface="+mn-cs"/>
              </a:rPr>
              <a:t>: reading aloud for fluency, student/teacher questioning, self-monitoring, interpreting, enjoyment (</a:t>
            </a:r>
            <a:r>
              <a:rPr lang="en-GB" sz="1200" kern="1200" dirty="0" err="1">
                <a:solidFill>
                  <a:schemeClr val="tx1"/>
                </a:solidFill>
                <a:effectLst/>
                <a:latin typeface="+mn-lt"/>
                <a:ea typeface="+mn-ea"/>
                <a:cs typeface="+mn-cs"/>
              </a:rPr>
              <a:t>Okkinga</a:t>
            </a:r>
            <a:r>
              <a:rPr lang="en-GB" sz="1200" kern="1200" dirty="0">
                <a:solidFill>
                  <a:schemeClr val="tx1"/>
                </a:solidFill>
                <a:effectLst/>
                <a:latin typeface="+mn-lt"/>
                <a:ea typeface="+mn-ea"/>
                <a:cs typeface="+mn-cs"/>
              </a:rPr>
              <a:t> et al, 2014; Sutherland, 2006, 2015; </a:t>
            </a:r>
            <a:r>
              <a:rPr lang="en-GB" sz="1200" kern="1200" dirty="0" err="1">
                <a:solidFill>
                  <a:schemeClr val="tx1"/>
                </a:solidFill>
                <a:effectLst/>
                <a:latin typeface="+mn-lt"/>
                <a:ea typeface="+mn-ea"/>
                <a:cs typeface="+mn-cs"/>
              </a:rPr>
              <a:t>Cremin</a:t>
            </a:r>
            <a:r>
              <a:rPr lang="en-GB" sz="1200" kern="1200" dirty="0">
                <a:solidFill>
                  <a:schemeClr val="tx1"/>
                </a:solidFill>
                <a:effectLst/>
                <a:latin typeface="+mn-lt"/>
                <a:ea typeface="+mn-ea"/>
                <a:cs typeface="+mn-cs"/>
              </a:rPr>
              <a:t> et al 2014)</a:t>
            </a:r>
          </a:p>
          <a:p>
            <a:r>
              <a:rPr lang="en-GB" sz="1200" b="1" kern="1200" dirty="0">
                <a:solidFill>
                  <a:schemeClr val="tx1"/>
                </a:solidFill>
                <a:effectLst/>
                <a:latin typeface="+mn-lt"/>
                <a:ea typeface="+mn-ea"/>
                <a:cs typeface="+mn-cs"/>
              </a:rPr>
              <a:t>Choice of texts -</a:t>
            </a:r>
            <a:r>
              <a:rPr lang="en-GB" sz="1200" kern="1200" dirty="0">
                <a:solidFill>
                  <a:schemeClr val="tx1"/>
                </a:solidFill>
                <a:effectLst/>
                <a:latin typeface="+mn-lt"/>
                <a:ea typeface="+mn-ea"/>
                <a:cs typeface="+mn-cs"/>
              </a:rPr>
              <a:t> becoming a ‘reader’: developing reading self-concept or identity, persistence &amp; skills to overcome challenges (</a:t>
            </a:r>
            <a:r>
              <a:rPr lang="en-GB" sz="1200" kern="1200" dirty="0" err="1">
                <a:solidFill>
                  <a:schemeClr val="tx1"/>
                </a:solidFill>
                <a:effectLst/>
                <a:latin typeface="+mn-lt"/>
                <a:ea typeface="+mn-ea"/>
                <a:cs typeface="+mn-cs"/>
              </a:rPr>
              <a:t>Retelsdorf</a:t>
            </a:r>
            <a:r>
              <a:rPr lang="en-GB" sz="1200" kern="1200" dirty="0">
                <a:solidFill>
                  <a:schemeClr val="tx1"/>
                </a:solidFill>
                <a:effectLst/>
                <a:latin typeface="+mn-lt"/>
                <a:ea typeface="+mn-ea"/>
                <a:cs typeface="+mn-cs"/>
              </a:rPr>
              <a:t> et al, 2011; </a:t>
            </a:r>
            <a:r>
              <a:rPr lang="en-GB" sz="1200" kern="1200" dirty="0" err="1">
                <a:solidFill>
                  <a:schemeClr val="tx1"/>
                </a:solidFill>
                <a:effectLst/>
                <a:latin typeface="+mn-lt"/>
                <a:ea typeface="+mn-ea"/>
                <a:cs typeface="+mn-cs"/>
              </a:rPr>
              <a:t>Cremin</a:t>
            </a:r>
            <a:r>
              <a:rPr lang="en-GB" sz="1200" kern="1200" dirty="0">
                <a:solidFill>
                  <a:schemeClr val="tx1"/>
                </a:solidFill>
                <a:effectLst/>
                <a:latin typeface="+mn-lt"/>
                <a:ea typeface="+mn-ea"/>
                <a:cs typeface="+mn-cs"/>
              </a:rPr>
              <a:t> et al, 2014) – culturally diverse texts</a:t>
            </a:r>
          </a:p>
          <a:p>
            <a:r>
              <a:rPr lang="en-GB" sz="1200" b="1" kern="1200" dirty="0">
                <a:solidFill>
                  <a:schemeClr val="tx1"/>
                </a:solidFill>
                <a:effectLst/>
                <a:latin typeface="+mn-lt"/>
                <a:ea typeface="+mn-ea"/>
                <a:cs typeface="+mn-cs"/>
              </a:rPr>
              <a:t>Reading engagement:</a:t>
            </a:r>
            <a:r>
              <a:rPr lang="en-GB" sz="1200" kern="1200" dirty="0">
                <a:solidFill>
                  <a:schemeClr val="tx1"/>
                </a:solidFill>
                <a:effectLst/>
                <a:latin typeface="+mn-lt"/>
                <a:ea typeface="+mn-ea"/>
                <a:cs typeface="+mn-cs"/>
              </a:rPr>
              <a:t> Reading for pleasure at 10 years helps overcome disadvantage - a stronger predictor of GCSE success than parents’ education (Sullivan &amp; Brown, 2015). </a:t>
            </a:r>
          </a:p>
          <a:p>
            <a:r>
              <a:rPr lang="en-GB" sz="1200" b="1" kern="1200" dirty="0">
                <a:solidFill>
                  <a:schemeClr val="tx1"/>
                </a:solidFill>
                <a:effectLst/>
                <a:latin typeface="+mn-lt"/>
                <a:ea typeface="+mn-ea"/>
                <a:cs typeface="+mn-cs"/>
              </a:rPr>
              <a:t>Reading extended fiction</a:t>
            </a:r>
            <a:r>
              <a:rPr lang="en-GB" sz="1200" kern="1200" dirty="0">
                <a:solidFill>
                  <a:schemeClr val="tx1"/>
                </a:solidFill>
                <a:effectLst/>
                <a:latin typeface="+mn-lt"/>
                <a:ea typeface="+mn-ea"/>
                <a:cs typeface="+mn-cs"/>
              </a:rPr>
              <a:t>, as opposed to other varieties of text, online or print, is particularly related to improvements in reading comprehension (</a:t>
            </a:r>
            <a:r>
              <a:rPr lang="en-GB" sz="1200" kern="1200" dirty="0" err="1">
                <a:solidFill>
                  <a:schemeClr val="tx1"/>
                </a:solidFill>
                <a:effectLst/>
                <a:latin typeface="+mn-lt"/>
                <a:ea typeface="+mn-ea"/>
                <a:cs typeface="+mn-cs"/>
              </a:rPr>
              <a:t>Jerrim</a:t>
            </a:r>
            <a:r>
              <a:rPr lang="en-GB" sz="1200" kern="1200" dirty="0">
                <a:solidFill>
                  <a:schemeClr val="tx1"/>
                </a:solidFill>
                <a:effectLst/>
                <a:latin typeface="+mn-lt"/>
                <a:ea typeface="+mn-ea"/>
                <a:cs typeface="+mn-cs"/>
              </a:rPr>
              <a:t> &amp; Moss, 2019) Struggling readers need to gain skills, experience of whole-text reading, motivation &amp; confidence as ‘readers’ (Stanovich, 1986; Mol &amp; Bus, 2011; van de Broek, 1997) </a:t>
            </a:r>
          </a:p>
          <a:p>
            <a:r>
              <a:rPr lang="en-GB" dirty="0"/>
              <a:t>How do ‘good’ readers read whole texts &amp; construct meaning, creating mental models? </a:t>
            </a:r>
            <a:r>
              <a:rPr lang="en-GB" sz="1050" dirty="0"/>
              <a:t>(</a:t>
            </a:r>
            <a:r>
              <a:rPr lang="en-GB" sz="1050" dirty="0" err="1"/>
              <a:t>Kintsch</a:t>
            </a:r>
            <a:r>
              <a:rPr lang="en-GB" sz="1050" dirty="0"/>
              <a:t>, 1998) </a:t>
            </a:r>
          </a:p>
          <a:p>
            <a:r>
              <a:rPr lang="en-GB" dirty="0"/>
              <a:t>Why do some readers struggle to comprehend text? e.g. memory, language-processing, cognitive resources overloaded by weak decoding &amp; fluency, problems with inference-making, lack of strategies &amp; reading practice </a:t>
            </a:r>
            <a:r>
              <a:rPr lang="en-GB" sz="1050" dirty="0"/>
              <a:t>(Oakhill et al, 2015)</a:t>
            </a:r>
          </a:p>
          <a:p>
            <a:r>
              <a:rPr lang="en-GB" dirty="0"/>
              <a:t>Why is it important to read many whole texts? Reciprocal relation between reading </a:t>
            </a:r>
            <a:r>
              <a:rPr lang="en-GB" i="1" dirty="0"/>
              <a:t>amount &amp;</a:t>
            </a:r>
            <a:r>
              <a:rPr lang="en-GB" dirty="0"/>
              <a:t> reading comprehension, esp. extended narratives: the ‘rich’ get ‘richer’, the ‘poor’ ‘poorer’ </a:t>
            </a:r>
            <a:r>
              <a:rPr lang="en-GB" sz="1050" dirty="0"/>
              <a:t>(</a:t>
            </a:r>
            <a:r>
              <a:rPr lang="en-GB" sz="1050" dirty="0" err="1"/>
              <a:t>Kintsch</a:t>
            </a:r>
            <a:r>
              <a:rPr lang="en-GB" sz="1050" dirty="0"/>
              <a:t>, 1998; Westbrook, 2013; Cunningham &amp; Stanovich, 1998; </a:t>
            </a:r>
            <a:r>
              <a:rPr lang="en-GB" sz="1050" dirty="0" err="1"/>
              <a:t>Torppa</a:t>
            </a:r>
            <a:r>
              <a:rPr lang="en-GB" sz="1050" dirty="0"/>
              <a:t> et al, 2020; van Bergen et al, 2020; Mol &amp; Bus, 2011) </a:t>
            </a:r>
          </a:p>
          <a:p>
            <a:r>
              <a:rPr lang="en-GB" dirty="0"/>
              <a:t>Role of reading engagement, inference, story-structure, self-monitoring &amp; vocabulary </a:t>
            </a:r>
            <a:r>
              <a:rPr lang="en-GB" sz="1050" dirty="0"/>
              <a:t>(Guthrie &amp; </a:t>
            </a:r>
            <a:r>
              <a:rPr lang="en-GB" sz="1050" dirty="0" err="1"/>
              <a:t>Klauda</a:t>
            </a:r>
            <a:r>
              <a:rPr lang="en-GB" sz="1050" dirty="0"/>
              <a:t>, 2014; Oakhill et al, 2015)</a:t>
            </a:r>
          </a:p>
          <a:p>
            <a:r>
              <a:rPr lang="en-GB" dirty="0"/>
              <a:t>Compounding effect of disadvantage: language gap at 5 </a:t>
            </a:r>
            <a:r>
              <a:rPr lang="en-GB" dirty="0" err="1"/>
              <a:t>yrs</a:t>
            </a:r>
            <a:r>
              <a:rPr lang="en-GB" dirty="0"/>
              <a:t> &amp;  </a:t>
            </a:r>
            <a:r>
              <a:rPr lang="en-GB" i="1" dirty="0"/>
              <a:t>reading-experience</a:t>
            </a:r>
            <a:r>
              <a:rPr lang="en-GB" dirty="0"/>
              <a:t> gap magnifies over time. These students are less likely to read independently &amp; do not gain adequate whole-text reading experience in school </a:t>
            </a:r>
            <a:r>
              <a:rPr lang="en-GB" sz="1050" dirty="0"/>
              <a:t>(</a:t>
            </a:r>
            <a:r>
              <a:rPr lang="en-GB" sz="1050" dirty="0" err="1"/>
              <a:t>Blanden</a:t>
            </a:r>
            <a:r>
              <a:rPr lang="en-GB" sz="1050" dirty="0"/>
              <a:t> &amp; Machin, 2010; Hart &amp; </a:t>
            </a:r>
            <a:r>
              <a:rPr lang="en-GB" sz="1050" dirty="0" err="1"/>
              <a:t>Risley</a:t>
            </a:r>
            <a:r>
              <a:rPr lang="en-GB" sz="1050" dirty="0"/>
              <a:t>, 2003; NLT, 2022; Baye et al, 2019)  </a:t>
            </a:r>
          </a:p>
          <a:p>
            <a:r>
              <a:rPr lang="en-GB" dirty="0"/>
              <a:t>Community reading &amp; dialogic talk: class/groups: reading aloud for fluency, student/teacher questioning, self-monitoring, interpreting, enjoyment (</a:t>
            </a:r>
            <a:r>
              <a:rPr lang="en-GB" dirty="0" err="1"/>
              <a:t>Okkinga</a:t>
            </a:r>
            <a:r>
              <a:rPr lang="en-GB" dirty="0"/>
              <a:t> et al, 2014; Sutherland, 2015; </a:t>
            </a:r>
            <a:r>
              <a:rPr lang="en-GB" dirty="0" err="1"/>
              <a:t>Cremin</a:t>
            </a:r>
            <a:r>
              <a:rPr lang="en-GB" dirty="0"/>
              <a:t> et al 2014)</a:t>
            </a:r>
          </a:p>
          <a:p>
            <a:r>
              <a:rPr lang="en-GB" dirty="0"/>
              <a:t>Choice of texts - becoming a ‘reader’: developing reading self-concept or identity, persistence &amp; skills to overcome challenges (</a:t>
            </a:r>
            <a:r>
              <a:rPr lang="en-GB" dirty="0" err="1"/>
              <a:t>Retelsdorf</a:t>
            </a:r>
            <a:r>
              <a:rPr lang="en-GB" dirty="0"/>
              <a:t> et al, 2011; </a:t>
            </a:r>
            <a:r>
              <a:rPr lang="en-GB" dirty="0" err="1"/>
              <a:t>Cremin</a:t>
            </a:r>
            <a:r>
              <a:rPr lang="en-GB" dirty="0"/>
              <a:t> et al, 2014)</a:t>
            </a:r>
          </a:p>
          <a:p>
            <a:endParaRPr lang="en-GB" dirty="0"/>
          </a:p>
          <a:p>
            <a:r>
              <a:rPr lang="en-GB" dirty="0"/>
              <a:t>How do ‘good’ readers read whole texts &amp; construct meaning, creating mental models? </a:t>
            </a:r>
            <a:r>
              <a:rPr lang="en-GB" sz="1050" dirty="0"/>
              <a:t>(</a:t>
            </a:r>
            <a:r>
              <a:rPr lang="en-GB" sz="1050" dirty="0" err="1"/>
              <a:t>Kintsch</a:t>
            </a:r>
            <a:r>
              <a:rPr lang="en-GB" sz="1050" dirty="0"/>
              <a:t>, 1998) </a:t>
            </a:r>
          </a:p>
          <a:p>
            <a:r>
              <a:rPr lang="en-GB" dirty="0"/>
              <a:t>Why do some readers struggle to comprehend text? e.g. memory, language-processing, cognitive resources overloaded by weak decoding &amp; fluency, problems with inference-making, lack of strategies &amp; reading practice </a:t>
            </a:r>
            <a:r>
              <a:rPr lang="en-GB" sz="1050" dirty="0"/>
              <a:t>(Oakhill et al, 2015)</a:t>
            </a:r>
          </a:p>
          <a:p>
            <a:r>
              <a:rPr lang="en-GB" dirty="0"/>
              <a:t>Why is it important to read many whole texts? Reciprocal relation between reading </a:t>
            </a:r>
            <a:r>
              <a:rPr lang="en-GB" i="1" dirty="0"/>
              <a:t>amount &amp;</a:t>
            </a:r>
            <a:r>
              <a:rPr lang="en-GB" dirty="0"/>
              <a:t> reading comprehension, esp. extended narratives: the ‘rich’ get ‘richer’, the ‘poor’ ‘poorer’ </a:t>
            </a:r>
            <a:r>
              <a:rPr lang="en-GB" sz="1050" dirty="0"/>
              <a:t>(</a:t>
            </a:r>
            <a:r>
              <a:rPr lang="en-GB" sz="1050" dirty="0" err="1"/>
              <a:t>Kintsch</a:t>
            </a:r>
            <a:r>
              <a:rPr lang="en-GB" sz="1050" dirty="0"/>
              <a:t>, 1998; Westbrook, 2013; Cunningham &amp; Stanovich, 1998; </a:t>
            </a:r>
            <a:r>
              <a:rPr lang="en-GB" sz="1050" dirty="0" err="1"/>
              <a:t>Torppa</a:t>
            </a:r>
            <a:r>
              <a:rPr lang="en-GB" sz="1050" dirty="0"/>
              <a:t> et al, 2020; van Bergen et al, 2020; Mol &amp; Bus, 2011) </a:t>
            </a:r>
          </a:p>
          <a:p>
            <a:r>
              <a:rPr lang="en-GB" dirty="0"/>
              <a:t>Role of reading engagement, inference, story-structure, self-monitoring &amp; vocabulary </a:t>
            </a:r>
            <a:r>
              <a:rPr lang="en-GB" sz="1050" dirty="0"/>
              <a:t>(Guthrie &amp; </a:t>
            </a:r>
            <a:r>
              <a:rPr lang="en-GB" sz="1050" dirty="0" err="1"/>
              <a:t>Klauda</a:t>
            </a:r>
            <a:r>
              <a:rPr lang="en-GB" sz="1050" dirty="0"/>
              <a:t>, 2014; Oakhill et al, 2015)</a:t>
            </a:r>
          </a:p>
          <a:p>
            <a:r>
              <a:rPr lang="en-GB" dirty="0"/>
              <a:t>Compounding effect of disadvantage: language gap at 5 </a:t>
            </a:r>
            <a:r>
              <a:rPr lang="en-GB" dirty="0" err="1"/>
              <a:t>yrs</a:t>
            </a:r>
            <a:r>
              <a:rPr lang="en-GB" dirty="0"/>
              <a:t> &amp;  </a:t>
            </a:r>
            <a:r>
              <a:rPr lang="en-GB" i="1" dirty="0"/>
              <a:t>reading-experience</a:t>
            </a:r>
            <a:r>
              <a:rPr lang="en-GB" dirty="0"/>
              <a:t> gap magnifies over time. These students are less likely to read independently &amp; do not gain adequate whole-text reading experience in school </a:t>
            </a:r>
            <a:r>
              <a:rPr lang="en-GB" sz="1050" dirty="0"/>
              <a:t>(</a:t>
            </a:r>
            <a:r>
              <a:rPr lang="en-GB" sz="1050" dirty="0" err="1"/>
              <a:t>Blanden</a:t>
            </a:r>
            <a:r>
              <a:rPr lang="en-GB" sz="1050" dirty="0"/>
              <a:t> &amp; Machin, 2010; Hart &amp; </a:t>
            </a:r>
            <a:r>
              <a:rPr lang="en-GB" sz="1050" dirty="0" err="1"/>
              <a:t>Risley</a:t>
            </a:r>
            <a:r>
              <a:rPr lang="en-GB" sz="1050" dirty="0"/>
              <a:t>, 2003; NLT, 2022; Baye et al, 2019)  </a:t>
            </a:r>
          </a:p>
          <a:p>
            <a:r>
              <a:rPr lang="en-GB" dirty="0"/>
              <a:t>Community reading &amp; dialogic talk: class/groups: reading aloud for fluency, student/teacher questioning, self-monitoring, interpreting, enjoyment (</a:t>
            </a:r>
            <a:r>
              <a:rPr lang="en-GB" dirty="0" err="1"/>
              <a:t>Okkinga</a:t>
            </a:r>
            <a:r>
              <a:rPr lang="en-GB" dirty="0"/>
              <a:t> et al, 2014; Sutherland, 2015; </a:t>
            </a:r>
            <a:r>
              <a:rPr lang="en-GB" dirty="0" err="1"/>
              <a:t>Cremin</a:t>
            </a:r>
            <a:r>
              <a:rPr lang="en-GB" dirty="0"/>
              <a:t> et al 2014)</a:t>
            </a:r>
          </a:p>
          <a:p>
            <a:r>
              <a:rPr lang="en-GB" dirty="0"/>
              <a:t>Choice of texts - becoming a ‘reader’: developing reading self-concept or identity, persistence &amp; skills to overcome challenges (</a:t>
            </a:r>
            <a:r>
              <a:rPr lang="en-GB" dirty="0" err="1"/>
              <a:t>Retelsdorf</a:t>
            </a:r>
            <a:r>
              <a:rPr lang="en-GB" dirty="0"/>
              <a:t> et al, 2011; </a:t>
            </a:r>
            <a:r>
              <a:rPr lang="en-GB" dirty="0" err="1"/>
              <a:t>Cremin</a:t>
            </a:r>
            <a:r>
              <a:rPr lang="en-GB" dirty="0"/>
              <a:t> et al, 2014)</a:t>
            </a: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F235C79-8B85-4D57-8A59-97B5EF062BAE}" type="slidenum">
              <a:rPr lang="en-GB" smtClean="0"/>
              <a:t>34</a:t>
            </a:fld>
            <a:endParaRPr lang="en-GB"/>
          </a:p>
        </p:txBody>
      </p:sp>
    </p:spTree>
    <p:extLst>
      <p:ext uri="{BB962C8B-B14F-4D97-AF65-F5344CB8AC3E}">
        <p14:creationId xmlns:p14="http://schemas.microsoft.com/office/powerpoint/2010/main" val="35882806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Cunningham and Stanovich, 1998 and our study – Sutherland et al, 2023 – the more you read, the better you get at comprehending</a:t>
            </a:r>
            <a:r>
              <a:rPr lang="en-GB" baseline="0" dirty="0"/>
              <a:t> as you are forced to tackle and overcome comprehension difficulties – this improves your skills for the next book AND gives you the motivation and self-belief to know you can do this – ie enhances your identity as a reader.</a:t>
            </a:r>
          </a:p>
          <a:p>
            <a:r>
              <a:rPr lang="en-GB" baseline="0" dirty="0"/>
              <a:t>Allington et al, - gave disadvantaged students, also weak readers, 15 books over the summer holidays, which they chose themselves and were allowed to keep, and they maintained their comprehension levels along with more advantaged peers, whereas normally, a gap opens up across the summer holidays, with more advantaged and typically stronger readers reading a lot during the summer and disadvantaged students not reading – optimistic study!! ie simply giving children from more disadvantaged backgrounds easy access to books and encouragement to read will help them keep up their reading comp. skills. See many libraries’ campaigns to get children reading in the summer – schools should try to promote these initiatives &amp; join forces with local libraries.</a:t>
            </a:r>
          </a:p>
          <a:p>
            <a:r>
              <a:rPr lang="en-GB" baseline="0" dirty="0"/>
              <a:t>So, there is huge evidence that children need to read a lot and be exposed to a volume of print to develop their reading skills, but the question is: how much reading of whole books are they doing in their actual English lessons? This was our focus in the research – if children read 2 whole books in a term &amp; teachers focus on engagement/motivation, as well as strategies, this should give poorer, reluctant readers the experience of ‘being a reader’ &amp; enjoying a whole book, as well as the feeling of confidence (and satisfaction) that comes with getting to the end of a novel. Will this reading model develop poor readers’ reading comp. skills? In future studies, we would also want to investigate whether the model also stimulated students to do more independent reading (NB our teacher participants reported that they did, but this was not a specific focus of this study).</a:t>
            </a:r>
            <a:endParaRPr lang="en-GB" dirty="0"/>
          </a:p>
        </p:txBody>
      </p:sp>
      <p:sp>
        <p:nvSpPr>
          <p:cNvPr id="4" name="Slide Number Placeholder 3"/>
          <p:cNvSpPr>
            <a:spLocks noGrp="1"/>
          </p:cNvSpPr>
          <p:nvPr>
            <p:ph type="sldNum" sz="quarter" idx="10"/>
          </p:nvPr>
        </p:nvSpPr>
        <p:spPr/>
        <p:txBody>
          <a:bodyPr/>
          <a:lstStyle/>
          <a:p>
            <a:fld id="{5F235C79-8B85-4D57-8A59-97B5EF062BAE}" type="slidenum">
              <a:rPr lang="en-GB" smtClean="0"/>
              <a:t>35</a:t>
            </a:fld>
            <a:endParaRPr lang="en-GB"/>
          </a:p>
        </p:txBody>
      </p:sp>
    </p:spTree>
    <p:extLst>
      <p:ext uri="{BB962C8B-B14F-4D97-AF65-F5344CB8AC3E}">
        <p14:creationId xmlns:p14="http://schemas.microsoft.com/office/powerpoint/2010/main" val="1233688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20458-94D7-5FF5-E67E-A17F9A7DC3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2298330-1360-5B1A-FC8D-7D7FD8B08F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CACABDB-579E-1E02-F624-2F08C928DDBE}"/>
              </a:ext>
            </a:extLst>
          </p:cNvPr>
          <p:cNvSpPr>
            <a:spLocks noGrp="1"/>
          </p:cNvSpPr>
          <p:nvPr>
            <p:ph type="dt" sz="half" idx="10"/>
          </p:nvPr>
        </p:nvSpPr>
        <p:spPr/>
        <p:txBody>
          <a:bodyPr/>
          <a:lstStyle/>
          <a:p>
            <a:fld id="{A13E7116-C230-4E39-85E5-F98902782F15}" type="datetimeFigureOut">
              <a:rPr lang="en-GB" smtClean="0"/>
              <a:t>14/07/2025</a:t>
            </a:fld>
            <a:endParaRPr lang="en-GB"/>
          </a:p>
        </p:txBody>
      </p:sp>
      <p:sp>
        <p:nvSpPr>
          <p:cNvPr id="5" name="Footer Placeholder 4">
            <a:extLst>
              <a:ext uri="{FF2B5EF4-FFF2-40B4-BE49-F238E27FC236}">
                <a16:creationId xmlns:a16="http://schemas.microsoft.com/office/drawing/2014/main" id="{CAD56E4D-5A72-9D46-6DD1-A77BD86598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05FC0F3-BAB9-A685-461E-8655268EBBC8}"/>
              </a:ext>
            </a:extLst>
          </p:cNvPr>
          <p:cNvSpPr>
            <a:spLocks noGrp="1"/>
          </p:cNvSpPr>
          <p:nvPr>
            <p:ph type="sldNum" sz="quarter" idx="12"/>
          </p:nvPr>
        </p:nvSpPr>
        <p:spPr/>
        <p:txBody>
          <a:bodyPr/>
          <a:lstStyle/>
          <a:p>
            <a:fld id="{9D97621B-F6AE-427F-B2A5-90C16D935B9B}" type="slidenum">
              <a:rPr lang="en-GB" smtClean="0"/>
              <a:t>‹#›</a:t>
            </a:fld>
            <a:endParaRPr lang="en-GB"/>
          </a:p>
        </p:txBody>
      </p:sp>
    </p:spTree>
    <p:extLst>
      <p:ext uri="{BB962C8B-B14F-4D97-AF65-F5344CB8AC3E}">
        <p14:creationId xmlns:p14="http://schemas.microsoft.com/office/powerpoint/2010/main" val="831027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2925F-9E91-E834-703E-4C24B2BB3D1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25FD573-911D-E988-F2BA-A848A21C70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B29CA2-9CFD-7930-4DA2-E9147F9A7968}"/>
              </a:ext>
            </a:extLst>
          </p:cNvPr>
          <p:cNvSpPr>
            <a:spLocks noGrp="1"/>
          </p:cNvSpPr>
          <p:nvPr>
            <p:ph type="dt" sz="half" idx="10"/>
          </p:nvPr>
        </p:nvSpPr>
        <p:spPr/>
        <p:txBody>
          <a:bodyPr/>
          <a:lstStyle/>
          <a:p>
            <a:fld id="{A13E7116-C230-4E39-85E5-F98902782F15}" type="datetimeFigureOut">
              <a:rPr lang="en-GB" smtClean="0"/>
              <a:t>14/07/2025</a:t>
            </a:fld>
            <a:endParaRPr lang="en-GB"/>
          </a:p>
        </p:txBody>
      </p:sp>
      <p:sp>
        <p:nvSpPr>
          <p:cNvPr id="5" name="Footer Placeholder 4">
            <a:extLst>
              <a:ext uri="{FF2B5EF4-FFF2-40B4-BE49-F238E27FC236}">
                <a16:creationId xmlns:a16="http://schemas.microsoft.com/office/drawing/2014/main" id="{90DCB4C3-DCD9-839A-5257-79CCE5E0A9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BB24ED-EE6B-C5EA-B3A5-F7F3BFE89616}"/>
              </a:ext>
            </a:extLst>
          </p:cNvPr>
          <p:cNvSpPr>
            <a:spLocks noGrp="1"/>
          </p:cNvSpPr>
          <p:nvPr>
            <p:ph type="sldNum" sz="quarter" idx="12"/>
          </p:nvPr>
        </p:nvSpPr>
        <p:spPr/>
        <p:txBody>
          <a:bodyPr/>
          <a:lstStyle/>
          <a:p>
            <a:fld id="{9D97621B-F6AE-427F-B2A5-90C16D935B9B}" type="slidenum">
              <a:rPr lang="en-GB" smtClean="0"/>
              <a:t>‹#›</a:t>
            </a:fld>
            <a:endParaRPr lang="en-GB"/>
          </a:p>
        </p:txBody>
      </p:sp>
    </p:spTree>
    <p:extLst>
      <p:ext uri="{BB962C8B-B14F-4D97-AF65-F5344CB8AC3E}">
        <p14:creationId xmlns:p14="http://schemas.microsoft.com/office/powerpoint/2010/main" val="196976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D813F-8546-636D-AC52-9BD12B0294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AB26B33-920E-C2D9-E137-989A88D3F9B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1EB514-ED7D-817C-6D06-A3F7607CB879}"/>
              </a:ext>
            </a:extLst>
          </p:cNvPr>
          <p:cNvSpPr>
            <a:spLocks noGrp="1"/>
          </p:cNvSpPr>
          <p:nvPr>
            <p:ph type="dt" sz="half" idx="10"/>
          </p:nvPr>
        </p:nvSpPr>
        <p:spPr/>
        <p:txBody>
          <a:bodyPr/>
          <a:lstStyle/>
          <a:p>
            <a:fld id="{A13E7116-C230-4E39-85E5-F98902782F15}" type="datetimeFigureOut">
              <a:rPr lang="en-GB" smtClean="0"/>
              <a:t>14/07/2025</a:t>
            </a:fld>
            <a:endParaRPr lang="en-GB"/>
          </a:p>
        </p:txBody>
      </p:sp>
      <p:sp>
        <p:nvSpPr>
          <p:cNvPr id="5" name="Footer Placeholder 4">
            <a:extLst>
              <a:ext uri="{FF2B5EF4-FFF2-40B4-BE49-F238E27FC236}">
                <a16:creationId xmlns:a16="http://schemas.microsoft.com/office/drawing/2014/main" id="{4811048E-F97F-81B2-6F87-028DD81B61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4CE90DA-EA50-5DDE-FD90-F2A3533A5746}"/>
              </a:ext>
            </a:extLst>
          </p:cNvPr>
          <p:cNvSpPr>
            <a:spLocks noGrp="1"/>
          </p:cNvSpPr>
          <p:nvPr>
            <p:ph type="sldNum" sz="quarter" idx="12"/>
          </p:nvPr>
        </p:nvSpPr>
        <p:spPr/>
        <p:txBody>
          <a:bodyPr/>
          <a:lstStyle/>
          <a:p>
            <a:fld id="{9D97621B-F6AE-427F-B2A5-90C16D935B9B}" type="slidenum">
              <a:rPr lang="en-GB" smtClean="0"/>
              <a:t>‹#›</a:t>
            </a:fld>
            <a:endParaRPr lang="en-GB"/>
          </a:p>
        </p:txBody>
      </p:sp>
    </p:spTree>
    <p:extLst>
      <p:ext uri="{BB962C8B-B14F-4D97-AF65-F5344CB8AC3E}">
        <p14:creationId xmlns:p14="http://schemas.microsoft.com/office/powerpoint/2010/main" val="2356531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38881-B590-A298-6137-7D69362F57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404F136-A570-B9E6-4258-70DE74BC1D4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49851EF-4B05-A5EE-3B19-A7D1622EB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01D4DCB-3F92-B9F1-2888-2A42C91AF2E2}"/>
              </a:ext>
            </a:extLst>
          </p:cNvPr>
          <p:cNvSpPr>
            <a:spLocks noGrp="1"/>
          </p:cNvSpPr>
          <p:nvPr>
            <p:ph type="dt" sz="half" idx="10"/>
          </p:nvPr>
        </p:nvSpPr>
        <p:spPr/>
        <p:txBody>
          <a:bodyPr/>
          <a:lstStyle/>
          <a:p>
            <a:fld id="{A13E7116-C230-4E39-85E5-F98902782F15}" type="datetimeFigureOut">
              <a:rPr lang="en-GB" smtClean="0"/>
              <a:t>14/07/2025</a:t>
            </a:fld>
            <a:endParaRPr lang="en-GB"/>
          </a:p>
        </p:txBody>
      </p:sp>
      <p:sp>
        <p:nvSpPr>
          <p:cNvPr id="6" name="Footer Placeholder 5">
            <a:extLst>
              <a:ext uri="{FF2B5EF4-FFF2-40B4-BE49-F238E27FC236}">
                <a16:creationId xmlns:a16="http://schemas.microsoft.com/office/drawing/2014/main" id="{000442A8-9153-91E9-8E12-DE422CB351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1FFE179-528F-9BEF-F67A-3026D376AEC8}"/>
              </a:ext>
            </a:extLst>
          </p:cNvPr>
          <p:cNvSpPr>
            <a:spLocks noGrp="1"/>
          </p:cNvSpPr>
          <p:nvPr>
            <p:ph type="sldNum" sz="quarter" idx="12"/>
          </p:nvPr>
        </p:nvSpPr>
        <p:spPr/>
        <p:txBody>
          <a:bodyPr/>
          <a:lstStyle/>
          <a:p>
            <a:fld id="{9D97621B-F6AE-427F-B2A5-90C16D935B9B}" type="slidenum">
              <a:rPr lang="en-GB" smtClean="0"/>
              <a:t>‹#›</a:t>
            </a:fld>
            <a:endParaRPr lang="en-GB"/>
          </a:p>
        </p:txBody>
      </p:sp>
    </p:spTree>
    <p:extLst>
      <p:ext uri="{BB962C8B-B14F-4D97-AF65-F5344CB8AC3E}">
        <p14:creationId xmlns:p14="http://schemas.microsoft.com/office/powerpoint/2010/main" val="220205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9EB58-9F8C-7B9F-B67F-C2D31DB3CCD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7AFBD5A-5499-8E5D-2F7A-49D4857DEF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A453D6-A8AA-BB69-62EA-B8CD8FF4D2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27220CE-5CD3-7F67-0C64-744B22392A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7CBF71F-095E-23F4-649C-B6712F7970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697149D-7DB5-00DC-EAA2-F52BF497D159}"/>
              </a:ext>
            </a:extLst>
          </p:cNvPr>
          <p:cNvSpPr>
            <a:spLocks noGrp="1"/>
          </p:cNvSpPr>
          <p:nvPr>
            <p:ph type="dt" sz="half" idx="10"/>
          </p:nvPr>
        </p:nvSpPr>
        <p:spPr/>
        <p:txBody>
          <a:bodyPr/>
          <a:lstStyle/>
          <a:p>
            <a:fld id="{A13E7116-C230-4E39-85E5-F98902782F15}" type="datetimeFigureOut">
              <a:rPr lang="en-GB" smtClean="0"/>
              <a:t>14/07/2025</a:t>
            </a:fld>
            <a:endParaRPr lang="en-GB"/>
          </a:p>
        </p:txBody>
      </p:sp>
      <p:sp>
        <p:nvSpPr>
          <p:cNvPr id="8" name="Footer Placeholder 7">
            <a:extLst>
              <a:ext uri="{FF2B5EF4-FFF2-40B4-BE49-F238E27FC236}">
                <a16:creationId xmlns:a16="http://schemas.microsoft.com/office/drawing/2014/main" id="{76E712B8-9B0F-B30F-F4F3-0FA9F320EFF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76ED11D-F297-4ED6-BB98-0CB50CD6FBBB}"/>
              </a:ext>
            </a:extLst>
          </p:cNvPr>
          <p:cNvSpPr>
            <a:spLocks noGrp="1"/>
          </p:cNvSpPr>
          <p:nvPr>
            <p:ph type="sldNum" sz="quarter" idx="12"/>
          </p:nvPr>
        </p:nvSpPr>
        <p:spPr/>
        <p:txBody>
          <a:bodyPr/>
          <a:lstStyle/>
          <a:p>
            <a:fld id="{9D97621B-F6AE-427F-B2A5-90C16D935B9B}" type="slidenum">
              <a:rPr lang="en-GB" smtClean="0"/>
              <a:t>‹#›</a:t>
            </a:fld>
            <a:endParaRPr lang="en-GB"/>
          </a:p>
        </p:txBody>
      </p:sp>
    </p:spTree>
    <p:extLst>
      <p:ext uri="{BB962C8B-B14F-4D97-AF65-F5344CB8AC3E}">
        <p14:creationId xmlns:p14="http://schemas.microsoft.com/office/powerpoint/2010/main" val="2016011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D621F-EBB5-0CCF-A97F-12FB665E082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A0BD5E9-5AAC-A70C-5238-1A0B014D08BB}"/>
              </a:ext>
            </a:extLst>
          </p:cNvPr>
          <p:cNvSpPr>
            <a:spLocks noGrp="1"/>
          </p:cNvSpPr>
          <p:nvPr>
            <p:ph type="dt" sz="half" idx="10"/>
          </p:nvPr>
        </p:nvSpPr>
        <p:spPr/>
        <p:txBody>
          <a:bodyPr/>
          <a:lstStyle/>
          <a:p>
            <a:fld id="{A13E7116-C230-4E39-85E5-F98902782F15}" type="datetimeFigureOut">
              <a:rPr lang="en-GB" smtClean="0"/>
              <a:t>14/07/2025</a:t>
            </a:fld>
            <a:endParaRPr lang="en-GB"/>
          </a:p>
        </p:txBody>
      </p:sp>
      <p:sp>
        <p:nvSpPr>
          <p:cNvPr id="4" name="Footer Placeholder 3">
            <a:extLst>
              <a:ext uri="{FF2B5EF4-FFF2-40B4-BE49-F238E27FC236}">
                <a16:creationId xmlns:a16="http://schemas.microsoft.com/office/drawing/2014/main" id="{6B51E31E-1B87-09BA-F716-1542ED46BB2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368DE59-82B6-4DEF-300D-2FA53DC57AD0}"/>
              </a:ext>
            </a:extLst>
          </p:cNvPr>
          <p:cNvSpPr>
            <a:spLocks noGrp="1"/>
          </p:cNvSpPr>
          <p:nvPr>
            <p:ph type="sldNum" sz="quarter" idx="12"/>
          </p:nvPr>
        </p:nvSpPr>
        <p:spPr/>
        <p:txBody>
          <a:bodyPr/>
          <a:lstStyle/>
          <a:p>
            <a:fld id="{9D97621B-F6AE-427F-B2A5-90C16D935B9B}" type="slidenum">
              <a:rPr lang="en-GB" smtClean="0"/>
              <a:t>‹#›</a:t>
            </a:fld>
            <a:endParaRPr lang="en-GB"/>
          </a:p>
        </p:txBody>
      </p:sp>
    </p:spTree>
    <p:extLst>
      <p:ext uri="{BB962C8B-B14F-4D97-AF65-F5344CB8AC3E}">
        <p14:creationId xmlns:p14="http://schemas.microsoft.com/office/powerpoint/2010/main" val="852263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DD6757-D562-9F23-7D6A-7D3548A8ED1C}"/>
              </a:ext>
            </a:extLst>
          </p:cNvPr>
          <p:cNvSpPr>
            <a:spLocks noGrp="1"/>
          </p:cNvSpPr>
          <p:nvPr>
            <p:ph type="dt" sz="half" idx="10"/>
          </p:nvPr>
        </p:nvSpPr>
        <p:spPr/>
        <p:txBody>
          <a:bodyPr/>
          <a:lstStyle/>
          <a:p>
            <a:fld id="{A13E7116-C230-4E39-85E5-F98902782F15}" type="datetimeFigureOut">
              <a:rPr lang="en-GB" smtClean="0"/>
              <a:t>14/07/2025</a:t>
            </a:fld>
            <a:endParaRPr lang="en-GB"/>
          </a:p>
        </p:txBody>
      </p:sp>
      <p:sp>
        <p:nvSpPr>
          <p:cNvPr id="3" name="Footer Placeholder 2">
            <a:extLst>
              <a:ext uri="{FF2B5EF4-FFF2-40B4-BE49-F238E27FC236}">
                <a16:creationId xmlns:a16="http://schemas.microsoft.com/office/drawing/2014/main" id="{C1447018-FBB5-1734-F00C-F8AEF6BBBC8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F32817B-1EBA-734A-44D6-99B1DF9F4A36}"/>
              </a:ext>
            </a:extLst>
          </p:cNvPr>
          <p:cNvSpPr>
            <a:spLocks noGrp="1"/>
          </p:cNvSpPr>
          <p:nvPr>
            <p:ph type="sldNum" sz="quarter" idx="12"/>
          </p:nvPr>
        </p:nvSpPr>
        <p:spPr/>
        <p:txBody>
          <a:bodyPr/>
          <a:lstStyle/>
          <a:p>
            <a:fld id="{9D97621B-F6AE-427F-B2A5-90C16D935B9B}" type="slidenum">
              <a:rPr lang="en-GB" smtClean="0"/>
              <a:t>‹#›</a:t>
            </a:fld>
            <a:endParaRPr lang="en-GB"/>
          </a:p>
        </p:txBody>
      </p:sp>
    </p:spTree>
    <p:extLst>
      <p:ext uri="{BB962C8B-B14F-4D97-AF65-F5344CB8AC3E}">
        <p14:creationId xmlns:p14="http://schemas.microsoft.com/office/powerpoint/2010/main" val="629801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F3850-D74C-47A5-30BE-C3FDA557A5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9141923-9BDD-262E-8FE1-128931B516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7578DBD-7A7F-245D-61E7-6E163D9BBB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E630DD-B924-A680-436C-670075F36D55}"/>
              </a:ext>
            </a:extLst>
          </p:cNvPr>
          <p:cNvSpPr>
            <a:spLocks noGrp="1"/>
          </p:cNvSpPr>
          <p:nvPr>
            <p:ph type="dt" sz="half" idx="10"/>
          </p:nvPr>
        </p:nvSpPr>
        <p:spPr/>
        <p:txBody>
          <a:bodyPr/>
          <a:lstStyle/>
          <a:p>
            <a:fld id="{A13E7116-C230-4E39-85E5-F98902782F15}" type="datetimeFigureOut">
              <a:rPr lang="en-GB" smtClean="0"/>
              <a:t>14/07/2025</a:t>
            </a:fld>
            <a:endParaRPr lang="en-GB"/>
          </a:p>
        </p:txBody>
      </p:sp>
      <p:sp>
        <p:nvSpPr>
          <p:cNvPr id="6" name="Footer Placeholder 5">
            <a:extLst>
              <a:ext uri="{FF2B5EF4-FFF2-40B4-BE49-F238E27FC236}">
                <a16:creationId xmlns:a16="http://schemas.microsoft.com/office/drawing/2014/main" id="{F7262378-F1A2-6FE9-6CEF-07D30615FA1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AE8B6E-34A1-32E0-3BCD-231C88DF7ED1}"/>
              </a:ext>
            </a:extLst>
          </p:cNvPr>
          <p:cNvSpPr>
            <a:spLocks noGrp="1"/>
          </p:cNvSpPr>
          <p:nvPr>
            <p:ph type="sldNum" sz="quarter" idx="12"/>
          </p:nvPr>
        </p:nvSpPr>
        <p:spPr/>
        <p:txBody>
          <a:bodyPr/>
          <a:lstStyle/>
          <a:p>
            <a:fld id="{9D97621B-F6AE-427F-B2A5-90C16D935B9B}" type="slidenum">
              <a:rPr lang="en-GB" smtClean="0"/>
              <a:t>‹#›</a:t>
            </a:fld>
            <a:endParaRPr lang="en-GB"/>
          </a:p>
        </p:txBody>
      </p:sp>
    </p:spTree>
    <p:extLst>
      <p:ext uri="{BB962C8B-B14F-4D97-AF65-F5344CB8AC3E}">
        <p14:creationId xmlns:p14="http://schemas.microsoft.com/office/powerpoint/2010/main" val="3049492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8BE1D-6A79-4AE6-1DA2-F988841B17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5DAD195-7D8A-596F-1078-3426A15D35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4A66E1A-7FF9-0FC2-1C52-63F2A99590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7453F-77C9-8B74-4767-36B7E42FD33F}"/>
              </a:ext>
            </a:extLst>
          </p:cNvPr>
          <p:cNvSpPr>
            <a:spLocks noGrp="1"/>
          </p:cNvSpPr>
          <p:nvPr>
            <p:ph type="dt" sz="half" idx="10"/>
          </p:nvPr>
        </p:nvSpPr>
        <p:spPr/>
        <p:txBody>
          <a:bodyPr/>
          <a:lstStyle/>
          <a:p>
            <a:fld id="{A13E7116-C230-4E39-85E5-F98902782F15}" type="datetimeFigureOut">
              <a:rPr lang="en-GB" smtClean="0"/>
              <a:t>14/07/2025</a:t>
            </a:fld>
            <a:endParaRPr lang="en-GB"/>
          </a:p>
        </p:txBody>
      </p:sp>
      <p:sp>
        <p:nvSpPr>
          <p:cNvPr id="6" name="Footer Placeholder 5">
            <a:extLst>
              <a:ext uri="{FF2B5EF4-FFF2-40B4-BE49-F238E27FC236}">
                <a16:creationId xmlns:a16="http://schemas.microsoft.com/office/drawing/2014/main" id="{F2CB4DBF-815A-9B03-263E-E5E919D3E73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3E9C9F1-6356-9E9D-F6B7-5F0605838392}"/>
              </a:ext>
            </a:extLst>
          </p:cNvPr>
          <p:cNvSpPr>
            <a:spLocks noGrp="1"/>
          </p:cNvSpPr>
          <p:nvPr>
            <p:ph type="sldNum" sz="quarter" idx="12"/>
          </p:nvPr>
        </p:nvSpPr>
        <p:spPr/>
        <p:txBody>
          <a:bodyPr/>
          <a:lstStyle/>
          <a:p>
            <a:fld id="{9D97621B-F6AE-427F-B2A5-90C16D935B9B}" type="slidenum">
              <a:rPr lang="en-GB" smtClean="0"/>
              <a:t>‹#›</a:t>
            </a:fld>
            <a:endParaRPr lang="en-GB"/>
          </a:p>
        </p:txBody>
      </p:sp>
    </p:spTree>
    <p:extLst>
      <p:ext uri="{BB962C8B-B14F-4D97-AF65-F5344CB8AC3E}">
        <p14:creationId xmlns:p14="http://schemas.microsoft.com/office/powerpoint/2010/main" val="689907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F8485-0641-31F1-E032-2B3D848A517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53D1B59-FC26-5193-81C1-D354B5D37B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12EB0CD-1C54-5551-5B4F-C01DA1743854}"/>
              </a:ext>
            </a:extLst>
          </p:cNvPr>
          <p:cNvSpPr>
            <a:spLocks noGrp="1"/>
          </p:cNvSpPr>
          <p:nvPr>
            <p:ph type="dt" sz="half" idx="10"/>
          </p:nvPr>
        </p:nvSpPr>
        <p:spPr/>
        <p:txBody>
          <a:bodyPr/>
          <a:lstStyle/>
          <a:p>
            <a:fld id="{A13E7116-C230-4E39-85E5-F98902782F15}" type="datetimeFigureOut">
              <a:rPr lang="en-GB" smtClean="0"/>
              <a:t>14/07/2025</a:t>
            </a:fld>
            <a:endParaRPr lang="en-GB"/>
          </a:p>
        </p:txBody>
      </p:sp>
      <p:sp>
        <p:nvSpPr>
          <p:cNvPr id="5" name="Footer Placeholder 4">
            <a:extLst>
              <a:ext uri="{FF2B5EF4-FFF2-40B4-BE49-F238E27FC236}">
                <a16:creationId xmlns:a16="http://schemas.microsoft.com/office/drawing/2014/main" id="{0F51A557-CA9D-C6AD-6073-29F595CC976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8354CB-A2F0-D80B-ED08-1A85033534EA}"/>
              </a:ext>
            </a:extLst>
          </p:cNvPr>
          <p:cNvSpPr>
            <a:spLocks noGrp="1"/>
          </p:cNvSpPr>
          <p:nvPr>
            <p:ph type="sldNum" sz="quarter" idx="12"/>
          </p:nvPr>
        </p:nvSpPr>
        <p:spPr/>
        <p:txBody>
          <a:bodyPr/>
          <a:lstStyle/>
          <a:p>
            <a:fld id="{9D97621B-F6AE-427F-B2A5-90C16D935B9B}" type="slidenum">
              <a:rPr lang="en-GB" smtClean="0"/>
              <a:t>‹#›</a:t>
            </a:fld>
            <a:endParaRPr lang="en-GB"/>
          </a:p>
        </p:txBody>
      </p:sp>
    </p:spTree>
    <p:extLst>
      <p:ext uri="{BB962C8B-B14F-4D97-AF65-F5344CB8AC3E}">
        <p14:creationId xmlns:p14="http://schemas.microsoft.com/office/powerpoint/2010/main" val="1946778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B81D1E7-5222-5576-9A32-3BA9D5A6AF4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696AAB5-1334-0109-13B5-0362A1BA9B0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5E6EF5-E57F-993B-4F72-5A07B33BC142}"/>
              </a:ext>
            </a:extLst>
          </p:cNvPr>
          <p:cNvSpPr>
            <a:spLocks noGrp="1"/>
          </p:cNvSpPr>
          <p:nvPr>
            <p:ph type="dt" sz="half" idx="10"/>
          </p:nvPr>
        </p:nvSpPr>
        <p:spPr/>
        <p:txBody>
          <a:bodyPr/>
          <a:lstStyle/>
          <a:p>
            <a:fld id="{A13E7116-C230-4E39-85E5-F98902782F15}" type="datetimeFigureOut">
              <a:rPr lang="en-GB" smtClean="0"/>
              <a:t>14/07/2025</a:t>
            </a:fld>
            <a:endParaRPr lang="en-GB"/>
          </a:p>
        </p:txBody>
      </p:sp>
      <p:sp>
        <p:nvSpPr>
          <p:cNvPr id="5" name="Footer Placeholder 4">
            <a:extLst>
              <a:ext uri="{FF2B5EF4-FFF2-40B4-BE49-F238E27FC236}">
                <a16:creationId xmlns:a16="http://schemas.microsoft.com/office/drawing/2014/main" id="{3F6164B2-104C-8957-F300-21CC0E9D7E9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B762D1-0D36-D034-82A1-09223F632498}"/>
              </a:ext>
            </a:extLst>
          </p:cNvPr>
          <p:cNvSpPr>
            <a:spLocks noGrp="1"/>
          </p:cNvSpPr>
          <p:nvPr>
            <p:ph type="sldNum" sz="quarter" idx="12"/>
          </p:nvPr>
        </p:nvSpPr>
        <p:spPr/>
        <p:txBody>
          <a:bodyPr/>
          <a:lstStyle/>
          <a:p>
            <a:fld id="{9D97621B-F6AE-427F-B2A5-90C16D935B9B}" type="slidenum">
              <a:rPr lang="en-GB" smtClean="0"/>
              <a:t>‹#›</a:t>
            </a:fld>
            <a:endParaRPr lang="en-GB"/>
          </a:p>
        </p:txBody>
      </p:sp>
    </p:spTree>
    <p:extLst>
      <p:ext uri="{BB962C8B-B14F-4D97-AF65-F5344CB8AC3E}">
        <p14:creationId xmlns:p14="http://schemas.microsoft.com/office/powerpoint/2010/main" val="1113493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82535C-3B79-9ADD-6D4D-126640BF73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19957BE-0B8A-8F58-7F58-6DC64844CC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AABFB7A-0F69-614B-928B-0A078660BE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13E7116-C230-4E39-85E5-F98902782F15}" type="datetimeFigureOut">
              <a:rPr lang="en-GB" smtClean="0"/>
              <a:t>14/07/2025</a:t>
            </a:fld>
            <a:endParaRPr lang="en-GB"/>
          </a:p>
        </p:txBody>
      </p:sp>
      <p:sp>
        <p:nvSpPr>
          <p:cNvPr id="5" name="Footer Placeholder 4">
            <a:extLst>
              <a:ext uri="{FF2B5EF4-FFF2-40B4-BE49-F238E27FC236}">
                <a16:creationId xmlns:a16="http://schemas.microsoft.com/office/drawing/2014/main" id="{DC4D2D37-41FD-C78C-FA75-A327967D16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E7C0F89-5596-3697-FF7A-EBE9B2D240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D97621B-F6AE-427F-B2A5-90C16D935B9B}" type="slidenum">
              <a:rPr lang="en-GB" smtClean="0"/>
              <a:t>‹#›</a:t>
            </a:fld>
            <a:endParaRPr lang="en-GB"/>
          </a:p>
        </p:txBody>
      </p:sp>
    </p:spTree>
    <p:extLst>
      <p:ext uri="{BB962C8B-B14F-4D97-AF65-F5344CB8AC3E}">
        <p14:creationId xmlns:p14="http://schemas.microsoft.com/office/powerpoint/2010/main" val="19255121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f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4.xml"/><Relationship Id="rId5" Type="http://schemas.openxmlformats.org/officeDocument/2006/relationships/image" Target="../media/image5.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fi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jfif"/><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audio" Target="../media/media1.m4a"/><Relationship Id="rId7" Type="http://schemas.openxmlformats.org/officeDocument/2006/relationships/image" Target="../media/image13.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9.jpeg"/><Relationship Id="rId5" Type="http://schemas.openxmlformats.org/officeDocument/2006/relationships/notesSlide" Target="../notesSlides/notesSlide4.xml"/><Relationship Id="rId10" Type="http://schemas.openxmlformats.org/officeDocument/2006/relationships/image" Target="../media/image16.png"/><Relationship Id="rId4" Type="http://schemas.openxmlformats.org/officeDocument/2006/relationships/slideLayout" Target="../slideLayouts/slideLayout2.xml"/><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20.png"/><Relationship Id="rId2" Type="http://schemas.openxmlformats.org/officeDocument/2006/relationships/slideLayout" Target="../slideLayouts/slideLayout5.xml"/><Relationship Id="rId1" Type="http://schemas.openxmlformats.org/officeDocument/2006/relationships/tags" Target="../tags/tag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8.jfif"/><Relationship Id="rId7" Type="http://schemas.openxmlformats.org/officeDocument/2006/relationships/image" Target="../media/image22.jfif"/><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4.png"/><Relationship Id="rId5" Type="http://schemas.openxmlformats.org/officeDocument/2006/relationships/image" Target="../media/image20.png"/><Relationship Id="rId10" Type="http://schemas.openxmlformats.org/officeDocument/2006/relationships/image" Target="../media/image23.png"/><Relationship Id="rId4" Type="http://schemas.openxmlformats.org/officeDocument/2006/relationships/image" Target="../media/image19.pn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28.jpg"/><Relationship Id="rId13" Type="http://schemas.openxmlformats.org/officeDocument/2006/relationships/image" Target="../media/image33.jpg"/><Relationship Id="rId18" Type="http://schemas.openxmlformats.org/officeDocument/2006/relationships/image" Target="../media/image38.png"/><Relationship Id="rId3" Type="http://schemas.openxmlformats.org/officeDocument/2006/relationships/slideLayout" Target="../slideLayouts/slideLayout7.xml"/><Relationship Id="rId21" Type="http://schemas.openxmlformats.org/officeDocument/2006/relationships/image" Target="../media/image41.jpg"/><Relationship Id="rId7" Type="http://schemas.openxmlformats.org/officeDocument/2006/relationships/image" Target="../media/image27.jpg"/><Relationship Id="rId12" Type="http://schemas.openxmlformats.org/officeDocument/2006/relationships/image" Target="../media/image32.jpg"/><Relationship Id="rId17" Type="http://schemas.openxmlformats.org/officeDocument/2006/relationships/image" Target="../media/image37.jpg"/><Relationship Id="rId2" Type="http://schemas.openxmlformats.org/officeDocument/2006/relationships/audio" Target="../media/media2.m4a"/><Relationship Id="rId16" Type="http://schemas.openxmlformats.org/officeDocument/2006/relationships/image" Target="../media/image36.jpg"/><Relationship Id="rId20" Type="http://schemas.openxmlformats.org/officeDocument/2006/relationships/image" Target="../media/image40.jpg"/><Relationship Id="rId1" Type="http://schemas.microsoft.com/office/2007/relationships/media" Target="../media/media2.m4a"/><Relationship Id="rId6" Type="http://schemas.openxmlformats.org/officeDocument/2006/relationships/image" Target="../media/image26.jpg"/><Relationship Id="rId11" Type="http://schemas.openxmlformats.org/officeDocument/2006/relationships/image" Target="../media/image31.jpg"/><Relationship Id="rId5" Type="http://schemas.openxmlformats.org/officeDocument/2006/relationships/image" Target="../media/image25.jpeg"/><Relationship Id="rId15" Type="http://schemas.openxmlformats.org/officeDocument/2006/relationships/image" Target="../media/image35.jpg"/><Relationship Id="rId23" Type="http://schemas.openxmlformats.org/officeDocument/2006/relationships/image" Target="../media/image16.png"/><Relationship Id="rId10" Type="http://schemas.openxmlformats.org/officeDocument/2006/relationships/image" Target="../media/image30.jpg"/><Relationship Id="rId19" Type="http://schemas.openxmlformats.org/officeDocument/2006/relationships/image" Target="../media/image39.png"/><Relationship Id="rId4" Type="http://schemas.openxmlformats.org/officeDocument/2006/relationships/notesSlide" Target="../notesSlides/notesSlide6.xml"/><Relationship Id="rId9" Type="http://schemas.openxmlformats.org/officeDocument/2006/relationships/image" Target="../media/image29.jpg"/><Relationship Id="rId14" Type="http://schemas.openxmlformats.org/officeDocument/2006/relationships/image" Target="../media/image34.jpg"/><Relationship Id="rId22" Type="http://schemas.openxmlformats.org/officeDocument/2006/relationships/image" Target="../media/image42.jpg"/></Relationships>
</file>

<file path=ppt/slides/_rels/slide10.xml.rels><?xml version="1.0" encoding="UTF-8" standalone="yes"?>
<Relationships xmlns="http://schemas.openxmlformats.org/package/2006/relationships"><Relationship Id="rId8" Type="http://schemas.openxmlformats.org/officeDocument/2006/relationships/image" Target="../media/image30.jpg"/><Relationship Id="rId13" Type="http://schemas.openxmlformats.org/officeDocument/2006/relationships/image" Target="../media/image35.jpg"/><Relationship Id="rId18" Type="http://schemas.openxmlformats.org/officeDocument/2006/relationships/image" Target="../media/image40.jpg"/><Relationship Id="rId3" Type="http://schemas.openxmlformats.org/officeDocument/2006/relationships/image" Target="../media/image25.jpeg"/><Relationship Id="rId7" Type="http://schemas.openxmlformats.org/officeDocument/2006/relationships/image" Target="../media/image29.jpg"/><Relationship Id="rId12" Type="http://schemas.openxmlformats.org/officeDocument/2006/relationships/image" Target="../media/image34.jpg"/><Relationship Id="rId17" Type="http://schemas.openxmlformats.org/officeDocument/2006/relationships/image" Target="../media/image39.png"/><Relationship Id="rId2" Type="http://schemas.openxmlformats.org/officeDocument/2006/relationships/notesSlide" Target="../notesSlides/notesSlide7.xml"/><Relationship Id="rId16" Type="http://schemas.openxmlformats.org/officeDocument/2006/relationships/image" Target="../media/image38.png"/><Relationship Id="rId20" Type="http://schemas.openxmlformats.org/officeDocument/2006/relationships/image" Target="../media/image42.jpg"/><Relationship Id="rId1" Type="http://schemas.openxmlformats.org/officeDocument/2006/relationships/slideLayout" Target="../slideLayouts/slideLayout7.xml"/><Relationship Id="rId6" Type="http://schemas.openxmlformats.org/officeDocument/2006/relationships/image" Target="../media/image28.jpg"/><Relationship Id="rId11" Type="http://schemas.openxmlformats.org/officeDocument/2006/relationships/image" Target="../media/image33.jpg"/><Relationship Id="rId5" Type="http://schemas.openxmlformats.org/officeDocument/2006/relationships/image" Target="../media/image27.jpg"/><Relationship Id="rId15" Type="http://schemas.openxmlformats.org/officeDocument/2006/relationships/image" Target="../media/image37.jpg"/><Relationship Id="rId10" Type="http://schemas.openxmlformats.org/officeDocument/2006/relationships/image" Target="../media/image32.jpg"/><Relationship Id="rId19" Type="http://schemas.openxmlformats.org/officeDocument/2006/relationships/image" Target="../media/image41.jpg"/><Relationship Id="rId4" Type="http://schemas.openxmlformats.org/officeDocument/2006/relationships/image" Target="../media/image26.jpg"/><Relationship Id="rId9" Type="http://schemas.openxmlformats.org/officeDocument/2006/relationships/image" Target="../media/image31.jpg"/><Relationship Id="rId14" Type="http://schemas.openxmlformats.org/officeDocument/2006/relationships/image" Target="../media/image36.jpg"/></Relationships>
</file>

<file path=ppt/slides/_rels/slide11.xml.rels><?xml version="1.0" encoding="UTF-8" standalone="yes"?>
<Relationships xmlns="http://schemas.openxmlformats.org/package/2006/relationships"><Relationship Id="rId8" Type="http://schemas.openxmlformats.org/officeDocument/2006/relationships/image" Target="../media/image30.jpg"/><Relationship Id="rId13" Type="http://schemas.openxmlformats.org/officeDocument/2006/relationships/image" Target="../media/image35.jpg"/><Relationship Id="rId18" Type="http://schemas.openxmlformats.org/officeDocument/2006/relationships/image" Target="../media/image40.jpg"/><Relationship Id="rId3" Type="http://schemas.openxmlformats.org/officeDocument/2006/relationships/image" Target="../media/image25.jpeg"/><Relationship Id="rId7" Type="http://schemas.openxmlformats.org/officeDocument/2006/relationships/image" Target="../media/image29.jpg"/><Relationship Id="rId12" Type="http://schemas.openxmlformats.org/officeDocument/2006/relationships/image" Target="../media/image34.jpg"/><Relationship Id="rId17" Type="http://schemas.openxmlformats.org/officeDocument/2006/relationships/image" Target="../media/image39.png"/><Relationship Id="rId2" Type="http://schemas.openxmlformats.org/officeDocument/2006/relationships/notesSlide" Target="../notesSlides/notesSlide8.xml"/><Relationship Id="rId16" Type="http://schemas.openxmlformats.org/officeDocument/2006/relationships/image" Target="../media/image38.png"/><Relationship Id="rId20" Type="http://schemas.openxmlformats.org/officeDocument/2006/relationships/image" Target="../media/image42.jpg"/><Relationship Id="rId1" Type="http://schemas.openxmlformats.org/officeDocument/2006/relationships/slideLayout" Target="../slideLayouts/slideLayout7.xml"/><Relationship Id="rId6" Type="http://schemas.openxmlformats.org/officeDocument/2006/relationships/image" Target="../media/image28.jpg"/><Relationship Id="rId11" Type="http://schemas.openxmlformats.org/officeDocument/2006/relationships/image" Target="../media/image33.jpg"/><Relationship Id="rId5" Type="http://schemas.openxmlformats.org/officeDocument/2006/relationships/image" Target="../media/image27.jpg"/><Relationship Id="rId15" Type="http://schemas.openxmlformats.org/officeDocument/2006/relationships/image" Target="../media/image37.jpg"/><Relationship Id="rId10" Type="http://schemas.openxmlformats.org/officeDocument/2006/relationships/image" Target="../media/image32.jpg"/><Relationship Id="rId19" Type="http://schemas.openxmlformats.org/officeDocument/2006/relationships/image" Target="../media/image41.jpg"/><Relationship Id="rId4" Type="http://schemas.openxmlformats.org/officeDocument/2006/relationships/image" Target="../media/image26.jpg"/><Relationship Id="rId9" Type="http://schemas.openxmlformats.org/officeDocument/2006/relationships/image" Target="../media/image31.jpg"/><Relationship Id="rId14" Type="http://schemas.openxmlformats.org/officeDocument/2006/relationships/image" Target="../media/image36.jpg"/></Relationships>
</file>

<file path=ppt/slides/_rels/slide1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slideLayout" Target="../slideLayouts/slideLayout2.xml"/><Relationship Id="rId7" Type="http://schemas.openxmlformats.org/officeDocument/2006/relationships/image" Target="../media/image47.jpe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notesSlide" Target="../notesSlides/notesSlide9.xml"/><Relationship Id="rId9"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0.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6.jpeg"/><Relationship Id="rId7" Type="http://schemas.openxmlformats.org/officeDocument/2006/relationships/image" Target="../media/image60.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9.png"/><Relationship Id="rId11" Type="http://schemas.openxmlformats.org/officeDocument/2006/relationships/image" Target="../media/image63.jpeg"/><Relationship Id="rId5" Type="http://schemas.openxmlformats.org/officeDocument/2006/relationships/image" Target="../media/image58.png"/><Relationship Id="rId10" Type="http://schemas.openxmlformats.org/officeDocument/2006/relationships/image" Target="../media/image62.jpeg"/><Relationship Id="rId4" Type="http://schemas.openxmlformats.org/officeDocument/2006/relationships/image" Target="../media/image57.png"/><Relationship Id="rId9" Type="http://schemas.openxmlformats.org/officeDocument/2006/relationships/image" Target="../media/image61.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sussex.ac.uk/research/centres/centre-for-international-education/projects/fasterread/impact"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films.myattandco.com/programs/a-faster-read-primary-project-part-1"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films.myattandco.com/programs/a-faster-read-primary-project-part-1"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theliteracyleader.com/2024/07/21/faster-reading/"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hyperlink" Target="https://doi.org/10.1080/02671522.2023.2238285"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doi.org/10.1515/9783110645958"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doi-org.ezproxy.sussex.ac.uk/10.1016/j.learninstruc.2010.11.001"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3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69.png"/></Relationships>
</file>

<file path=ppt/slides/_rels/slide3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image" Target="../media/image70.png"/></Relationships>
</file>

<file path=ppt/slides/_rels/slide3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9C7778-F911-CEAC-3C5B-E04445D1044A}"/>
              </a:ext>
            </a:extLst>
          </p:cNvPr>
          <p:cNvSpPr>
            <a:spLocks noGrp="1"/>
          </p:cNvSpPr>
          <p:nvPr>
            <p:ph type="ctrTitle"/>
          </p:nvPr>
        </p:nvSpPr>
        <p:spPr>
          <a:xfrm>
            <a:off x="6194716" y="739978"/>
            <a:ext cx="5334930" cy="3004145"/>
          </a:xfrm>
        </p:spPr>
        <p:txBody>
          <a:bodyPr>
            <a:normAutofit/>
          </a:bodyPr>
          <a:lstStyle/>
          <a:p>
            <a:r>
              <a:rPr lang="en-GB" dirty="0"/>
              <a:t>What is the Faster Read? 9/7/2025</a:t>
            </a:r>
          </a:p>
        </p:txBody>
      </p:sp>
      <p:sp>
        <p:nvSpPr>
          <p:cNvPr id="3" name="Subtitle 2">
            <a:extLst>
              <a:ext uri="{FF2B5EF4-FFF2-40B4-BE49-F238E27FC236}">
                <a16:creationId xmlns:a16="http://schemas.microsoft.com/office/drawing/2014/main" id="{09F17EB9-89D2-FDB6-5EED-C164B7616A12}"/>
              </a:ext>
            </a:extLst>
          </p:cNvPr>
          <p:cNvSpPr>
            <a:spLocks noGrp="1"/>
          </p:cNvSpPr>
          <p:nvPr>
            <p:ph type="subTitle" idx="1"/>
          </p:nvPr>
        </p:nvSpPr>
        <p:spPr>
          <a:xfrm>
            <a:off x="6194715" y="3836197"/>
            <a:ext cx="5334931" cy="2189214"/>
          </a:xfrm>
        </p:spPr>
        <p:txBody>
          <a:bodyPr>
            <a:normAutofit/>
          </a:bodyPr>
          <a:lstStyle/>
          <a:p>
            <a:r>
              <a:rPr lang="en-GB" dirty="0"/>
              <a:t>Julia Sutherland, Jo Westbrook                   (&amp; Jane Oakhill) 2014-2025 </a:t>
            </a:r>
          </a:p>
          <a:p>
            <a:r>
              <a:rPr lang="en-GB" dirty="0"/>
              <a:t>With Jo Tregenza, Claire Durrant and Deborah Upchurch</a:t>
            </a:r>
          </a:p>
          <a:p>
            <a:r>
              <a:rPr lang="en-GB" dirty="0"/>
              <a:t>University of Sussex  </a:t>
            </a:r>
          </a:p>
        </p:txBody>
      </p:sp>
      <p:sp>
        <p:nvSpPr>
          <p:cNvPr id="11" name="Freeform: Shape 10">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 name="Picture 4" descr="A group of children reading books&#10;&#10;AI-generated content may be incorrect.">
            <a:extLst>
              <a:ext uri="{FF2B5EF4-FFF2-40B4-BE49-F238E27FC236}">
                <a16:creationId xmlns:a16="http://schemas.microsoft.com/office/drawing/2014/main" id="{B7E74230-9EBE-FAA7-40CD-C42CF6CCAB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848" y="959536"/>
            <a:ext cx="5452267" cy="4083937"/>
          </a:xfrm>
          <a:prstGeom prst="rect">
            <a:avLst/>
          </a:prstGeom>
        </p:spPr>
      </p:pic>
    </p:spTree>
    <p:extLst>
      <p:ext uri="{BB962C8B-B14F-4D97-AF65-F5344CB8AC3E}">
        <p14:creationId xmlns:p14="http://schemas.microsoft.com/office/powerpoint/2010/main" val="803582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49FB5C3-7336-4FE0-A30C-CC0A3646D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19A6B5CE-CB1D-48EE-8B43-E952235C83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9" name="Rectangle 18">
              <a:extLst>
                <a:ext uri="{FF2B5EF4-FFF2-40B4-BE49-F238E27FC236}">
                  <a16:creationId xmlns:a16="http://schemas.microsoft.com/office/drawing/2014/main" id="{E3F3EAA5-4E15-400B-BBA3-82B3F49A21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2BA2E40-BE9B-4C54-9CDD-40EE804CCE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0DA909B4-15FF-46A6-8A7F-7AEF977FE9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517897"/>
            <a:ext cx="11111729" cy="585796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59A0C5-8A28-3C38-9F1C-9FB8BB8A53D5}"/>
              </a:ext>
            </a:extLst>
          </p:cNvPr>
          <p:cNvSpPr>
            <a:spLocks noGrp="1"/>
          </p:cNvSpPr>
          <p:nvPr>
            <p:ph type="title"/>
          </p:nvPr>
        </p:nvSpPr>
        <p:spPr>
          <a:xfrm>
            <a:off x="721895" y="288309"/>
            <a:ext cx="6044096" cy="1803921"/>
          </a:xfrm>
        </p:spPr>
        <p:txBody>
          <a:bodyPr vert="horz" lIns="91440" tIns="45720" rIns="91440" bIns="45720" rtlCol="0" anchor="b">
            <a:normAutofit/>
          </a:bodyPr>
          <a:lstStyle/>
          <a:p>
            <a:r>
              <a:rPr lang="en-US" sz="3700" dirty="0"/>
              <a:t>What is the Faster Read?</a:t>
            </a:r>
            <a:br>
              <a:rPr lang="en-US" sz="3700" dirty="0"/>
            </a:br>
            <a:r>
              <a:rPr lang="en-US" sz="3700" dirty="0"/>
              <a:t>Welcome! Pls put details &amp; any questions in the Chat:</a:t>
            </a:r>
          </a:p>
        </p:txBody>
      </p:sp>
      <p:sp>
        <p:nvSpPr>
          <p:cNvPr id="24" name="Rectangle 23">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55714" y="2263365"/>
            <a:ext cx="49377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1642B84-9504-837F-03E3-8B31591C4713}"/>
              </a:ext>
            </a:extLst>
          </p:cNvPr>
          <p:cNvSpPr>
            <a:spLocks noGrp="1"/>
          </p:cNvSpPr>
          <p:nvPr>
            <p:ph sz="half" idx="1"/>
          </p:nvPr>
        </p:nvSpPr>
        <p:spPr>
          <a:xfrm>
            <a:off x="500743" y="2290797"/>
            <a:ext cx="6294998" cy="4278894"/>
          </a:xfrm>
        </p:spPr>
        <p:txBody>
          <a:bodyPr vert="horz" lIns="91440" tIns="45720" rIns="91440" bIns="45720" rtlCol="0" anchor="ctr">
            <a:normAutofit/>
          </a:bodyPr>
          <a:lstStyle/>
          <a:p>
            <a:pPr marL="0"/>
            <a:r>
              <a:rPr lang="en-US" sz="2400" dirty="0"/>
              <a:t>Your name, email, school/workplace</a:t>
            </a:r>
          </a:p>
          <a:p>
            <a:pPr marL="0"/>
            <a:r>
              <a:rPr lang="en-US" sz="2400" dirty="0"/>
              <a:t>How have you heard about the Faster Read? </a:t>
            </a:r>
          </a:p>
          <a:p>
            <a:pPr marL="0" indent="0">
              <a:buNone/>
            </a:pPr>
            <a:r>
              <a:rPr lang="en-US" sz="2400" b="1" dirty="0"/>
              <a:t>Reflect on these questions</a:t>
            </a:r>
            <a:r>
              <a:rPr lang="en-US" sz="2400" dirty="0"/>
              <a:t>…</a:t>
            </a:r>
          </a:p>
          <a:p>
            <a:pPr marL="971550" indent="-457200">
              <a:buFont typeface="+mj-lt"/>
              <a:buAutoNum type="arabicPeriod"/>
            </a:pPr>
            <a:r>
              <a:rPr lang="en-US" sz="2400" dirty="0"/>
              <a:t>How do children in school read and comprehend </a:t>
            </a:r>
            <a:r>
              <a:rPr lang="en-US" sz="2400" i="1" dirty="0"/>
              <a:t>whole texts</a:t>
            </a:r>
            <a:r>
              <a:rPr lang="en-US" sz="2400" dirty="0"/>
              <a:t>? (skills &amp; experiences needed?)</a:t>
            </a:r>
          </a:p>
          <a:p>
            <a:pPr marL="971550" indent="-457200">
              <a:buFont typeface="+mj-lt"/>
              <a:buAutoNum type="arabicPeriod"/>
            </a:pPr>
            <a:r>
              <a:rPr lang="en-US" sz="2400" dirty="0"/>
              <a:t>How do you support them in developing reading comprehension?</a:t>
            </a:r>
          </a:p>
          <a:p>
            <a:pPr marL="514350" indent="0">
              <a:buNone/>
            </a:pPr>
            <a:r>
              <a:rPr lang="en-US" sz="2000" dirty="0"/>
              <a:t>NB This webinar is being recorded.</a:t>
            </a:r>
          </a:p>
          <a:p>
            <a:pPr marL="0"/>
            <a:endParaRPr lang="en-US" sz="2000" dirty="0"/>
          </a:p>
        </p:txBody>
      </p:sp>
      <p:pic>
        <p:nvPicPr>
          <p:cNvPr id="7" name="Content Placeholder 6" descr="A diagram of the human brain">
            <a:extLst>
              <a:ext uri="{FF2B5EF4-FFF2-40B4-BE49-F238E27FC236}">
                <a16:creationId xmlns:a16="http://schemas.microsoft.com/office/drawing/2014/main" id="{D48B96BB-7CB2-B401-D348-38F685A02417}"/>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644563" y="3399855"/>
            <a:ext cx="3727325" cy="2581173"/>
          </a:xfrm>
          <a:prstGeom prst="rect">
            <a:avLst/>
          </a:prstGeom>
        </p:spPr>
      </p:pic>
      <p:pic>
        <p:nvPicPr>
          <p:cNvPr id="13" name="Picture 12" descr="A book cover with wings&#10;&#10;AI-generated content may be incorrect.">
            <a:extLst>
              <a:ext uri="{FF2B5EF4-FFF2-40B4-BE49-F238E27FC236}">
                <a16:creationId xmlns:a16="http://schemas.microsoft.com/office/drawing/2014/main" id="{195943AE-6F50-1720-F26E-04BB176770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5547" y="200039"/>
            <a:ext cx="2045166" cy="2896260"/>
          </a:xfrm>
          <a:prstGeom prst="rect">
            <a:avLst/>
          </a:prstGeom>
        </p:spPr>
      </p:pic>
      <p:pic>
        <p:nvPicPr>
          <p:cNvPr id="15" name="Picture 14" descr="A cartoon character with wings&#10;&#10;AI-generated content may be incorrect.">
            <a:extLst>
              <a:ext uri="{FF2B5EF4-FFF2-40B4-BE49-F238E27FC236}">
                <a16:creationId xmlns:a16="http://schemas.microsoft.com/office/drawing/2014/main" id="{72400EE0-B24D-E106-2A64-048DDEC835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5755" y="214341"/>
            <a:ext cx="1880028" cy="2896260"/>
          </a:xfrm>
          <a:prstGeom prst="rect">
            <a:avLst/>
          </a:prstGeom>
        </p:spPr>
      </p:pic>
      <p:pic>
        <p:nvPicPr>
          <p:cNvPr id="4" name="Picture 3" descr="A book cover with a phone and a bookcase">
            <a:extLst>
              <a:ext uri="{FF2B5EF4-FFF2-40B4-BE49-F238E27FC236}">
                <a16:creationId xmlns:a16="http://schemas.microsoft.com/office/drawing/2014/main" id="{FE163A09-6352-D603-B25C-067F39A200AC}"/>
              </a:ext>
            </a:extLst>
          </p:cNvPr>
          <p:cNvPicPr>
            <a:picLocks noChangeAspect="1"/>
          </p:cNvPicPr>
          <p:nvPr/>
        </p:nvPicPr>
        <p:blipFill>
          <a:blip r:embed="rId5">
            <a:extLst>
              <a:ext uri="{28A0092B-C50C-407E-A947-70E740481C1C}">
                <a14:useLocalDpi xmlns:a14="http://schemas.microsoft.com/office/drawing/2010/main" val="0"/>
              </a:ext>
            </a:extLst>
          </a:blip>
          <a:srcRect r="-1" b="5895"/>
          <a:stretch>
            <a:fillRect/>
          </a:stretch>
        </p:blipFill>
        <p:spPr>
          <a:xfrm>
            <a:off x="10208616" y="3614183"/>
            <a:ext cx="1389787" cy="1966676"/>
          </a:xfrm>
          <a:prstGeom prst="rect">
            <a:avLst/>
          </a:prstGeom>
        </p:spPr>
      </p:pic>
    </p:spTree>
    <p:extLst>
      <p:ext uri="{BB962C8B-B14F-4D97-AF65-F5344CB8AC3E}">
        <p14:creationId xmlns:p14="http://schemas.microsoft.com/office/powerpoint/2010/main" val="2346576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7D75BC-9DB2-6C56-A954-EBE300A54B66}"/>
              </a:ext>
            </a:extLst>
          </p:cNvPr>
          <p:cNvSpPr>
            <a:spLocks noGrp="1"/>
          </p:cNvSpPr>
          <p:nvPr>
            <p:ph type="title"/>
          </p:nvPr>
        </p:nvSpPr>
        <p:spPr>
          <a:xfrm>
            <a:off x="612648" y="235247"/>
            <a:ext cx="4621553" cy="1360728"/>
          </a:xfrm>
        </p:spPr>
        <p:txBody>
          <a:bodyPr anchor="b">
            <a:normAutofit/>
          </a:bodyPr>
          <a:lstStyle/>
          <a:p>
            <a:r>
              <a:rPr lang="en-GB" dirty="0"/>
              <a:t>Aims of webinar</a:t>
            </a:r>
          </a:p>
        </p:txBody>
      </p:sp>
      <p:sp>
        <p:nvSpPr>
          <p:cNvPr id="3" name="Content Placeholder 2">
            <a:extLst>
              <a:ext uri="{FF2B5EF4-FFF2-40B4-BE49-F238E27FC236}">
                <a16:creationId xmlns:a16="http://schemas.microsoft.com/office/drawing/2014/main" id="{C8EE4DBA-0432-6E9F-CFD4-1CCA157BFDBA}"/>
              </a:ext>
            </a:extLst>
          </p:cNvPr>
          <p:cNvSpPr>
            <a:spLocks noGrp="1"/>
          </p:cNvSpPr>
          <p:nvPr>
            <p:ph idx="1"/>
          </p:nvPr>
        </p:nvSpPr>
        <p:spPr>
          <a:xfrm>
            <a:off x="312516" y="1831222"/>
            <a:ext cx="5344831" cy="4361234"/>
          </a:xfrm>
        </p:spPr>
        <p:txBody>
          <a:bodyPr>
            <a:normAutofit/>
          </a:bodyPr>
          <a:lstStyle/>
          <a:p>
            <a:pPr marL="514350" indent="-514350">
              <a:buAutoNum type="arabicParenR"/>
            </a:pPr>
            <a:r>
              <a:rPr lang="en-GB" sz="2400" dirty="0"/>
              <a:t>Outline our Faster Read pedagogy, rationale &amp; impact in 10+ years</a:t>
            </a:r>
          </a:p>
          <a:p>
            <a:pPr marL="514350" indent="-514350">
              <a:buAutoNum type="arabicParenR"/>
            </a:pPr>
            <a:r>
              <a:rPr lang="en-GB" sz="2400" dirty="0"/>
              <a:t>Explore how you, as Primary teachers, could draw on aspects of the Faster Read in your practice. Advantages? Challenges?</a:t>
            </a:r>
          </a:p>
          <a:p>
            <a:pPr marL="0" indent="0">
              <a:buNone/>
            </a:pPr>
            <a:endParaRPr lang="en-GB" sz="1800" b="1" dirty="0"/>
          </a:p>
          <a:p>
            <a:pPr marL="0" indent="0">
              <a:buNone/>
            </a:pPr>
            <a:endParaRPr lang="en-GB" sz="1800" dirty="0"/>
          </a:p>
          <a:p>
            <a:pPr marL="0" indent="0">
              <a:buNone/>
            </a:pPr>
            <a:endParaRPr lang="en-GB" sz="1800" dirty="0"/>
          </a:p>
        </p:txBody>
      </p:sp>
      <p:pic>
        <p:nvPicPr>
          <p:cNvPr id="6" name="Picture 5" descr="A group of children reading books&#10;&#10;AI-generated content may be incorrect.">
            <a:extLst>
              <a:ext uri="{FF2B5EF4-FFF2-40B4-BE49-F238E27FC236}">
                <a16:creationId xmlns:a16="http://schemas.microsoft.com/office/drawing/2014/main" id="{AA0CBA86-9357-FA19-9D49-45064AA663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7606" y="455096"/>
            <a:ext cx="5344832" cy="3556743"/>
          </a:xfrm>
          <a:prstGeom prst="rect">
            <a:avLst/>
          </a:prstGeom>
        </p:spPr>
      </p:pic>
      <p:sp>
        <p:nvSpPr>
          <p:cNvPr id="7" name="Oval Callout 13">
            <a:extLst>
              <a:ext uri="{FF2B5EF4-FFF2-40B4-BE49-F238E27FC236}">
                <a16:creationId xmlns:a16="http://schemas.microsoft.com/office/drawing/2014/main" id="{A8BD96C3-B0D3-6910-45FE-79ACD055011A}"/>
              </a:ext>
            </a:extLst>
          </p:cNvPr>
          <p:cNvSpPr/>
          <p:nvPr/>
        </p:nvSpPr>
        <p:spPr>
          <a:xfrm>
            <a:off x="0" y="4195924"/>
            <a:ext cx="6792463" cy="2662075"/>
          </a:xfrm>
          <a:prstGeom prst="wedgeEllipseCallout">
            <a:avLst>
              <a:gd name="adj1" fmla="val 23574"/>
              <a:gd name="adj2" fmla="val -44500"/>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786384">
              <a:spcAft>
                <a:spcPts val="600"/>
              </a:spcAft>
            </a:pPr>
            <a:r>
              <a:rPr lang="en-GB" sz="2000" dirty="0">
                <a:solidFill>
                  <a:schemeClr val="tx1"/>
                </a:solidFill>
              </a:rPr>
              <a:t>Only 1 in 3 children/young people enjoy reading, lowest ever score for 20 years</a:t>
            </a:r>
          </a:p>
          <a:p>
            <a:pPr defTabSz="786384">
              <a:spcAft>
                <a:spcPts val="600"/>
              </a:spcAft>
            </a:pPr>
            <a:r>
              <a:rPr lang="en-GB" sz="2000" dirty="0">
                <a:solidFill>
                  <a:schemeClr val="tx1"/>
                </a:solidFill>
              </a:rPr>
              <a:t>Fewer than 1 in 5 young people read a text/extended writing in their own time</a:t>
            </a:r>
          </a:p>
          <a:p>
            <a:pPr defTabSz="786384">
              <a:spcAft>
                <a:spcPts val="600"/>
              </a:spcAft>
            </a:pPr>
            <a:r>
              <a:rPr lang="en-GB" sz="2000" dirty="0">
                <a:solidFill>
                  <a:schemeClr val="tx1"/>
                </a:solidFill>
              </a:rPr>
              <a:t>Boys &amp; FSM students – negative attitudes (NLT, 2025)</a:t>
            </a:r>
          </a:p>
        </p:txBody>
      </p:sp>
      <p:pic>
        <p:nvPicPr>
          <p:cNvPr id="8" name="Picture 7" descr="A book cover with two children running&#10;&#10;AI-generated content may be incorrect.">
            <a:extLst>
              <a:ext uri="{FF2B5EF4-FFF2-40B4-BE49-F238E27FC236}">
                <a16:creationId xmlns:a16="http://schemas.microsoft.com/office/drawing/2014/main" id="{6EBB7495-22DA-D165-EBCF-96B764C5EA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5200" y="4359855"/>
            <a:ext cx="1492085" cy="2186421"/>
          </a:xfrm>
          <a:prstGeom prst="rect">
            <a:avLst/>
          </a:prstGeom>
        </p:spPr>
      </p:pic>
      <p:pic>
        <p:nvPicPr>
          <p:cNvPr id="10" name="Picture 9" descr="A book cover with a cartoon child&#10;&#10;AI-generated content may be incorrect.">
            <a:extLst>
              <a:ext uri="{FF2B5EF4-FFF2-40B4-BE49-F238E27FC236}">
                <a16:creationId xmlns:a16="http://schemas.microsoft.com/office/drawing/2014/main" id="{8DA03B8C-D15A-126A-367F-3D6F86A89B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50022" y="4379882"/>
            <a:ext cx="1492085" cy="2146368"/>
          </a:xfrm>
          <a:prstGeom prst="rect">
            <a:avLst/>
          </a:prstGeom>
        </p:spPr>
      </p:pic>
    </p:spTree>
    <p:extLst>
      <p:ext uri="{BB962C8B-B14F-4D97-AF65-F5344CB8AC3E}">
        <p14:creationId xmlns:p14="http://schemas.microsoft.com/office/powerpoint/2010/main" val="2619853154"/>
      </p:ext>
    </p:extLst>
  </p:cSld>
  <p:clrMapOvr>
    <a:masterClrMapping/>
  </p:clrMapOvr>
  <mc:AlternateContent xmlns:mc="http://schemas.openxmlformats.org/markup-compatibility/2006" xmlns:p14="http://schemas.microsoft.com/office/powerpoint/2010/main">
    <mc:Choice Requires="p14">
      <p:transition spd="slow" p14:dur="2000" advTm="89030"/>
    </mc:Choice>
    <mc:Fallback xmlns="">
      <p:transition spd="slow" advTm="8903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F575A102-D95D-4D6E-8F1B-49EED0AEC6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158B3569-73B2-4D05-8E95-886A6EE17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8B492487-10EA-8226-D41B-776CCD3459A3}"/>
              </a:ext>
            </a:extLst>
          </p:cNvPr>
          <p:cNvSpPr>
            <a:spLocks noGrp="1"/>
          </p:cNvSpPr>
          <p:nvPr>
            <p:ph type="title"/>
          </p:nvPr>
        </p:nvSpPr>
        <p:spPr>
          <a:xfrm>
            <a:off x="540006" y="583658"/>
            <a:ext cx="4597477" cy="5239620"/>
          </a:xfrm>
        </p:spPr>
        <p:txBody>
          <a:bodyPr vert="horz" lIns="91440" tIns="45720" rIns="91440" bIns="45720" rtlCol="0" anchor="b">
            <a:normAutofit/>
          </a:bodyPr>
          <a:lstStyle/>
          <a:p>
            <a:pPr algn="r"/>
            <a:r>
              <a:rPr lang="en-US" sz="3200" kern="1200" dirty="0">
                <a:solidFill>
                  <a:srgbClr val="FFFFFF"/>
                </a:solidFill>
                <a:latin typeface="+mj-lt"/>
                <a:ea typeface="+mj-ea"/>
                <a:cs typeface="+mj-cs"/>
              </a:rPr>
              <a:t>1)</a:t>
            </a:r>
            <a:r>
              <a:rPr lang="en-US" sz="3200" dirty="0">
                <a:solidFill>
                  <a:srgbClr val="FFFFFF"/>
                </a:solidFill>
              </a:rPr>
              <a:t> How do readers comprehend whole texts (skills &amp; experiences needed?)</a:t>
            </a:r>
            <a:br>
              <a:rPr lang="en-US" sz="3200" kern="1200" dirty="0">
                <a:solidFill>
                  <a:srgbClr val="FFFFFF"/>
                </a:solidFill>
                <a:latin typeface="+mj-lt"/>
                <a:ea typeface="+mj-ea"/>
                <a:cs typeface="+mj-cs"/>
              </a:rPr>
            </a:br>
            <a:br>
              <a:rPr lang="en-US" sz="3200" kern="1200" dirty="0">
                <a:solidFill>
                  <a:srgbClr val="FFFFFF"/>
                </a:solidFill>
                <a:latin typeface="+mj-lt"/>
                <a:ea typeface="+mj-ea"/>
                <a:cs typeface="+mj-cs"/>
              </a:rPr>
            </a:br>
            <a:r>
              <a:rPr lang="en-US" sz="3200" kern="1200" dirty="0">
                <a:solidFill>
                  <a:srgbClr val="FFFFFF"/>
                </a:solidFill>
                <a:latin typeface="+mj-lt"/>
                <a:ea typeface="+mj-ea"/>
                <a:cs typeface="+mj-cs"/>
              </a:rPr>
              <a:t>2) What approaches do you use to support students?</a:t>
            </a:r>
          </a:p>
        </p:txBody>
      </p:sp>
      <p:pic>
        <p:nvPicPr>
          <p:cNvPr id="4" name="Content Placeholder 3">
            <a:extLst>
              <a:ext uri="{FF2B5EF4-FFF2-40B4-BE49-F238E27FC236}">
                <a16:creationId xmlns:a16="http://schemas.microsoft.com/office/drawing/2014/main" id="{E5831152-F2CC-325A-E1D9-92E8DBE6B04D}"/>
              </a:ext>
            </a:extLst>
          </p:cNvPr>
          <p:cNvPicPr>
            <a:picLocks noGrp="1" noChangeAspect="1"/>
          </p:cNvPicPr>
          <p:nvPr>
            <p:ph idx="1"/>
          </p:nvPr>
        </p:nvPicPr>
        <p:blipFill>
          <a:blip r:embed="rId2">
            <a:alphaModFix/>
            <a:extLst>
              <a:ext uri="{28A0092B-C50C-407E-A947-70E740481C1C}">
                <a14:useLocalDpi xmlns:a14="http://schemas.microsoft.com/office/drawing/2010/main" val="0"/>
              </a:ext>
            </a:extLst>
          </a:blip>
          <a:srcRect l="12900" r="9249"/>
          <a:stretch>
            <a:fillRect/>
          </a:stretch>
        </p:blipFill>
        <p:spPr>
          <a:xfrm>
            <a:off x="5457027" y="1569201"/>
            <a:ext cx="6194967" cy="4158416"/>
          </a:xfrm>
          <a:prstGeom prst="rect">
            <a:avLst/>
          </a:prstGeom>
        </p:spPr>
      </p:pic>
      <p:grpSp>
        <p:nvGrpSpPr>
          <p:cNvPr id="41" name="Group 40">
            <a:extLst>
              <a:ext uri="{FF2B5EF4-FFF2-40B4-BE49-F238E27FC236}">
                <a16:creationId xmlns:a16="http://schemas.microsoft.com/office/drawing/2014/main" id="{CF0FFF1F-79B6-4A13-A464-070CD6F896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42198" y="814999"/>
            <a:ext cx="465458" cy="581435"/>
            <a:chOff x="10942198" y="814999"/>
            <a:chExt cx="465458" cy="581435"/>
          </a:xfrm>
          <a:solidFill>
            <a:srgbClr val="FFFFFF"/>
          </a:solidFill>
        </p:grpSpPr>
        <p:sp>
          <p:nvSpPr>
            <p:cNvPr id="42" name="Graphic 17">
              <a:extLst>
                <a:ext uri="{FF2B5EF4-FFF2-40B4-BE49-F238E27FC236}">
                  <a16:creationId xmlns:a16="http://schemas.microsoft.com/office/drawing/2014/main" id="{B71758F4-3F46-45DA-8AC5-4E508DA080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7738" y="81499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grpFill/>
            <a:ln w="603" cap="flat">
              <a:noFill/>
              <a:prstDash val="solid"/>
              <a:miter/>
            </a:ln>
          </p:spPr>
          <p:txBody>
            <a:bodyPr rtlCol="0" anchor="ctr"/>
            <a:lstStyle/>
            <a:p>
              <a:endParaRPr lang="en-US">
                <a:solidFill>
                  <a:srgbClr val="FFFFFF"/>
                </a:solidFill>
              </a:endParaRPr>
            </a:p>
          </p:txBody>
        </p:sp>
        <p:sp>
          <p:nvSpPr>
            <p:cNvPr id="43" name="Graphic 15">
              <a:extLst>
                <a:ext uri="{FF2B5EF4-FFF2-40B4-BE49-F238E27FC236}">
                  <a16:creationId xmlns:a16="http://schemas.microsoft.com/office/drawing/2014/main" id="{8550FED7-7C32-42BB-98DB-30272A6331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16518" y="104429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44" name="Graphic 21">
              <a:extLst>
                <a:ext uri="{FF2B5EF4-FFF2-40B4-BE49-F238E27FC236}">
                  <a16:creationId xmlns:a16="http://schemas.microsoft.com/office/drawing/2014/main" id="{8D61482F-F3C5-4D66-8C5D-C6BBE3E12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2198" y="1268720"/>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46" name="Straight Connector 4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9322" y="6274341"/>
            <a:ext cx="11353800"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482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416" y="0"/>
            <a:ext cx="9325422" cy="914400"/>
          </a:xfrm>
        </p:spPr>
        <p:txBody>
          <a:bodyPr>
            <a:normAutofit fontScale="90000"/>
          </a:bodyPr>
          <a:lstStyle/>
          <a:p>
            <a:r>
              <a:rPr lang="en-GB" dirty="0"/>
              <a:t>How do readers comprehend a whole text? </a:t>
            </a:r>
          </a:p>
        </p:txBody>
      </p:sp>
      <p:sp>
        <p:nvSpPr>
          <p:cNvPr id="3" name="Content Placeholder 2"/>
          <p:cNvSpPr>
            <a:spLocks noGrp="1"/>
          </p:cNvSpPr>
          <p:nvPr>
            <p:ph idx="1"/>
          </p:nvPr>
        </p:nvSpPr>
        <p:spPr>
          <a:xfrm>
            <a:off x="48009" y="760288"/>
            <a:ext cx="11470571" cy="5990555"/>
          </a:xfrm>
        </p:spPr>
        <p:txBody>
          <a:bodyPr>
            <a:normAutofit fontScale="92500" lnSpcReduction="20000"/>
          </a:bodyPr>
          <a:lstStyle/>
          <a:p>
            <a:r>
              <a:rPr lang="en-GB" dirty="0"/>
              <a:t>decode; reading fluently &amp; automatically - effortless, unconscious</a:t>
            </a:r>
          </a:p>
          <a:p>
            <a:r>
              <a:rPr lang="en-GB" dirty="0"/>
              <a:t>use vocab. knowledge (oral comprehension) &amp; be able to infer new vocab</a:t>
            </a:r>
          </a:p>
          <a:p>
            <a:r>
              <a:rPr lang="en-GB" dirty="0"/>
              <a:t>make sense of sentences – grammar, syntax, pronouns (Sally…she…)</a:t>
            </a:r>
          </a:p>
          <a:p>
            <a:r>
              <a:rPr lang="en-GB" b="1" dirty="0"/>
              <a:t>Role of inference - infer</a:t>
            </a:r>
            <a:r>
              <a:rPr lang="en-GB" dirty="0"/>
              <a:t> at paragraph level – bring knowledge to text to add meaning &amp; fill in in gaps: waves, bucket, decking = setting; use clues:       chapter titles.</a:t>
            </a:r>
          </a:p>
          <a:p>
            <a:r>
              <a:rPr lang="en-GB" b="1" dirty="0"/>
              <a:t>Infer at global/text </a:t>
            </a:r>
            <a:r>
              <a:rPr lang="en-GB" dirty="0"/>
              <a:t>level – apply knowledge of human behaviour to infer characters’ motivations; context (WWII, S. Africa), other texts? </a:t>
            </a:r>
          </a:p>
          <a:p>
            <a:r>
              <a:rPr lang="en-GB" dirty="0"/>
              <a:t>Build a mental model of the text &amp; adapt it as we read </a:t>
            </a:r>
            <a:r>
              <a:rPr lang="en-GB" sz="2200" dirty="0"/>
              <a:t>(e.g. </a:t>
            </a:r>
            <a:r>
              <a:rPr lang="en-GB" sz="2200" dirty="0" err="1"/>
              <a:t>Kintsch</a:t>
            </a:r>
            <a:r>
              <a:rPr lang="en-GB" sz="2200" dirty="0"/>
              <a:t>, 1998)</a:t>
            </a:r>
          </a:p>
          <a:p>
            <a:r>
              <a:rPr lang="en-GB" dirty="0"/>
              <a:t>Make connections </a:t>
            </a:r>
            <a:r>
              <a:rPr lang="en-GB" i="1" dirty="0"/>
              <a:t>across the text – role</a:t>
            </a:r>
            <a:r>
              <a:rPr lang="en-GB" dirty="0"/>
              <a:t> of memory </a:t>
            </a:r>
          </a:p>
          <a:p>
            <a:r>
              <a:rPr lang="en-GB" dirty="0"/>
              <a:t>Draw on understanding of story-structure/genre, predict &amp; navigate our way,                        using knowledge of other books, films, etc                                              </a:t>
            </a:r>
          </a:p>
          <a:p>
            <a:r>
              <a:rPr lang="en-GB" dirty="0"/>
              <a:t>Monitor comprehension to remove confusion; choose/apply a reading strategy</a:t>
            </a:r>
          </a:p>
          <a:p>
            <a:r>
              <a:rPr lang="en-GB" dirty="0"/>
              <a:t>Read quickly enough to maintain our model, recall &amp; integrate details</a:t>
            </a:r>
          </a:p>
          <a:p>
            <a:r>
              <a:rPr lang="en-GB" dirty="0"/>
              <a:t>Be </a:t>
            </a:r>
            <a:r>
              <a:rPr lang="en-GB" i="1" dirty="0"/>
              <a:t>motivated</a:t>
            </a:r>
            <a:r>
              <a:rPr lang="en-GB" dirty="0"/>
              <a:t> to persist/overcome challenges, reach the end; know it’s           worth it!</a:t>
            </a:r>
          </a:p>
          <a:p>
            <a:pPr marL="0" indent="0">
              <a:buNone/>
            </a:pPr>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93077" y="2254364"/>
            <a:ext cx="850914" cy="1174464"/>
          </a:xfrm>
          <a:prstGeom prst="rect">
            <a:avLst/>
          </a:prstGeom>
        </p:spPr>
      </p:pic>
      <p:pic>
        <p:nvPicPr>
          <p:cNvPr id="5" name="Picture 3" descr="C:\Users\jcs23\Pictures\Moutain climb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21159" y="0"/>
            <a:ext cx="1840068" cy="123117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jcs23\Pictures\Book En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32471" y="5626826"/>
            <a:ext cx="1780780" cy="104696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C1A436FC-721B-04D0-5DB2-7E6164DEB34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318813" y="1231174"/>
            <a:ext cx="700571" cy="882720"/>
          </a:xfrm>
          <a:prstGeom prst="rect">
            <a:avLst/>
          </a:prstGeom>
        </p:spPr>
      </p:pic>
      <p:pic>
        <p:nvPicPr>
          <p:cNvPr id="9" name="Picture 8" descr="A book cover with wings&#10;&#10;AI-generated content may be incorrect.">
            <a:extLst>
              <a:ext uri="{FF2B5EF4-FFF2-40B4-BE49-F238E27FC236}">
                <a16:creationId xmlns:a16="http://schemas.microsoft.com/office/drawing/2014/main" id="{BDDD4E32-298A-CCAC-E69D-8DB9B1253AA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86533" y="3569298"/>
            <a:ext cx="1057458" cy="1546236"/>
          </a:xfrm>
          <a:prstGeom prst="rect">
            <a:avLst/>
          </a:prstGeom>
        </p:spPr>
      </p:pic>
    </p:spTree>
    <p:extLst>
      <p:ext uri="{BB962C8B-B14F-4D97-AF65-F5344CB8AC3E}">
        <p14:creationId xmlns:p14="http://schemas.microsoft.com/office/powerpoint/2010/main" val="4058507472"/>
      </p:ext>
    </p:extLst>
  </p:cSld>
  <p:clrMapOvr>
    <a:masterClrMapping/>
  </p:clrMapOvr>
  <mc:AlternateContent xmlns:mc="http://schemas.openxmlformats.org/markup-compatibility/2006" xmlns:p14="http://schemas.microsoft.com/office/powerpoint/2010/main">
    <mc:Choice Requires="p14">
      <p:transition spd="slow" p14:dur="2000" advTm="379670"/>
    </mc:Choice>
    <mc:Fallback xmlns="">
      <p:transition spd="slow" advTm="37967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81F94-28AE-B79B-8F0B-64E0CF26A8CA}"/>
              </a:ext>
            </a:extLst>
          </p:cNvPr>
          <p:cNvSpPr>
            <a:spLocks noGrp="1"/>
          </p:cNvSpPr>
          <p:nvPr>
            <p:ph type="title"/>
          </p:nvPr>
        </p:nvSpPr>
        <p:spPr>
          <a:xfrm>
            <a:off x="612648" y="365125"/>
            <a:ext cx="6986015" cy="1776484"/>
          </a:xfrm>
        </p:spPr>
        <p:txBody>
          <a:bodyPr anchor="b">
            <a:normAutofit/>
          </a:bodyPr>
          <a:lstStyle/>
          <a:p>
            <a:r>
              <a:rPr lang="en-GB" sz="3800" dirty="0"/>
              <a:t>Why </a:t>
            </a:r>
            <a:r>
              <a:rPr lang="en-GB" sz="3800" i="1" dirty="0"/>
              <a:t>do</a:t>
            </a:r>
            <a:r>
              <a:rPr lang="en-GB" sz="3800" dirty="0"/>
              <a:t> struggling &amp; disadvantaged readers have difficulties with reading comprehension? </a:t>
            </a:r>
          </a:p>
        </p:txBody>
      </p:sp>
      <p:pic>
        <p:nvPicPr>
          <p:cNvPr id="12" name="Picture 11">
            <a:extLst>
              <a:ext uri="{FF2B5EF4-FFF2-40B4-BE49-F238E27FC236}">
                <a16:creationId xmlns:a16="http://schemas.microsoft.com/office/drawing/2014/main" id="{FC8DB9FA-2D0A-CCA1-C16E-7B041CE8CD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11311" y="124511"/>
            <a:ext cx="3852092" cy="2013028"/>
          </a:xfrm>
          <a:prstGeom prst="rect">
            <a:avLst/>
          </a:prstGeom>
        </p:spPr>
      </p:pic>
      <p:sp>
        <p:nvSpPr>
          <p:cNvPr id="3" name="Content Placeholder 2">
            <a:extLst>
              <a:ext uri="{FF2B5EF4-FFF2-40B4-BE49-F238E27FC236}">
                <a16:creationId xmlns:a16="http://schemas.microsoft.com/office/drawing/2014/main" id="{030F7AE7-77E2-5A47-4FF6-42E83632E4DA}"/>
              </a:ext>
            </a:extLst>
          </p:cNvPr>
          <p:cNvSpPr>
            <a:spLocks noGrp="1"/>
          </p:cNvSpPr>
          <p:nvPr>
            <p:ph idx="1"/>
          </p:nvPr>
        </p:nvSpPr>
        <p:spPr>
          <a:xfrm>
            <a:off x="244549" y="2317898"/>
            <a:ext cx="8844367" cy="4415591"/>
          </a:xfrm>
        </p:spPr>
        <p:txBody>
          <a:bodyPr>
            <a:normAutofit/>
          </a:bodyPr>
          <a:lstStyle/>
          <a:p>
            <a:r>
              <a:rPr lang="en-GB" sz="2000" dirty="0"/>
              <a:t>Difficulties with language processing – all effort used on decoding</a:t>
            </a:r>
          </a:p>
          <a:p>
            <a:r>
              <a:rPr lang="en-GB" sz="2000" dirty="0"/>
              <a:t>Weaknesses in working memory to process </a:t>
            </a:r>
            <a:r>
              <a:rPr lang="en-GB" sz="2000" i="1" dirty="0"/>
              <a:t>whole text</a:t>
            </a:r>
            <a:r>
              <a:rPr lang="en-GB" sz="2000" dirty="0"/>
              <a:t>, recall details from earlier chapters, knit text together to ‘make sense’ of it</a:t>
            </a:r>
          </a:p>
          <a:p>
            <a:r>
              <a:rPr lang="en-GB" sz="2000" dirty="0"/>
              <a:t>More limited vocabulary</a:t>
            </a:r>
          </a:p>
          <a:p>
            <a:r>
              <a:rPr lang="en-GB" sz="2000" dirty="0"/>
              <a:t>Difficulties with inference at all levels </a:t>
            </a:r>
          </a:p>
          <a:p>
            <a:r>
              <a:rPr lang="en-GB" sz="2000" dirty="0"/>
              <a:t>Less background knowledge to make inferences thro’ lack of reading &amp; fewer life opportunities to gain general knowledge   </a:t>
            </a:r>
          </a:p>
          <a:p>
            <a:r>
              <a:rPr lang="en-GB" sz="2000" b="1" dirty="0"/>
              <a:t>Lack of reading experience/exposure to print, motivation + reading anxiety: </a:t>
            </a:r>
            <a:r>
              <a:rPr lang="en-GB" sz="2000" b="1" i="1" dirty="0"/>
              <a:t>Extended whole-text </a:t>
            </a:r>
            <a:r>
              <a:rPr lang="en-GB" sz="2000" b="1" dirty="0"/>
              <a:t>reading, engagement &amp; motivation are critical to  reading development, persisting when there are challenges &amp; being confident that you can overcome these </a:t>
            </a:r>
            <a:endParaRPr lang="en-GB" sz="2000" dirty="0"/>
          </a:p>
        </p:txBody>
      </p:sp>
      <p:pic>
        <p:nvPicPr>
          <p:cNvPr id="5" name="Picture 4">
            <a:extLst>
              <a:ext uri="{FF2B5EF4-FFF2-40B4-BE49-F238E27FC236}">
                <a16:creationId xmlns:a16="http://schemas.microsoft.com/office/drawing/2014/main" id="{691835E2-5E6B-012B-4AD7-78D0C743807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3" b="6229"/>
          <a:stretch/>
        </p:blipFill>
        <p:spPr>
          <a:xfrm>
            <a:off x="9088916" y="2450162"/>
            <a:ext cx="1469557" cy="1739052"/>
          </a:xfrm>
          <a:prstGeom prst="rect">
            <a:avLst/>
          </a:prstGeom>
        </p:spPr>
      </p:pic>
      <p:pic>
        <p:nvPicPr>
          <p:cNvPr id="11" name="Picture 2" descr="Image preview">
            <a:extLst>
              <a:ext uri="{FF2B5EF4-FFF2-40B4-BE49-F238E27FC236}">
                <a16:creationId xmlns:a16="http://schemas.microsoft.com/office/drawing/2014/main" id="{09B0AB22-1F4A-2556-E22E-7D9CD5B974D7}"/>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6024" r="-3" b="-3"/>
          <a:stretch/>
        </p:blipFill>
        <p:spPr bwMode="auto">
          <a:xfrm>
            <a:off x="9458936" y="4372853"/>
            <a:ext cx="2224860" cy="23126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close-up of a child's face&#10;&#10;Description automatically generated">
            <a:extLst>
              <a:ext uri="{FF2B5EF4-FFF2-40B4-BE49-F238E27FC236}">
                <a16:creationId xmlns:a16="http://schemas.microsoft.com/office/drawing/2014/main" id="{074171CD-F5A8-5BB5-5315-10D0792C599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597639" y="2234069"/>
            <a:ext cx="1465764" cy="2064457"/>
          </a:xfrm>
          <a:prstGeom prst="rect">
            <a:avLst/>
          </a:prstGeom>
        </p:spPr>
      </p:pic>
      <p:pic>
        <p:nvPicPr>
          <p:cNvPr id="7" name="Audio 6">
            <a:hlinkClick r:id="" action="ppaction://media"/>
            <a:extLst>
              <a:ext uri="{FF2B5EF4-FFF2-40B4-BE49-F238E27FC236}">
                <a16:creationId xmlns:a16="http://schemas.microsoft.com/office/drawing/2014/main" id="{6CD64181-B0A2-C65E-D731-E1F3D2861425}"/>
              </a:ext>
            </a:extLst>
          </p:cNvPr>
          <p:cNvPicPr>
            <a:picLocks noChangeAspect="1"/>
          </p:cNvPicPr>
          <p:nvPr>
            <a:audioFile r:link="rId3"/>
            <p:extLst>
              <p:ext uri="{DAA4B4D4-6D71-4841-9C94-3DE7FCFB9230}">
                <p14:media xmlns:p14="http://schemas.microsoft.com/office/powerpoint/2010/main" r:embed="rId2"/>
              </p:ext>
            </p:extLst>
          </p:nvPr>
        </p:nvPicPr>
        <p:blipFill>
          <a:blip r:embed="rId10"/>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958979426"/>
      </p:ext>
    </p:extLst>
  </p:cSld>
  <p:clrMapOvr>
    <a:masterClrMapping/>
  </p:clrMapOvr>
  <mc:AlternateContent xmlns:mc="http://schemas.openxmlformats.org/markup-compatibility/2006" xmlns:p14="http://schemas.microsoft.com/office/powerpoint/2010/main">
    <mc:Choice Requires="p14">
      <p:transition spd="slow" p14:dur="2000" advTm="337153"/>
    </mc:Choice>
    <mc:Fallback xmlns="">
      <p:transition spd="slow" advTm="3371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1333" y="140158"/>
            <a:ext cx="7893934" cy="1069655"/>
          </a:xfrm>
        </p:spPr>
        <p:txBody>
          <a:bodyPr>
            <a:normAutofit fontScale="90000"/>
          </a:bodyPr>
          <a:lstStyle/>
          <a:p>
            <a:r>
              <a:rPr lang="en-GB" sz="4000" dirty="0"/>
              <a:t>FR was developed as critical response to</a:t>
            </a:r>
            <a:br>
              <a:rPr lang="en-GB" sz="4000" dirty="0"/>
            </a:br>
            <a:r>
              <a:rPr lang="en-GB" sz="4000" dirty="0"/>
              <a:t>current practice in KS3 in 2014-2025…</a:t>
            </a:r>
          </a:p>
        </p:txBody>
      </p:sp>
      <p:sp>
        <p:nvSpPr>
          <p:cNvPr id="6" name="Content Placeholder 5"/>
          <p:cNvSpPr>
            <a:spLocks noGrp="1"/>
          </p:cNvSpPr>
          <p:nvPr>
            <p:ph sz="half" idx="2"/>
          </p:nvPr>
        </p:nvSpPr>
        <p:spPr>
          <a:xfrm>
            <a:off x="162911" y="1494434"/>
            <a:ext cx="11249727" cy="5279534"/>
          </a:xfrm>
        </p:spPr>
        <p:txBody>
          <a:bodyPr>
            <a:noAutofit/>
          </a:bodyPr>
          <a:lstStyle/>
          <a:p>
            <a:r>
              <a:rPr lang="en-GB" dirty="0"/>
              <a:t>Victorian GCSE texts taught from Year 7 with struggling &amp;                         reluctant readers - not culturally diverse, engaging novels, where students see themselves represented</a:t>
            </a:r>
          </a:p>
          <a:p>
            <a:r>
              <a:rPr lang="en-GB" dirty="0"/>
              <a:t>Little focus on extended, uninterrupted and engaging reading:                  short chunks: ‘read a bit, write </a:t>
            </a:r>
            <a:r>
              <a:rPr lang="en-GB" i="1" dirty="0"/>
              <a:t>a lot’ – </a:t>
            </a:r>
            <a:r>
              <a:rPr lang="en-GB" dirty="0"/>
              <a:t>unengaging (15 mins’ reading?)</a:t>
            </a:r>
          </a:p>
          <a:p>
            <a:r>
              <a:rPr lang="en-GB" dirty="0"/>
              <a:t>Focus on </a:t>
            </a:r>
            <a:r>
              <a:rPr lang="en-GB" i="1" dirty="0"/>
              <a:t>written analysis</a:t>
            </a:r>
            <a:r>
              <a:rPr lang="en-GB" dirty="0"/>
              <a:t> of extracts to prepare for GCSE language analysis 4 years later</a:t>
            </a:r>
          </a:p>
          <a:p>
            <a:r>
              <a:rPr lang="en-GB" dirty="0"/>
              <a:t>Whole-class or Individual; little group reading/discussion</a:t>
            </a:r>
          </a:p>
          <a:p>
            <a:r>
              <a:rPr lang="en-GB" dirty="0"/>
              <a:t>Comprehension is ‘assumed’: little checking or focus</a:t>
            </a:r>
            <a:r>
              <a:rPr lang="en-GB" i="1" dirty="0"/>
              <a:t>                                                 </a:t>
            </a:r>
            <a:r>
              <a:rPr lang="en-GB" dirty="0"/>
              <a:t>of </a:t>
            </a:r>
            <a:r>
              <a:rPr lang="en-GB" i="1" dirty="0"/>
              <a:t>whole-text</a:t>
            </a:r>
            <a:r>
              <a:rPr lang="en-GB" dirty="0"/>
              <a:t> comprehension, especially  with                                             ‘struggling readers’ </a:t>
            </a:r>
          </a:p>
        </p:txBody>
      </p:sp>
      <p:sp>
        <p:nvSpPr>
          <p:cNvPr id="10" name="AutoShape 2" descr="Image result for Private Peaceful"/>
          <p:cNvSpPr>
            <a:spLocks noChangeAspect="1" noChangeArrowheads="1"/>
          </p:cNvSpPr>
          <p:nvPr/>
        </p:nvSpPr>
        <p:spPr bwMode="auto">
          <a:xfrm>
            <a:off x="2743200" y="-144463"/>
            <a:ext cx="2286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2" name="Picture 1" descr="A book cover with a group of people running&#10;&#10;AI-generated content may be incorrect.">
            <a:extLst>
              <a:ext uri="{FF2B5EF4-FFF2-40B4-BE49-F238E27FC236}">
                <a16:creationId xmlns:a16="http://schemas.microsoft.com/office/drawing/2014/main" id="{08F55DA8-980E-2B82-747E-15A8F0BD7A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06986" y="0"/>
            <a:ext cx="1216241" cy="1873669"/>
          </a:xfrm>
          <a:prstGeom prst="rect">
            <a:avLst/>
          </a:prstGeom>
        </p:spPr>
      </p:pic>
      <p:pic>
        <p:nvPicPr>
          <p:cNvPr id="3" name="Picture 2" descr="A book cover with a couple of people walking on a line of clothes&#10;&#10;AI-generated content may be incorrect.">
            <a:extLst>
              <a:ext uri="{FF2B5EF4-FFF2-40B4-BE49-F238E27FC236}">
                <a16:creationId xmlns:a16="http://schemas.microsoft.com/office/drawing/2014/main" id="{E447C709-812C-CB09-C42E-C4E15F77E4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12546" y="0"/>
            <a:ext cx="1216241" cy="1854768"/>
          </a:xfrm>
          <a:prstGeom prst="rect">
            <a:avLst/>
          </a:prstGeom>
        </p:spPr>
      </p:pic>
      <p:pic>
        <p:nvPicPr>
          <p:cNvPr id="5" name="Picture 4" descr="A child holding an object&#10;&#10;AI-generated content may be incorrect.">
            <a:extLst>
              <a:ext uri="{FF2B5EF4-FFF2-40B4-BE49-F238E27FC236}">
                <a16:creationId xmlns:a16="http://schemas.microsoft.com/office/drawing/2014/main" id="{B1372AF9-B305-036F-4E28-094B3E22F2E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34186" y="4782484"/>
            <a:ext cx="1346747" cy="2033500"/>
          </a:xfrm>
          <a:prstGeom prst="rect">
            <a:avLst/>
          </a:prstGeom>
        </p:spPr>
      </p:pic>
      <p:pic>
        <p:nvPicPr>
          <p:cNvPr id="7" name="Picture 6" descr="A book cover with a person with a suitcase&#10;&#10;AI-generated content may be incorrect.">
            <a:extLst>
              <a:ext uri="{FF2B5EF4-FFF2-40B4-BE49-F238E27FC236}">
                <a16:creationId xmlns:a16="http://schemas.microsoft.com/office/drawing/2014/main" id="{6047E5B7-F930-A10F-C585-D94670EEA6D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60099" y="4782484"/>
            <a:ext cx="1505078" cy="1991484"/>
          </a:xfrm>
          <a:prstGeom prst="rect">
            <a:avLst/>
          </a:prstGeom>
        </p:spPr>
      </p:pic>
    </p:spTree>
    <p:custDataLst>
      <p:tags r:id="rId1"/>
    </p:custDataLst>
    <p:extLst>
      <p:ext uri="{BB962C8B-B14F-4D97-AF65-F5344CB8AC3E}">
        <p14:creationId xmlns:p14="http://schemas.microsoft.com/office/powerpoint/2010/main" val="3853339011"/>
      </p:ext>
    </p:extLst>
  </p:cSld>
  <p:clrMapOvr>
    <a:masterClrMapping/>
  </p:clrMapOvr>
  <mc:AlternateContent xmlns:mc="http://schemas.openxmlformats.org/markup-compatibility/2006" xmlns:p14="http://schemas.microsoft.com/office/powerpoint/2010/main">
    <mc:Choice Requires="p14">
      <p:transition spd="slow" p14:dur="2000" advTm="28455"/>
    </mc:Choice>
    <mc:Fallback xmlns="">
      <p:transition spd="slow" advTm="28455"/>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ook cover with two children running&#10;&#10;AI-generated content may be incorrect.">
            <a:extLst>
              <a:ext uri="{FF2B5EF4-FFF2-40B4-BE49-F238E27FC236}">
                <a16:creationId xmlns:a16="http://schemas.microsoft.com/office/drawing/2014/main" id="{5595D952-7852-913F-4EE0-3F15DB441F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218" y="173538"/>
            <a:ext cx="1748545" cy="2562224"/>
          </a:xfrm>
          <a:prstGeom prst="rect">
            <a:avLst/>
          </a:prstGeom>
        </p:spPr>
      </p:pic>
      <p:pic>
        <p:nvPicPr>
          <p:cNvPr id="5" name="Picture 4" descr="A book cover with a cartoon child&#10;&#10;AI-generated content may be incorrect.">
            <a:extLst>
              <a:ext uri="{FF2B5EF4-FFF2-40B4-BE49-F238E27FC236}">
                <a16:creationId xmlns:a16="http://schemas.microsoft.com/office/drawing/2014/main" id="{38ED73B1-D1C3-880F-C15C-E3445CA52A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1904" y="148518"/>
            <a:ext cx="1781175" cy="2562225"/>
          </a:xfrm>
          <a:prstGeom prst="rect">
            <a:avLst/>
          </a:prstGeom>
        </p:spPr>
      </p:pic>
      <p:pic>
        <p:nvPicPr>
          <p:cNvPr id="7" name="Picture 6" descr="A child holding an object&#10;&#10;AI-generated content may be incorrect.">
            <a:extLst>
              <a:ext uri="{FF2B5EF4-FFF2-40B4-BE49-F238E27FC236}">
                <a16:creationId xmlns:a16="http://schemas.microsoft.com/office/drawing/2014/main" id="{6FB2541B-72AB-701C-3F63-F9F33F1362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2457" y="3429000"/>
            <a:ext cx="1918137" cy="2896260"/>
          </a:xfrm>
          <a:prstGeom prst="rect">
            <a:avLst/>
          </a:prstGeom>
        </p:spPr>
      </p:pic>
      <p:pic>
        <p:nvPicPr>
          <p:cNvPr id="9" name="Picture 8" descr="A book cover with a person with a suitcase&#10;&#10;AI-generated content may be incorrect.">
            <a:extLst>
              <a:ext uri="{FF2B5EF4-FFF2-40B4-BE49-F238E27FC236}">
                <a16:creationId xmlns:a16="http://schemas.microsoft.com/office/drawing/2014/main" id="{48DBF36A-C532-0A52-A662-30153F9EA5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39055" y="3401949"/>
            <a:ext cx="2291759" cy="2853007"/>
          </a:xfrm>
          <a:prstGeom prst="rect">
            <a:avLst/>
          </a:prstGeom>
        </p:spPr>
      </p:pic>
      <p:pic>
        <p:nvPicPr>
          <p:cNvPr id="11" name="Picture 10" descr="A book cover of a child&#10;&#10;AI-generated content may be incorrect.">
            <a:extLst>
              <a:ext uri="{FF2B5EF4-FFF2-40B4-BE49-F238E27FC236}">
                <a16:creationId xmlns:a16="http://schemas.microsoft.com/office/drawing/2014/main" id="{F3CB2BBD-1237-0487-D3E7-12941211BC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93482" y="173538"/>
            <a:ext cx="1880028" cy="2896260"/>
          </a:xfrm>
          <a:prstGeom prst="rect">
            <a:avLst/>
          </a:prstGeom>
        </p:spPr>
      </p:pic>
      <p:pic>
        <p:nvPicPr>
          <p:cNvPr id="13" name="Picture 12" descr="A cartoon of a child standing in front of a crowd of people&#10;&#10;AI-generated content may be incorrect.">
            <a:extLst>
              <a:ext uri="{FF2B5EF4-FFF2-40B4-BE49-F238E27FC236}">
                <a16:creationId xmlns:a16="http://schemas.microsoft.com/office/drawing/2014/main" id="{AC3E65D6-8571-A7E5-2F8C-2A3494406A5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64476" y="311980"/>
            <a:ext cx="1743075" cy="2619375"/>
          </a:xfrm>
          <a:prstGeom prst="rect">
            <a:avLst/>
          </a:prstGeom>
        </p:spPr>
      </p:pic>
      <p:pic>
        <p:nvPicPr>
          <p:cNvPr id="15" name="Picture 14" descr="A book cover with a group of people running&#10;&#10;AI-generated content may be incorrect.">
            <a:extLst>
              <a:ext uri="{FF2B5EF4-FFF2-40B4-BE49-F238E27FC236}">
                <a16:creationId xmlns:a16="http://schemas.microsoft.com/office/drawing/2014/main" id="{E2C0C30D-EE7B-48D8-5332-863B618831A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64476" y="3476203"/>
            <a:ext cx="1992302" cy="3069222"/>
          </a:xfrm>
          <a:prstGeom prst="rect">
            <a:avLst/>
          </a:prstGeom>
        </p:spPr>
      </p:pic>
      <p:pic>
        <p:nvPicPr>
          <p:cNvPr id="17" name="Picture 16" descr="A book cover with a couple of people walking on a line of clothes&#10;&#10;AI-generated content may be incorrect.">
            <a:extLst>
              <a:ext uri="{FF2B5EF4-FFF2-40B4-BE49-F238E27FC236}">
                <a16:creationId xmlns:a16="http://schemas.microsoft.com/office/drawing/2014/main" id="{D211D55E-A3E3-9191-A44A-216A132E421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65239" y="3429000"/>
            <a:ext cx="1981651" cy="3022019"/>
          </a:xfrm>
          <a:prstGeom prst="rect">
            <a:avLst/>
          </a:prstGeom>
        </p:spPr>
      </p:pic>
      <p:pic>
        <p:nvPicPr>
          <p:cNvPr id="19" name="Picture 18" descr="A book cover with a person in a hood&#10;&#10;AI-generated content may be incorrect.">
            <a:extLst>
              <a:ext uri="{FF2B5EF4-FFF2-40B4-BE49-F238E27FC236}">
                <a16:creationId xmlns:a16="http://schemas.microsoft.com/office/drawing/2014/main" id="{07DDE782-B436-1367-9CF4-50F9D2EDA9C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098517" y="148518"/>
            <a:ext cx="1981651" cy="2896260"/>
          </a:xfrm>
          <a:prstGeom prst="rect">
            <a:avLst/>
          </a:prstGeom>
        </p:spPr>
      </p:pic>
      <p:pic>
        <p:nvPicPr>
          <p:cNvPr id="21" name="Picture 20" descr="A poster of a movie&#10;&#10;AI-generated content may be incorrect.">
            <a:extLst>
              <a:ext uri="{FF2B5EF4-FFF2-40B4-BE49-F238E27FC236}">
                <a16:creationId xmlns:a16="http://schemas.microsoft.com/office/drawing/2014/main" id="{AF3631F7-B66B-0158-D196-3B36191E7A7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271134" y="277145"/>
            <a:ext cx="1880029" cy="2639006"/>
          </a:xfrm>
          <a:prstGeom prst="rect">
            <a:avLst/>
          </a:prstGeom>
        </p:spPr>
      </p:pic>
    </p:spTree>
    <p:extLst>
      <p:ext uri="{BB962C8B-B14F-4D97-AF65-F5344CB8AC3E}">
        <p14:creationId xmlns:p14="http://schemas.microsoft.com/office/powerpoint/2010/main" val="1660509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8AE21A3-FAE8-4B22-8957-F13EB3EE7D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5703" y="61804"/>
            <a:ext cx="1672689" cy="2173937"/>
          </a:xfrm>
          <a:prstGeom prst="rect">
            <a:avLst/>
          </a:prstGeom>
        </p:spPr>
      </p:pic>
      <p:pic>
        <p:nvPicPr>
          <p:cNvPr id="7" name="Picture 6">
            <a:extLst>
              <a:ext uri="{FF2B5EF4-FFF2-40B4-BE49-F238E27FC236}">
                <a16:creationId xmlns:a16="http://schemas.microsoft.com/office/drawing/2014/main" id="{1AAAA2D1-6702-447E-842F-8939D30D063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55039" y="4745828"/>
            <a:ext cx="1437734" cy="2083652"/>
          </a:xfrm>
          <a:prstGeom prst="rect">
            <a:avLst/>
          </a:prstGeom>
        </p:spPr>
      </p:pic>
      <p:pic>
        <p:nvPicPr>
          <p:cNvPr id="10" name="Picture 9">
            <a:extLst>
              <a:ext uri="{FF2B5EF4-FFF2-40B4-BE49-F238E27FC236}">
                <a16:creationId xmlns:a16="http://schemas.microsoft.com/office/drawing/2014/main" id="{4ABFF0A7-63DC-4553-B040-2C167319B0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69279" y="126545"/>
            <a:ext cx="2143125" cy="2143125"/>
          </a:xfrm>
          <a:prstGeom prst="rect">
            <a:avLst/>
          </a:prstGeom>
        </p:spPr>
      </p:pic>
      <p:pic>
        <p:nvPicPr>
          <p:cNvPr id="14" name="Picture 13">
            <a:extLst>
              <a:ext uri="{FF2B5EF4-FFF2-40B4-BE49-F238E27FC236}">
                <a16:creationId xmlns:a16="http://schemas.microsoft.com/office/drawing/2014/main" id="{8CBA39DB-6F25-4048-AF55-49AC83C7A16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46954" y="115035"/>
            <a:ext cx="1481262" cy="2166147"/>
          </a:xfrm>
          <a:prstGeom prst="rect">
            <a:avLst/>
          </a:prstGeom>
        </p:spPr>
      </p:pic>
      <p:pic>
        <p:nvPicPr>
          <p:cNvPr id="16" name="Picture 15">
            <a:extLst>
              <a:ext uri="{FF2B5EF4-FFF2-40B4-BE49-F238E27FC236}">
                <a16:creationId xmlns:a16="http://schemas.microsoft.com/office/drawing/2014/main" id="{3294B7B8-373F-4305-8C54-AFA94A326BA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99744" y="2447017"/>
            <a:ext cx="1406936" cy="2160929"/>
          </a:xfrm>
          <a:prstGeom prst="rect">
            <a:avLst/>
          </a:prstGeom>
        </p:spPr>
      </p:pic>
      <p:pic>
        <p:nvPicPr>
          <p:cNvPr id="18" name="Picture 17">
            <a:extLst>
              <a:ext uri="{FF2B5EF4-FFF2-40B4-BE49-F238E27FC236}">
                <a16:creationId xmlns:a16="http://schemas.microsoft.com/office/drawing/2014/main" id="{11BD8C3F-B024-409F-BA4B-C1E2869D37B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80249" y="2436971"/>
            <a:ext cx="1437734" cy="2257582"/>
          </a:xfrm>
          <a:prstGeom prst="rect">
            <a:avLst/>
          </a:prstGeom>
        </p:spPr>
      </p:pic>
      <p:pic>
        <p:nvPicPr>
          <p:cNvPr id="23" name="Picture 22">
            <a:extLst>
              <a:ext uri="{FF2B5EF4-FFF2-40B4-BE49-F238E27FC236}">
                <a16:creationId xmlns:a16="http://schemas.microsoft.com/office/drawing/2014/main" id="{E3849A2A-7D3E-4FE6-A8F4-D572182802F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594769" y="2417405"/>
            <a:ext cx="1437734" cy="2208233"/>
          </a:xfrm>
          <a:prstGeom prst="rect">
            <a:avLst/>
          </a:prstGeom>
        </p:spPr>
      </p:pic>
      <p:pic>
        <p:nvPicPr>
          <p:cNvPr id="25" name="Picture 24">
            <a:extLst>
              <a:ext uri="{FF2B5EF4-FFF2-40B4-BE49-F238E27FC236}">
                <a16:creationId xmlns:a16="http://schemas.microsoft.com/office/drawing/2014/main" id="{3C10BBCF-7309-4EE7-9462-7A1D567013A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8715" y="77485"/>
            <a:ext cx="1622313" cy="2283255"/>
          </a:xfrm>
          <a:prstGeom prst="rect">
            <a:avLst/>
          </a:prstGeom>
        </p:spPr>
      </p:pic>
      <p:pic>
        <p:nvPicPr>
          <p:cNvPr id="27" name="Picture 26">
            <a:extLst>
              <a:ext uri="{FF2B5EF4-FFF2-40B4-BE49-F238E27FC236}">
                <a16:creationId xmlns:a16="http://schemas.microsoft.com/office/drawing/2014/main" id="{1D83D924-BA38-485C-B7AF-55D95F10156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594189" y="28520"/>
            <a:ext cx="1533357" cy="2355100"/>
          </a:xfrm>
          <a:prstGeom prst="rect">
            <a:avLst/>
          </a:prstGeom>
        </p:spPr>
      </p:pic>
      <p:pic>
        <p:nvPicPr>
          <p:cNvPr id="29" name="Picture 28">
            <a:extLst>
              <a:ext uri="{FF2B5EF4-FFF2-40B4-BE49-F238E27FC236}">
                <a16:creationId xmlns:a16="http://schemas.microsoft.com/office/drawing/2014/main" id="{EDA139AA-7FD6-4AFC-96DF-D96ECB2DD7A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972792" y="88725"/>
            <a:ext cx="1565065" cy="2120093"/>
          </a:xfrm>
          <a:prstGeom prst="rect">
            <a:avLst/>
          </a:prstGeom>
        </p:spPr>
      </p:pic>
      <p:pic>
        <p:nvPicPr>
          <p:cNvPr id="31" name="Picture 30">
            <a:extLst>
              <a:ext uri="{FF2B5EF4-FFF2-40B4-BE49-F238E27FC236}">
                <a16:creationId xmlns:a16="http://schemas.microsoft.com/office/drawing/2014/main" id="{58C25558-B5AD-4061-B0BA-C156EFB9F33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23440" y="4690952"/>
            <a:ext cx="1380348" cy="2120093"/>
          </a:xfrm>
          <a:prstGeom prst="rect">
            <a:avLst/>
          </a:prstGeom>
        </p:spPr>
      </p:pic>
      <p:pic>
        <p:nvPicPr>
          <p:cNvPr id="33" name="Picture 32">
            <a:extLst>
              <a:ext uri="{FF2B5EF4-FFF2-40B4-BE49-F238E27FC236}">
                <a16:creationId xmlns:a16="http://schemas.microsoft.com/office/drawing/2014/main" id="{BBA3D3BD-DAF9-4B3C-AD0C-6D97EC9454C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769869" y="4718245"/>
            <a:ext cx="1362578" cy="2092800"/>
          </a:xfrm>
          <a:prstGeom prst="rect">
            <a:avLst/>
          </a:prstGeom>
        </p:spPr>
      </p:pic>
      <p:pic>
        <p:nvPicPr>
          <p:cNvPr id="35" name="Picture 34">
            <a:extLst>
              <a:ext uri="{FF2B5EF4-FFF2-40B4-BE49-F238E27FC236}">
                <a16:creationId xmlns:a16="http://schemas.microsoft.com/office/drawing/2014/main" id="{D8D568FE-7A47-44FE-9F6B-F6B8C30877B8}"/>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225315" y="4825536"/>
            <a:ext cx="1585335" cy="1949191"/>
          </a:xfrm>
          <a:prstGeom prst="rect">
            <a:avLst/>
          </a:prstGeom>
        </p:spPr>
      </p:pic>
      <p:pic>
        <p:nvPicPr>
          <p:cNvPr id="36" name="Picture 3" descr="\\smbhome.uscs.susx.ac.uk\jcs23\Pictures\Now is the Time for running.png">
            <a:extLst>
              <a:ext uri="{FF2B5EF4-FFF2-40B4-BE49-F238E27FC236}">
                <a16:creationId xmlns:a16="http://schemas.microsoft.com/office/drawing/2014/main" id="{70063463-FFBC-4E26-B074-563360AE509E}"/>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575853" y="4770183"/>
            <a:ext cx="1325077" cy="203494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smbhome.uscs.susx.ac.uk\jcs23\Pictures\Private Peaceful.png">
            <a:extLst>
              <a:ext uri="{FF2B5EF4-FFF2-40B4-BE49-F238E27FC236}">
                <a16:creationId xmlns:a16="http://schemas.microsoft.com/office/drawing/2014/main" id="{FED43415-99D0-4C64-AFCA-5BB5F8570E78}"/>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9961231" y="4845789"/>
            <a:ext cx="1702346" cy="188566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a:extLst>
              <a:ext uri="{FF2B5EF4-FFF2-40B4-BE49-F238E27FC236}">
                <a16:creationId xmlns:a16="http://schemas.microsoft.com/office/drawing/2014/main" id="{8B4BC0CB-128F-4F66-BF78-D4CD5C6D8937}"/>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78282" y="2360740"/>
            <a:ext cx="1469864" cy="2257581"/>
          </a:xfrm>
          <a:prstGeom prst="rect">
            <a:avLst/>
          </a:prstGeom>
        </p:spPr>
      </p:pic>
      <p:pic>
        <p:nvPicPr>
          <p:cNvPr id="41" name="Picture 40">
            <a:extLst>
              <a:ext uri="{FF2B5EF4-FFF2-40B4-BE49-F238E27FC236}">
                <a16:creationId xmlns:a16="http://schemas.microsoft.com/office/drawing/2014/main" id="{ECDFC281-C11E-4A8C-8F7C-EFBC84463284}"/>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838928" y="2364034"/>
            <a:ext cx="1469864" cy="2257581"/>
          </a:xfrm>
          <a:prstGeom prst="rect">
            <a:avLst/>
          </a:prstGeom>
        </p:spPr>
      </p:pic>
      <p:pic>
        <p:nvPicPr>
          <p:cNvPr id="8" name="Picture 7" descr="A group of people looking at a book">
            <a:extLst>
              <a:ext uri="{FF2B5EF4-FFF2-40B4-BE49-F238E27FC236}">
                <a16:creationId xmlns:a16="http://schemas.microsoft.com/office/drawing/2014/main" id="{AF2646B8-B1A2-BFEE-D232-254A15FF6773}"/>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257493" y="2596150"/>
            <a:ext cx="3013503" cy="2014378"/>
          </a:xfrm>
          <a:prstGeom prst="rect">
            <a:avLst/>
          </a:prstGeom>
        </p:spPr>
      </p:pic>
      <p:pic>
        <p:nvPicPr>
          <p:cNvPr id="3" name="Audio 2">
            <a:hlinkClick r:id="" action="ppaction://media"/>
            <a:extLst>
              <a:ext uri="{FF2B5EF4-FFF2-40B4-BE49-F238E27FC236}">
                <a16:creationId xmlns:a16="http://schemas.microsoft.com/office/drawing/2014/main" id="{86B27064-2DFA-A3B1-9EB8-1ECAE98602F1}"/>
              </a:ext>
            </a:extLst>
          </p:cNvPr>
          <p:cNvPicPr>
            <a:picLocks noChangeAspect="1"/>
          </p:cNvPicPr>
          <p:nvPr>
            <a:audioFile r:link="rId2"/>
            <p:extLst>
              <p:ext uri="{DAA4B4D4-6D71-4841-9C94-3DE7FCFB9230}">
                <p14:media xmlns:p14="http://schemas.microsoft.com/office/powerpoint/2010/main" r:embed="rId1"/>
              </p:ext>
            </p:extLst>
          </p:nvPr>
        </p:nvPicPr>
        <p:blipFill>
          <a:blip r:embed="rId23"/>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88028716"/>
      </p:ext>
    </p:extLst>
  </p:cSld>
  <p:clrMapOvr>
    <a:masterClrMapping/>
  </p:clrMapOvr>
  <mc:AlternateContent xmlns:mc="http://schemas.openxmlformats.org/markup-compatibility/2006" xmlns:p14="http://schemas.microsoft.com/office/powerpoint/2010/main">
    <mc:Choice Requires="p14">
      <p:transition spd="slow" p14:dur="2000" advTm="1387"/>
    </mc:Choice>
    <mc:Fallback xmlns="">
      <p:transition spd="slow" advTm="13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8AE21A3-FAE8-4B22-8957-F13EB3EE7D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703" y="61804"/>
            <a:ext cx="1672689" cy="2173937"/>
          </a:xfrm>
          <a:prstGeom prst="rect">
            <a:avLst/>
          </a:prstGeom>
        </p:spPr>
      </p:pic>
      <p:pic>
        <p:nvPicPr>
          <p:cNvPr id="7" name="Picture 6">
            <a:extLst>
              <a:ext uri="{FF2B5EF4-FFF2-40B4-BE49-F238E27FC236}">
                <a16:creationId xmlns:a16="http://schemas.microsoft.com/office/drawing/2014/main" id="{1AAAA2D1-6702-447E-842F-8939D30D06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5039" y="4745828"/>
            <a:ext cx="1437734" cy="2083652"/>
          </a:xfrm>
          <a:prstGeom prst="rect">
            <a:avLst/>
          </a:prstGeom>
        </p:spPr>
      </p:pic>
      <p:pic>
        <p:nvPicPr>
          <p:cNvPr id="10" name="Picture 9">
            <a:extLst>
              <a:ext uri="{FF2B5EF4-FFF2-40B4-BE49-F238E27FC236}">
                <a16:creationId xmlns:a16="http://schemas.microsoft.com/office/drawing/2014/main" id="{4ABFF0A7-63DC-4553-B040-2C167319B0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69279" y="126545"/>
            <a:ext cx="2143125" cy="2143125"/>
          </a:xfrm>
          <a:prstGeom prst="rect">
            <a:avLst/>
          </a:prstGeom>
        </p:spPr>
      </p:pic>
      <p:pic>
        <p:nvPicPr>
          <p:cNvPr id="14" name="Picture 13">
            <a:extLst>
              <a:ext uri="{FF2B5EF4-FFF2-40B4-BE49-F238E27FC236}">
                <a16:creationId xmlns:a16="http://schemas.microsoft.com/office/drawing/2014/main" id="{8CBA39DB-6F25-4048-AF55-49AC83C7A1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46954" y="115035"/>
            <a:ext cx="1481262" cy="2166147"/>
          </a:xfrm>
          <a:prstGeom prst="rect">
            <a:avLst/>
          </a:prstGeom>
        </p:spPr>
      </p:pic>
      <p:pic>
        <p:nvPicPr>
          <p:cNvPr id="16" name="Picture 15">
            <a:extLst>
              <a:ext uri="{FF2B5EF4-FFF2-40B4-BE49-F238E27FC236}">
                <a16:creationId xmlns:a16="http://schemas.microsoft.com/office/drawing/2014/main" id="{3294B7B8-373F-4305-8C54-AFA94A326B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99744" y="2447017"/>
            <a:ext cx="1406936" cy="2160929"/>
          </a:xfrm>
          <a:prstGeom prst="rect">
            <a:avLst/>
          </a:prstGeom>
        </p:spPr>
      </p:pic>
      <p:pic>
        <p:nvPicPr>
          <p:cNvPr id="18" name="Picture 17">
            <a:extLst>
              <a:ext uri="{FF2B5EF4-FFF2-40B4-BE49-F238E27FC236}">
                <a16:creationId xmlns:a16="http://schemas.microsoft.com/office/drawing/2014/main" id="{11BD8C3F-B024-409F-BA4B-C1E2869D37B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80249" y="2436971"/>
            <a:ext cx="1437734" cy="2257582"/>
          </a:xfrm>
          <a:prstGeom prst="rect">
            <a:avLst/>
          </a:prstGeom>
        </p:spPr>
      </p:pic>
      <p:pic>
        <p:nvPicPr>
          <p:cNvPr id="23" name="Picture 22">
            <a:extLst>
              <a:ext uri="{FF2B5EF4-FFF2-40B4-BE49-F238E27FC236}">
                <a16:creationId xmlns:a16="http://schemas.microsoft.com/office/drawing/2014/main" id="{E3849A2A-7D3E-4FE6-A8F4-D572182802F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594769" y="2417405"/>
            <a:ext cx="1437734" cy="2208233"/>
          </a:xfrm>
          <a:prstGeom prst="rect">
            <a:avLst/>
          </a:prstGeom>
        </p:spPr>
      </p:pic>
      <p:pic>
        <p:nvPicPr>
          <p:cNvPr id="25" name="Picture 24">
            <a:extLst>
              <a:ext uri="{FF2B5EF4-FFF2-40B4-BE49-F238E27FC236}">
                <a16:creationId xmlns:a16="http://schemas.microsoft.com/office/drawing/2014/main" id="{3C10BBCF-7309-4EE7-9462-7A1D567013A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218715" y="77485"/>
            <a:ext cx="1622313" cy="2283255"/>
          </a:xfrm>
          <a:prstGeom prst="rect">
            <a:avLst/>
          </a:prstGeom>
        </p:spPr>
      </p:pic>
      <p:pic>
        <p:nvPicPr>
          <p:cNvPr id="27" name="Picture 26">
            <a:extLst>
              <a:ext uri="{FF2B5EF4-FFF2-40B4-BE49-F238E27FC236}">
                <a16:creationId xmlns:a16="http://schemas.microsoft.com/office/drawing/2014/main" id="{1D83D924-BA38-485C-B7AF-55D95F10156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594189" y="28520"/>
            <a:ext cx="1533357" cy="2355100"/>
          </a:xfrm>
          <a:prstGeom prst="rect">
            <a:avLst/>
          </a:prstGeom>
        </p:spPr>
      </p:pic>
      <p:pic>
        <p:nvPicPr>
          <p:cNvPr id="29" name="Picture 28">
            <a:extLst>
              <a:ext uri="{FF2B5EF4-FFF2-40B4-BE49-F238E27FC236}">
                <a16:creationId xmlns:a16="http://schemas.microsoft.com/office/drawing/2014/main" id="{EDA139AA-7FD6-4AFC-96DF-D96ECB2DD7A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972792" y="88725"/>
            <a:ext cx="1565065" cy="2120093"/>
          </a:xfrm>
          <a:prstGeom prst="rect">
            <a:avLst/>
          </a:prstGeom>
        </p:spPr>
      </p:pic>
      <p:pic>
        <p:nvPicPr>
          <p:cNvPr id="31" name="Picture 30">
            <a:extLst>
              <a:ext uri="{FF2B5EF4-FFF2-40B4-BE49-F238E27FC236}">
                <a16:creationId xmlns:a16="http://schemas.microsoft.com/office/drawing/2014/main" id="{58C25558-B5AD-4061-B0BA-C156EFB9F33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23440" y="4690952"/>
            <a:ext cx="1380348" cy="2120093"/>
          </a:xfrm>
          <a:prstGeom prst="rect">
            <a:avLst/>
          </a:prstGeom>
        </p:spPr>
      </p:pic>
      <p:pic>
        <p:nvPicPr>
          <p:cNvPr id="33" name="Picture 32">
            <a:extLst>
              <a:ext uri="{FF2B5EF4-FFF2-40B4-BE49-F238E27FC236}">
                <a16:creationId xmlns:a16="http://schemas.microsoft.com/office/drawing/2014/main" id="{BBA3D3BD-DAF9-4B3C-AD0C-6D97EC9454C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769869" y="4718245"/>
            <a:ext cx="1362578" cy="2092800"/>
          </a:xfrm>
          <a:prstGeom prst="rect">
            <a:avLst/>
          </a:prstGeom>
        </p:spPr>
      </p:pic>
      <p:pic>
        <p:nvPicPr>
          <p:cNvPr id="35" name="Picture 34">
            <a:extLst>
              <a:ext uri="{FF2B5EF4-FFF2-40B4-BE49-F238E27FC236}">
                <a16:creationId xmlns:a16="http://schemas.microsoft.com/office/drawing/2014/main" id="{D8D568FE-7A47-44FE-9F6B-F6B8C30877B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225315" y="4825536"/>
            <a:ext cx="1585335" cy="1949191"/>
          </a:xfrm>
          <a:prstGeom prst="rect">
            <a:avLst/>
          </a:prstGeom>
        </p:spPr>
      </p:pic>
      <p:pic>
        <p:nvPicPr>
          <p:cNvPr id="36" name="Picture 3" descr="\\smbhome.uscs.susx.ac.uk\jcs23\Pictures\Now is the Time for running.png">
            <a:extLst>
              <a:ext uri="{FF2B5EF4-FFF2-40B4-BE49-F238E27FC236}">
                <a16:creationId xmlns:a16="http://schemas.microsoft.com/office/drawing/2014/main" id="{70063463-FFBC-4E26-B074-563360AE509E}"/>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575853" y="4770183"/>
            <a:ext cx="1325077" cy="203494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smbhome.uscs.susx.ac.uk\jcs23\Pictures\Private Peaceful.png">
            <a:extLst>
              <a:ext uri="{FF2B5EF4-FFF2-40B4-BE49-F238E27FC236}">
                <a16:creationId xmlns:a16="http://schemas.microsoft.com/office/drawing/2014/main" id="{FED43415-99D0-4C64-AFCA-5BB5F8570E78}"/>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9961231" y="4845789"/>
            <a:ext cx="1702346" cy="188566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a:extLst>
              <a:ext uri="{FF2B5EF4-FFF2-40B4-BE49-F238E27FC236}">
                <a16:creationId xmlns:a16="http://schemas.microsoft.com/office/drawing/2014/main" id="{8B4BC0CB-128F-4F66-BF78-D4CD5C6D8937}"/>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78282" y="2360740"/>
            <a:ext cx="1469864" cy="2257581"/>
          </a:xfrm>
          <a:prstGeom prst="rect">
            <a:avLst/>
          </a:prstGeom>
        </p:spPr>
      </p:pic>
      <p:pic>
        <p:nvPicPr>
          <p:cNvPr id="41" name="Picture 40">
            <a:extLst>
              <a:ext uri="{FF2B5EF4-FFF2-40B4-BE49-F238E27FC236}">
                <a16:creationId xmlns:a16="http://schemas.microsoft.com/office/drawing/2014/main" id="{ECDFC281-C11E-4A8C-8F7C-EFBC84463284}"/>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838928" y="2364034"/>
            <a:ext cx="1469864" cy="2257581"/>
          </a:xfrm>
          <a:prstGeom prst="rect">
            <a:avLst/>
          </a:prstGeom>
        </p:spPr>
      </p:pic>
      <p:pic>
        <p:nvPicPr>
          <p:cNvPr id="8" name="Picture 7" descr="A group of people looking at a book">
            <a:extLst>
              <a:ext uri="{FF2B5EF4-FFF2-40B4-BE49-F238E27FC236}">
                <a16:creationId xmlns:a16="http://schemas.microsoft.com/office/drawing/2014/main" id="{AF2646B8-B1A2-BFEE-D232-254A15FF6773}"/>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257493" y="2596150"/>
            <a:ext cx="3013503" cy="2014378"/>
          </a:xfrm>
          <a:prstGeom prst="rect">
            <a:avLst/>
          </a:prstGeom>
        </p:spPr>
      </p:pic>
      <p:sp>
        <p:nvSpPr>
          <p:cNvPr id="9" name="Oval Callout 19">
            <a:extLst>
              <a:ext uri="{FF2B5EF4-FFF2-40B4-BE49-F238E27FC236}">
                <a16:creationId xmlns:a16="http://schemas.microsoft.com/office/drawing/2014/main" id="{D9802004-7FC5-DD85-9F48-6FE7154F7C3C}"/>
              </a:ext>
            </a:extLst>
          </p:cNvPr>
          <p:cNvSpPr/>
          <p:nvPr/>
        </p:nvSpPr>
        <p:spPr>
          <a:xfrm>
            <a:off x="1880172" y="1"/>
            <a:ext cx="8846048" cy="2804602"/>
          </a:xfrm>
          <a:prstGeom prst="wedgeEllipseCallout">
            <a:avLst>
              <a:gd name="adj1" fmla="val -27289"/>
              <a:gd name="adj2" fmla="val -39278"/>
            </a:avLst>
          </a:prstGeom>
          <a:solidFill>
            <a:srgbClr val="4BD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solidFill>
              </a:rPr>
              <a:t>3 components:                                                              </a:t>
            </a:r>
            <a:r>
              <a:rPr lang="en-GB" sz="2400" dirty="0">
                <a:solidFill>
                  <a:schemeClr val="tx1"/>
                </a:solidFill>
              </a:rPr>
              <a:t>(1) </a:t>
            </a:r>
            <a:r>
              <a:rPr lang="en-GB" sz="2400" b="1" dirty="0">
                <a:solidFill>
                  <a:schemeClr val="tx1"/>
                </a:solidFill>
              </a:rPr>
              <a:t>Faster, immersive reading aloud of 2 high-quality, whole, culturally diverse texts</a:t>
            </a:r>
            <a:r>
              <a:rPr lang="en-GB" sz="2400" dirty="0">
                <a:solidFill>
                  <a:schemeClr val="tx1"/>
                </a:solidFill>
              </a:rPr>
              <a:t>, well-paired in a term. Focus on comprehension &amp; engagement,                                using dialogic talk &amp; questions</a:t>
            </a:r>
          </a:p>
        </p:txBody>
      </p:sp>
      <p:sp>
        <p:nvSpPr>
          <p:cNvPr id="11" name="Oval Callout 19">
            <a:extLst>
              <a:ext uri="{FF2B5EF4-FFF2-40B4-BE49-F238E27FC236}">
                <a16:creationId xmlns:a16="http://schemas.microsoft.com/office/drawing/2014/main" id="{AA884950-DE28-B92B-733B-CF92A72203AB}"/>
              </a:ext>
            </a:extLst>
          </p:cNvPr>
          <p:cNvSpPr/>
          <p:nvPr/>
        </p:nvSpPr>
        <p:spPr>
          <a:xfrm>
            <a:off x="0" y="2642203"/>
            <a:ext cx="6096000" cy="3916766"/>
          </a:xfrm>
          <a:prstGeom prst="wedgeEllipseCallout">
            <a:avLst>
              <a:gd name="adj1" fmla="val -27289"/>
              <a:gd name="adj2" fmla="val -39278"/>
            </a:avLst>
          </a:prstGeom>
          <a:solidFill>
            <a:srgbClr val="4BD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(2) </a:t>
            </a:r>
            <a:r>
              <a:rPr lang="en-GB" sz="2400" b="1" dirty="0">
                <a:solidFill>
                  <a:schemeClr val="tx1"/>
                </a:solidFill>
              </a:rPr>
              <a:t>Explicit development of reading strategies: inference</a:t>
            </a:r>
            <a:r>
              <a:rPr lang="en-GB" sz="2400" dirty="0">
                <a:solidFill>
                  <a:schemeClr val="tx1"/>
                </a:solidFill>
              </a:rPr>
              <a:t>, </a:t>
            </a:r>
            <a:r>
              <a:rPr lang="en-GB" sz="2400" b="1" dirty="0">
                <a:solidFill>
                  <a:schemeClr val="tx1"/>
                </a:solidFill>
              </a:rPr>
              <a:t>story-structure </a:t>
            </a:r>
            <a:r>
              <a:rPr lang="en-GB" sz="2400" dirty="0">
                <a:solidFill>
                  <a:schemeClr val="tx1"/>
                </a:solidFill>
              </a:rPr>
              <a:t>(use graphic organisers), </a:t>
            </a:r>
            <a:r>
              <a:rPr lang="en-GB" sz="2400" b="1" dirty="0">
                <a:solidFill>
                  <a:schemeClr val="tx1"/>
                </a:solidFill>
              </a:rPr>
              <a:t>monitoring of comprehension,</a:t>
            </a:r>
            <a:r>
              <a:rPr lang="en-GB" sz="2400" dirty="0">
                <a:solidFill>
                  <a:schemeClr val="tx1"/>
                </a:solidFill>
              </a:rPr>
              <a:t> questioning, predicting, summarising, visualising, empathising </a:t>
            </a:r>
          </a:p>
        </p:txBody>
      </p:sp>
      <p:sp>
        <p:nvSpPr>
          <p:cNvPr id="12" name="Oval Callout 19">
            <a:extLst>
              <a:ext uri="{FF2B5EF4-FFF2-40B4-BE49-F238E27FC236}">
                <a16:creationId xmlns:a16="http://schemas.microsoft.com/office/drawing/2014/main" id="{C56B6AF4-4BDE-0B6B-756F-92BA492D74FA}"/>
              </a:ext>
            </a:extLst>
          </p:cNvPr>
          <p:cNvSpPr/>
          <p:nvPr/>
        </p:nvSpPr>
        <p:spPr>
          <a:xfrm>
            <a:off x="5743254" y="2682606"/>
            <a:ext cx="6463437" cy="4175393"/>
          </a:xfrm>
          <a:prstGeom prst="wedgeEllipseCallout">
            <a:avLst>
              <a:gd name="adj1" fmla="val -27289"/>
              <a:gd name="adj2" fmla="val -39278"/>
            </a:avLst>
          </a:prstGeom>
          <a:solidFill>
            <a:srgbClr val="4BD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dirty="0">
                <a:solidFill>
                  <a:schemeClr val="tx1"/>
                </a:solidFill>
              </a:rPr>
              <a:t>(3) </a:t>
            </a:r>
            <a:r>
              <a:rPr lang="en-GB" sz="2400" b="1" dirty="0">
                <a:solidFill>
                  <a:schemeClr val="tx1"/>
                </a:solidFill>
              </a:rPr>
              <a:t>Group reading aloud &amp; dialogic discussion </a:t>
            </a:r>
            <a:r>
              <a:rPr lang="en-GB" sz="2400" dirty="0">
                <a:solidFill>
                  <a:schemeClr val="tx1"/>
                </a:solidFill>
              </a:rPr>
              <a:t>– to </a:t>
            </a:r>
            <a:r>
              <a:rPr lang="en-GB" sz="2400" i="1" dirty="0">
                <a:solidFill>
                  <a:schemeClr val="tx1"/>
                </a:solidFill>
              </a:rPr>
              <a:t>practise </a:t>
            </a:r>
            <a:r>
              <a:rPr lang="en-GB" sz="2400" dirty="0">
                <a:solidFill>
                  <a:schemeClr val="tx1"/>
                </a:solidFill>
              </a:rPr>
              <a:t>reading, asking authentic questions </a:t>
            </a:r>
            <a:r>
              <a:rPr lang="en-GB" sz="2400" b="1" dirty="0">
                <a:solidFill>
                  <a:schemeClr val="tx1"/>
                </a:solidFill>
              </a:rPr>
              <a:t>&amp; enjoying a narrative with peers</a:t>
            </a:r>
            <a:r>
              <a:rPr lang="en-GB" sz="2400" dirty="0">
                <a:solidFill>
                  <a:schemeClr val="tx1"/>
                </a:solidFill>
              </a:rPr>
              <a:t>. Groups use reading strategies to resolve </a:t>
            </a:r>
            <a:r>
              <a:rPr lang="en-GB" sz="2400" i="1" dirty="0">
                <a:solidFill>
                  <a:schemeClr val="tx1"/>
                </a:solidFill>
              </a:rPr>
              <a:t>sticking points</a:t>
            </a:r>
            <a:r>
              <a:rPr lang="en-GB" sz="2400" dirty="0">
                <a:solidFill>
                  <a:schemeClr val="tx1"/>
                </a:solidFill>
              </a:rPr>
              <a:t>, developing habits, persistence &amp; confident reader  identities, </a:t>
            </a:r>
            <a:r>
              <a:rPr lang="en-GB" sz="2400" b="1" dirty="0">
                <a:solidFill>
                  <a:schemeClr val="tx1"/>
                </a:solidFill>
              </a:rPr>
              <a:t>across whole texts. </a:t>
            </a:r>
            <a:endParaRPr lang="en-GB" sz="2400" b="1" dirty="0"/>
          </a:p>
        </p:txBody>
      </p:sp>
    </p:spTree>
    <p:extLst>
      <p:ext uri="{BB962C8B-B14F-4D97-AF65-F5344CB8AC3E}">
        <p14:creationId xmlns:p14="http://schemas.microsoft.com/office/powerpoint/2010/main" val="1331237195"/>
      </p:ext>
    </p:extLst>
  </p:cSld>
  <p:clrMapOvr>
    <a:masterClrMapping/>
  </p:clrMapOvr>
  <mc:AlternateContent xmlns:mc="http://schemas.openxmlformats.org/markup-compatibility/2006" xmlns:p14="http://schemas.microsoft.com/office/powerpoint/2010/main">
    <mc:Choice Requires="p14">
      <p:transition spd="slow" p14:dur="2000" advTm="19218"/>
    </mc:Choice>
    <mc:Fallback xmlns="">
      <p:transition spd="slow" advTm="19218"/>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8AE21A3-FAE8-4B22-8957-F13EB3EE7D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703" y="61804"/>
            <a:ext cx="1672689" cy="2173937"/>
          </a:xfrm>
          <a:prstGeom prst="rect">
            <a:avLst/>
          </a:prstGeom>
        </p:spPr>
      </p:pic>
      <p:pic>
        <p:nvPicPr>
          <p:cNvPr id="7" name="Picture 6">
            <a:extLst>
              <a:ext uri="{FF2B5EF4-FFF2-40B4-BE49-F238E27FC236}">
                <a16:creationId xmlns:a16="http://schemas.microsoft.com/office/drawing/2014/main" id="{1AAAA2D1-6702-447E-842F-8939D30D06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5039" y="4745828"/>
            <a:ext cx="1437734" cy="2083652"/>
          </a:xfrm>
          <a:prstGeom prst="rect">
            <a:avLst/>
          </a:prstGeom>
        </p:spPr>
      </p:pic>
      <p:pic>
        <p:nvPicPr>
          <p:cNvPr id="10" name="Picture 9">
            <a:extLst>
              <a:ext uri="{FF2B5EF4-FFF2-40B4-BE49-F238E27FC236}">
                <a16:creationId xmlns:a16="http://schemas.microsoft.com/office/drawing/2014/main" id="{4ABFF0A7-63DC-4553-B040-2C167319B0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69279" y="126545"/>
            <a:ext cx="2143125" cy="2143125"/>
          </a:xfrm>
          <a:prstGeom prst="rect">
            <a:avLst/>
          </a:prstGeom>
        </p:spPr>
      </p:pic>
      <p:pic>
        <p:nvPicPr>
          <p:cNvPr id="14" name="Picture 13">
            <a:extLst>
              <a:ext uri="{FF2B5EF4-FFF2-40B4-BE49-F238E27FC236}">
                <a16:creationId xmlns:a16="http://schemas.microsoft.com/office/drawing/2014/main" id="{8CBA39DB-6F25-4048-AF55-49AC83C7A1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46954" y="115035"/>
            <a:ext cx="1481262" cy="2166147"/>
          </a:xfrm>
          <a:prstGeom prst="rect">
            <a:avLst/>
          </a:prstGeom>
        </p:spPr>
      </p:pic>
      <p:pic>
        <p:nvPicPr>
          <p:cNvPr id="16" name="Picture 15">
            <a:extLst>
              <a:ext uri="{FF2B5EF4-FFF2-40B4-BE49-F238E27FC236}">
                <a16:creationId xmlns:a16="http://schemas.microsoft.com/office/drawing/2014/main" id="{3294B7B8-373F-4305-8C54-AFA94A326B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99744" y="2447017"/>
            <a:ext cx="1406936" cy="2160929"/>
          </a:xfrm>
          <a:prstGeom prst="rect">
            <a:avLst/>
          </a:prstGeom>
        </p:spPr>
      </p:pic>
      <p:pic>
        <p:nvPicPr>
          <p:cNvPr id="18" name="Picture 17">
            <a:extLst>
              <a:ext uri="{FF2B5EF4-FFF2-40B4-BE49-F238E27FC236}">
                <a16:creationId xmlns:a16="http://schemas.microsoft.com/office/drawing/2014/main" id="{11BD8C3F-B024-409F-BA4B-C1E2869D37B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80249" y="2436971"/>
            <a:ext cx="1437734" cy="2257582"/>
          </a:xfrm>
          <a:prstGeom prst="rect">
            <a:avLst/>
          </a:prstGeom>
        </p:spPr>
      </p:pic>
      <p:pic>
        <p:nvPicPr>
          <p:cNvPr id="23" name="Picture 22">
            <a:extLst>
              <a:ext uri="{FF2B5EF4-FFF2-40B4-BE49-F238E27FC236}">
                <a16:creationId xmlns:a16="http://schemas.microsoft.com/office/drawing/2014/main" id="{E3849A2A-7D3E-4FE6-A8F4-D572182802F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594769" y="2417405"/>
            <a:ext cx="1437734" cy="2208233"/>
          </a:xfrm>
          <a:prstGeom prst="rect">
            <a:avLst/>
          </a:prstGeom>
        </p:spPr>
      </p:pic>
      <p:pic>
        <p:nvPicPr>
          <p:cNvPr id="25" name="Picture 24">
            <a:extLst>
              <a:ext uri="{FF2B5EF4-FFF2-40B4-BE49-F238E27FC236}">
                <a16:creationId xmlns:a16="http://schemas.microsoft.com/office/drawing/2014/main" id="{3C10BBCF-7309-4EE7-9462-7A1D567013A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218715" y="77485"/>
            <a:ext cx="1622313" cy="2283255"/>
          </a:xfrm>
          <a:prstGeom prst="rect">
            <a:avLst/>
          </a:prstGeom>
        </p:spPr>
      </p:pic>
      <p:pic>
        <p:nvPicPr>
          <p:cNvPr id="27" name="Picture 26">
            <a:extLst>
              <a:ext uri="{FF2B5EF4-FFF2-40B4-BE49-F238E27FC236}">
                <a16:creationId xmlns:a16="http://schemas.microsoft.com/office/drawing/2014/main" id="{1D83D924-BA38-485C-B7AF-55D95F10156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594189" y="28520"/>
            <a:ext cx="1533357" cy="2355100"/>
          </a:xfrm>
          <a:prstGeom prst="rect">
            <a:avLst/>
          </a:prstGeom>
        </p:spPr>
      </p:pic>
      <p:pic>
        <p:nvPicPr>
          <p:cNvPr id="29" name="Picture 28">
            <a:extLst>
              <a:ext uri="{FF2B5EF4-FFF2-40B4-BE49-F238E27FC236}">
                <a16:creationId xmlns:a16="http://schemas.microsoft.com/office/drawing/2014/main" id="{EDA139AA-7FD6-4AFC-96DF-D96ECB2DD7A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972792" y="88725"/>
            <a:ext cx="1565065" cy="2120093"/>
          </a:xfrm>
          <a:prstGeom prst="rect">
            <a:avLst/>
          </a:prstGeom>
        </p:spPr>
      </p:pic>
      <p:pic>
        <p:nvPicPr>
          <p:cNvPr id="31" name="Picture 30">
            <a:extLst>
              <a:ext uri="{FF2B5EF4-FFF2-40B4-BE49-F238E27FC236}">
                <a16:creationId xmlns:a16="http://schemas.microsoft.com/office/drawing/2014/main" id="{58C25558-B5AD-4061-B0BA-C156EFB9F33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23440" y="4690952"/>
            <a:ext cx="1380348" cy="2120093"/>
          </a:xfrm>
          <a:prstGeom prst="rect">
            <a:avLst/>
          </a:prstGeom>
        </p:spPr>
      </p:pic>
      <p:pic>
        <p:nvPicPr>
          <p:cNvPr id="33" name="Picture 32">
            <a:extLst>
              <a:ext uri="{FF2B5EF4-FFF2-40B4-BE49-F238E27FC236}">
                <a16:creationId xmlns:a16="http://schemas.microsoft.com/office/drawing/2014/main" id="{BBA3D3BD-DAF9-4B3C-AD0C-6D97EC9454C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769869" y="4718245"/>
            <a:ext cx="1362578" cy="2092800"/>
          </a:xfrm>
          <a:prstGeom prst="rect">
            <a:avLst/>
          </a:prstGeom>
        </p:spPr>
      </p:pic>
      <p:pic>
        <p:nvPicPr>
          <p:cNvPr id="35" name="Picture 34">
            <a:extLst>
              <a:ext uri="{FF2B5EF4-FFF2-40B4-BE49-F238E27FC236}">
                <a16:creationId xmlns:a16="http://schemas.microsoft.com/office/drawing/2014/main" id="{D8D568FE-7A47-44FE-9F6B-F6B8C30877B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225315" y="4825536"/>
            <a:ext cx="1585335" cy="1949191"/>
          </a:xfrm>
          <a:prstGeom prst="rect">
            <a:avLst/>
          </a:prstGeom>
        </p:spPr>
      </p:pic>
      <p:pic>
        <p:nvPicPr>
          <p:cNvPr id="36" name="Picture 3" descr="\\smbhome.uscs.susx.ac.uk\jcs23\Pictures\Now is the Time for running.png">
            <a:extLst>
              <a:ext uri="{FF2B5EF4-FFF2-40B4-BE49-F238E27FC236}">
                <a16:creationId xmlns:a16="http://schemas.microsoft.com/office/drawing/2014/main" id="{70063463-FFBC-4E26-B074-563360AE509E}"/>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575853" y="4770183"/>
            <a:ext cx="1325077" cy="203494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smbhome.uscs.susx.ac.uk\jcs23\Pictures\Private Peaceful.png">
            <a:extLst>
              <a:ext uri="{FF2B5EF4-FFF2-40B4-BE49-F238E27FC236}">
                <a16:creationId xmlns:a16="http://schemas.microsoft.com/office/drawing/2014/main" id="{FED43415-99D0-4C64-AFCA-5BB5F8570E78}"/>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9961231" y="4845789"/>
            <a:ext cx="1702346" cy="188566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a:extLst>
              <a:ext uri="{FF2B5EF4-FFF2-40B4-BE49-F238E27FC236}">
                <a16:creationId xmlns:a16="http://schemas.microsoft.com/office/drawing/2014/main" id="{8B4BC0CB-128F-4F66-BF78-D4CD5C6D8937}"/>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78282" y="2360740"/>
            <a:ext cx="1469864" cy="2257581"/>
          </a:xfrm>
          <a:prstGeom prst="rect">
            <a:avLst/>
          </a:prstGeom>
        </p:spPr>
      </p:pic>
      <p:pic>
        <p:nvPicPr>
          <p:cNvPr id="41" name="Picture 40">
            <a:extLst>
              <a:ext uri="{FF2B5EF4-FFF2-40B4-BE49-F238E27FC236}">
                <a16:creationId xmlns:a16="http://schemas.microsoft.com/office/drawing/2014/main" id="{ECDFC281-C11E-4A8C-8F7C-EFBC84463284}"/>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838928" y="2364034"/>
            <a:ext cx="1469864" cy="2257581"/>
          </a:xfrm>
          <a:prstGeom prst="rect">
            <a:avLst/>
          </a:prstGeom>
        </p:spPr>
      </p:pic>
      <p:pic>
        <p:nvPicPr>
          <p:cNvPr id="8" name="Picture 7" descr="A group of people looking at a book">
            <a:extLst>
              <a:ext uri="{FF2B5EF4-FFF2-40B4-BE49-F238E27FC236}">
                <a16:creationId xmlns:a16="http://schemas.microsoft.com/office/drawing/2014/main" id="{AF2646B8-B1A2-BFEE-D232-254A15FF6773}"/>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257493" y="2596150"/>
            <a:ext cx="3013503" cy="2014378"/>
          </a:xfrm>
          <a:prstGeom prst="rect">
            <a:avLst/>
          </a:prstGeom>
        </p:spPr>
      </p:pic>
      <p:sp>
        <p:nvSpPr>
          <p:cNvPr id="2" name="Speech Bubble: Rectangle 1">
            <a:extLst>
              <a:ext uri="{FF2B5EF4-FFF2-40B4-BE49-F238E27FC236}">
                <a16:creationId xmlns:a16="http://schemas.microsoft.com/office/drawing/2014/main" id="{2679A315-2247-1BB0-AEB3-417FCA9D735B}"/>
              </a:ext>
            </a:extLst>
          </p:cNvPr>
          <p:cNvSpPr/>
          <p:nvPr/>
        </p:nvSpPr>
        <p:spPr>
          <a:xfrm>
            <a:off x="45681" y="1441868"/>
            <a:ext cx="5484409" cy="4010140"/>
          </a:xfrm>
          <a:prstGeom prst="wedgeRectCallout">
            <a:avLst>
              <a:gd name="adj1" fmla="val 47557"/>
              <a:gd name="adj2" fmla="val 1718"/>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rPr>
              <a:t>FINDINGS, FIRST STUDY </a:t>
            </a:r>
          </a:p>
          <a:p>
            <a:pPr algn="ctr"/>
            <a:r>
              <a:rPr lang="en-GB" sz="2000" dirty="0">
                <a:solidFill>
                  <a:schemeClr val="tx1"/>
                </a:solidFill>
              </a:rPr>
              <a:t>Diverse schools, incl. deprived areas.</a:t>
            </a:r>
          </a:p>
          <a:p>
            <a:pPr algn="ctr"/>
            <a:r>
              <a:rPr lang="en-GB" sz="2000" dirty="0">
                <a:solidFill>
                  <a:schemeClr val="tx1"/>
                </a:solidFill>
              </a:rPr>
              <a:t>N=</a:t>
            </a:r>
            <a:r>
              <a:rPr lang="en-GB" sz="2000" b="1" dirty="0">
                <a:solidFill>
                  <a:schemeClr val="tx1"/>
                </a:solidFill>
              </a:rPr>
              <a:t>413 Year 8s, 20 English classes </a:t>
            </a:r>
            <a:r>
              <a:rPr lang="en-GB" sz="2000" dirty="0">
                <a:solidFill>
                  <a:schemeClr val="tx1"/>
                </a:solidFill>
              </a:rPr>
              <a:t>-</a:t>
            </a:r>
          </a:p>
          <a:p>
            <a:pPr algn="ctr"/>
            <a:r>
              <a:rPr lang="en-GB" sz="2000" b="1" dirty="0">
                <a:solidFill>
                  <a:schemeClr val="tx1"/>
                </a:solidFill>
              </a:rPr>
              <a:t>‘low-attaining’ &amp; mixed-ability:</a:t>
            </a:r>
          </a:p>
          <a:p>
            <a:pPr algn="ctr"/>
            <a:r>
              <a:rPr lang="en-GB" sz="2000" b="1" dirty="0">
                <a:solidFill>
                  <a:schemeClr val="tx1"/>
                </a:solidFill>
              </a:rPr>
              <a:t>44% ‘struggling readers’</a:t>
            </a:r>
          </a:p>
          <a:p>
            <a:pPr algn="ctr"/>
            <a:r>
              <a:rPr lang="en-GB" sz="2000" b="1" dirty="0">
                <a:solidFill>
                  <a:schemeClr val="tx1"/>
                </a:solidFill>
              </a:rPr>
              <a:t>Mixed-method:</a:t>
            </a:r>
            <a:r>
              <a:rPr lang="en-GB" sz="2000" dirty="0">
                <a:solidFill>
                  <a:schemeClr val="tx1"/>
                </a:solidFill>
              </a:rPr>
              <a:t> standardised reading tests, observations, teacher interviews.</a:t>
            </a:r>
          </a:p>
          <a:p>
            <a:pPr algn="ctr"/>
            <a:r>
              <a:rPr lang="en-GB" sz="2000" b="1" dirty="0">
                <a:solidFill>
                  <a:schemeClr val="tx1"/>
                </a:solidFill>
              </a:rPr>
              <a:t>RQs: 1) Can the FR enhance reading levels?</a:t>
            </a:r>
          </a:p>
          <a:p>
            <a:pPr algn="ctr"/>
            <a:r>
              <a:rPr lang="en-GB" sz="2000" b="1" dirty="0">
                <a:solidFill>
                  <a:schemeClr val="tx1"/>
                </a:solidFill>
              </a:rPr>
              <a:t>2) Which factors contribute to any development?</a:t>
            </a:r>
          </a:p>
        </p:txBody>
      </p:sp>
      <p:sp>
        <p:nvSpPr>
          <p:cNvPr id="3" name="Oval Callout 19">
            <a:extLst>
              <a:ext uri="{FF2B5EF4-FFF2-40B4-BE49-F238E27FC236}">
                <a16:creationId xmlns:a16="http://schemas.microsoft.com/office/drawing/2014/main" id="{C8C1EE63-6DD0-438E-2827-100AB86EACF8}"/>
              </a:ext>
            </a:extLst>
          </p:cNvPr>
          <p:cNvSpPr/>
          <p:nvPr/>
        </p:nvSpPr>
        <p:spPr>
          <a:xfrm>
            <a:off x="5219903" y="-45718"/>
            <a:ext cx="6606752" cy="3456781"/>
          </a:xfrm>
          <a:prstGeom prst="wedgeEllipseCallout">
            <a:avLst>
              <a:gd name="adj1" fmla="val -18489"/>
              <a:gd name="adj2" fmla="val -38194"/>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rPr>
              <a:t>Struggling readers made 16 months’ comprehension progress in 12 weeks in reading tests.</a:t>
            </a:r>
            <a:r>
              <a:rPr lang="en-GB" sz="2000" dirty="0">
                <a:solidFill>
                  <a:schemeClr val="tx1"/>
                </a:solidFill>
              </a:rPr>
              <a:t> Students increased reading engagement, confidence, persistence, reader identity, enjoyment of English &amp; group reading.</a:t>
            </a:r>
          </a:p>
          <a:p>
            <a:pPr algn="ctr"/>
            <a:r>
              <a:rPr lang="en-GB" sz="2000" i="1" dirty="0">
                <a:solidFill>
                  <a:schemeClr val="tx1"/>
                </a:solidFill>
              </a:rPr>
              <a:t>Some evidence of improving writing - even stronger in 10-year impact study!</a:t>
            </a:r>
            <a:endParaRPr lang="en-GB" sz="2000" dirty="0">
              <a:solidFill>
                <a:schemeClr val="tx1"/>
              </a:solidFill>
            </a:endParaRPr>
          </a:p>
        </p:txBody>
      </p:sp>
      <p:sp>
        <p:nvSpPr>
          <p:cNvPr id="4" name="Oval Callout 16">
            <a:extLst>
              <a:ext uri="{FF2B5EF4-FFF2-40B4-BE49-F238E27FC236}">
                <a16:creationId xmlns:a16="http://schemas.microsoft.com/office/drawing/2014/main" id="{365FDFCF-A422-A258-BB9F-C674921A1A68}"/>
              </a:ext>
            </a:extLst>
          </p:cNvPr>
          <p:cNvSpPr/>
          <p:nvPr/>
        </p:nvSpPr>
        <p:spPr>
          <a:xfrm>
            <a:off x="5425751" y="3071973"/>
            <a:ext cx="6606751" cy="3659481"/>
          </a:xfrm>
          <a:prstGeom prst="wedgeEllipseCallout">
            <a:avLst>
              <a:gd name="adj1" fmla="val -31850"/>
              <a:gd name="adj2" fmla="val -32036"/>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Teachers need knowledge about struggling readers, strategies &amp; reading experiences required to develop reading. </a:t>
            </a:r>
            <a:r>
              <a:rPr lang="en-GB" sz="2000" b="1" dirty="0">
                <a:solidFill>
                  <a:schemeClr val="tx1"/>
                </a:solidFill>
              </a:rPr>
              <a:t>Extended, pleasurable reading</a:t>
            </a:r>
            <a:r>
              <a:rPr lang="en-GB" sz="2000" dirty="0">
                <a:solidFill>
                  <a:schemeClr val="tx1"/>
                </a:solidFill>
              </a:rPr>
              <a:t> </a:t>
            </a:r>
            <a:r>
              <a:rPr lang="en-GB" sz="2000" b="1" dirty="0">
                <a:solidFill>
                  <a:schemeClr val="tx1"/>
                </a:solidFill>
              </a:rPr>
              <a:t>must occur inside lessons,</a:t>
            </a:r>
            <a:r>
              <a:rPr lang="en-GB" sz="2000" dirty="0">
                <a:solidFill>
                  <a:schemeClr val="tx1"/>
                </a:solidFill>
              </a:rPr>
              <a:t> not outside!</a:t>
            </a:r>
          </a:p>
        </p:txBody>
      </p:sp>
    </p:spTree>
    <p:extLst>
      <p:ext uri="{BB962C8B-B14F-4D97-AF65-F5344CB8AC3E}">
        <p14:creationId xmlns:p14="http://schemas.microsoft.com/office/powerpoint/2010/main" val="2232385992"/>
      </p:ext>
    </p:extLst>
  </p:cSld>
  <p:clrMapOvr>
    <a:masterClrMapping/>
  </p:clrMapOvr>
  <mc:AlternateContent xmlns:mc="http://schemas.openxmlformats.org/markup-compatibility/2006" xmlns:p14="http://schemas.microsoft.com/office/powerpoint/2010/main">
    <mc:Choice Requires="p14">
      <p:transition spd="slow" p14:dur="2000" advTm="2519"/>
    </mc:Choice>
    <mc:Fallback xmlns="">
      <p:transition spd="slow" advTm="2519"/>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E7444-341C-DA77-FAF7-DF4511F4A68B}"/>
              </a:ext>
            </a:extLst>
          </p:cNvPr>
          <p:cNvSpPr>
            <a:spLocks noGrp="1"/>
          </p:cNvSpPr>
          <p:nvPr>
            <p:ph type="title"/>
          </p:nvPr>
        </p:nvSpPr>
        <p:spPr>
          <a:xfrm>
            <a:off x="174661" y="365125"/>
            <a:ext cx="6637105" cy="949967"/>
          </a:xfrm>
        </p:spPr>
        <p:txBody>
          <a:bodyPr>
            <a:normAutofit fontScale="90000"/>
          </a:bodyPr>
          <a:lstStyle/>
          <a:p>
            <a:r>
              <a:rPr lang="en-GB" dirty="0"/>
              <a:t>Two Impact studies, latest 2022 after 8 years</a:t>
            </a:r>
          </a:p>
        </p:txBody>
      </p:sp>
      <p:sp>
        <p:nvSpPr>
          <p:cNvPr id="3" name="Content Placeholder 2">
            <a:extLst>
              <a:ext uri="{FF2B5EF4-FFF2-40B4-BE49-F238E27FC236}">
                <a16:creationId xmlns:a16="http://schemas.microsoft.com/office/drawing/2014/main" id="{A6ADC56C-6160-10C8-E876-33BD07DCE29E}"/>
              </a:ext>
            </a:extLst>
          </p:cNvPr>
          <p:cNvSpPr>
            <a:spLocks noGrp="1"/>
          </p:cNvSpPr>
          <p:nvPr>
            <p:ph idx="1"/>
          </p:nvPr>
        </p:nvSpPr>
        <p:spPr>
          <a:xfrm>
            <a:off x="174661" y="1713185"/>
            <a:ext cx="11179139" cy="4960883"/>
          </a:xfrm>
        </p:spPr>
        <p:txBody>
          <a:bodyPr>
            <a:normAutofit fontScale="92500" lnSpcReduction="20000"/>
          </a:bodyPr>
          <a:lstStyle/>
          <a:p>
            <a:pPr marL="0" indent="0">
              <a:buNone/>
            </a:pPr>
            <a:r>
              <a:rPr lang="en-GB" dirty="0">
                <a:highlight>
                  <a:srgbClr val="FFFFDD"/>
                </a:highlight>
              </a:rPr>
              <a:t>Mixed-method, N= 208 Teachers: Online survey, via social media                                                                       + 25 Teacher interviews + 12 Lesson-observations. </a:t>
            </a:r>
            <a:endParaRPr lang="en-GB" b="1" dirty="0">
              <a:highlight>
                <a:srgbClr val="FFFFDD"/>
              </a:highlight>
            </a:endParaRPr>
          </a:p>
          <a:p>
            <a:pPr marL="0" indent="0">
              <a:buNone/>
            </a:pPr>
            <a:r>
              <a:rPr lang="en-GB" b="1" dirty="0">
                <a:highlight>
                  <a:srgbClr val="FFFFDD"/>
                </a:highlight>
              </a:rPr>
              <a:t>Findings</a:t>
            </a:r>
          </a:p>
          <a:p>
            <a:r>
              <a:rPr lang="en-GB" b="1" dirty="0">
                <a:highlight>
                  <a:srgbClr val="FFFFDD"/>
                </a:highlight>
              </a:rPr>
              <a:t>208+ schools, 40,000+ students &amp; 1000+ teachers currently using FR across whole UK. Primary, Secondary and Special Education schools</a:t>
            </a:r>
          </a:p>
          <a:p>
            <a:r>
              <a:rPr lang="en-GB" dirty="0">
                <a:highlight>
                  <a:srgbClr val="FFFFDD"/>
                </a:highlight>
              </a:rPr>
              <a:t>10+ Initial Teacher Education courses teach the FR in reading curriculum </a:t>
            </a:r>
          </a:p>
          <a:p>
            <a:r>
              <a:rPr lang="en-GB" dirty="0">
                <a:highlight>
                  <a:srgbClr val="FFFFDD"/>
                </a:highlight>
              </a:rPr>
              <a:t>99% of teacher respondents would recommend FR to other teachers </a:t>
            </a:r>
          </a:p>
          <a:p>
            <a:r>
              <a:rPr lang="en-GB" dirty="0">
                <a:highlight>
                  <a:srgbClr val="FFFFDD"/>
                </a:highlight>
              </a:rPr>
              <a:t>Multi-academy Trusts are spreading it across their schools, via agentive Head Teachers, former participants/early adopters of FR</a:t>
            </a:r>
          </a:p>
          <a:p>
            <a:r>
              <a:rPr lang="en-GB" b="1" dirty="0">
                <a:highlight>
                  <a:srgbClr val="FFFFDD"/>
                </a:highlight>
              </a:rPr>
              <a:t>Policy: FR is cited in latest Ofsted </a:t>
            </a:r>
            <a:r>
              <a:rPr lang="en-GB" b="1" i="1" dirty="0">
                <a:highlight>
                  <a:srgbClr val="FFFFDD"/>
                </a:highlight>
              </a:rPr>
              <a:t>English Review of the Curriculum</a:t>
            </a:r>
          </a:p>
          <a:p>
            <a:r>
              <a:rPr lang="en-GB" b="1" dirty="0">
                <a:highlight>
                  <a:srgbClr val="FFFFDD"/>
                </a:highlight>
              </a:rPr>
              <a:t>Original teacher participant pairs have driven change, spreading it to networks, via conferences, social media, </a:t>
            </a:r>
            <a:r>
              <a:rPr lang="en-GB" b="1" dirty="0" err="1">
                <a:highlight>
                  <a:srgbClr val="FFFFDD"/>
                </a:highlight>
              </a:rPr>
              <a:t>youtube</a:t>
            </a:r>
            <a:r>
              <a:rPr lang="en-GB" b="1" dirty="0">
                <a:highlight>
                  <a:srgbClr val="FFFFDD"/>
                </a:highlight>
              </a:rPr>
              <a:t> videos discussing FR, articles in TES, etc</a:t>
            </a:r>
          </a:p>
          <a:p>
            <a:pPr marL="0" indent="0">
              <a:buNone/>
            </a:pPr>
            <a:endParaRPr lang="en-GB" dirty="0"/>
          </a:p>
        </p:txBody>
      </p:sp>
      <p:pic>
        <p:nvPicPr>
          <p:cNvPr id="5" name="Picture 4">
            <a:extLst>
              <a:ext uri="{FF2B5EF4-FFF2-40B4-BE49-F238E27FC236}">
                <a16:creationId xmlns:a16="http://schemas.microsoft.com/office/drawing/2014/main" id="{FD4382B7-0E89-8589-5CAA-88480904E1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03870" y="75409"/>
            <a:ext cx="2215792" cy="1529397"/>
          </a:xfrm>
          <a:prstGeom prst="rect">
            <a:avLst/>
          </a:prstGeom>
        </p:spPr>
      </p:pic>
      <p:pic>
        <p:nvPicPr>
          <p:cNvPr id="6" name="Picture 5">
            <a:extLst>
              <a:ext uri="{FF2B5EF4-FFF2-40B4-BE49-F238E27FC236}">
                <a16:creationId xmlns:a16="http://schemas.microsoft.com/office/drawing/2014/main" id="{B69EC57A-EDF7-F65C-927F-31B02D8BCA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6338" y="1153758"/>
            <a:ext cx="2328808" cy="1118854"/>
          </a:xfrm>
          <a:prstGeom prst="rect">
            <a:avLst/>
          </a:prstGeom>
        </p:spPr>
      </p:pic>
      <p:sp>
        <p:nvSpPr>
          <p:cNvPr id="4" name="Rectangular Callout 5">
            <a:extLst>
              <a:ext uri="{FF2B5EF4-FFF2-40B4-BE49-F238E27FC236}">
                <a16:creationId xmlns:a16="http://schemas.microsoft.com/office/drawing/2014/main" id="{46AD143B-34FD-AA6B-9E7F-47B793B8CE81}"/>
              </a:ext>
            </a:extLst>
          </p:cNvPr>
          <p:cNvSpPr/>
          <p:nvPr/>
        </p:nvSpPr>
        <p:spPr>
          <a:xfrm>
            <a:off x="8106310" y="42075"/>
            <a:ext cx="3150270" cy="1037741"/>
          </a:xfrm>
          <a:prstGeom prst="wedgeRectCallout">
            <a:avLst>
              <a:gd name="adj1" fmla="val -58071"/>
              <a:gd name="adj2" fmla="val -35536"/>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i="1" dirty="0">
                <a:solidFill>
                  <a:schemeClr val="tx1"/>
                </a:solidFill>
              </a:rPr>
              <a:t>I love it! It’s very liberating I've never in 27 years of teaching just read 2 texts back-to-back! </a:t>
            </a:r>
            <a:r>
              <a:rPr lang="en-GB" sz="1200" i="1" dirty="0">
                <a:solidFill>
                  <a:schemeClr val="tx1"/>
                </a:solidFill>
              </a:rPr>
              <a:t>(Anna, Teacher)</a:t>
            </a:r>
          </a:p>
        </p:txBody>
      </p:sp>
    </p:spTree>
    <p:extLst>
      <p:ext uri="{BB962C8B-B14F-4D97-AF65-F5344CB8AC3E}">
        <p14:creationId xmlns:p14="http://schemas.microsoft.com/office/powerpoint/2010/main" val="291151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465" y="188642"/>
            <a:ext cx="11139426" cy="858924"/>
          </a:xfrm>
        </p:spPr>
        <p:txBody>
          <a:bodyPr>
            <a:normAutofit fontScale="90000"/>
          </a:bodyPr>
          <a:lstStyle/>
          <a:p>
            <a:r>
              <a:rPr lang="en-GB" dirty="0"/>
              <a:t>So </a:t>
            </a:r>
            <a:r>
              <a:rPr lang="en-GB" b="1" dirty="0"/>
              <a:t>how</a:t>
            </a:r>
            <a:r>
              <a:rPr lang="en-GB" dirty="0"/>
              <a:t> did teachers move students through the text?</a:t>
            </a:r>
            <a:endParaRPr lang="en-GB" dirty="0">
              <a:latin typeface="+mn-lt"/>
            </a:endParaRPr>
          </a:p>
        </p:txBody>
      </p:sp>
      <p:sp>
        <p:nvSpPr>
          <p:cNvPr id="3" name="Content Placeholder 2"/>
          <p:cNvSpPr>
            <a:spLocks noGrp="1"/>
          </p:cNvSpPr>
          <p:nvPr>
            <p:ph idx="1"/>
          </p:nvPr>
        </p:nvSpPr>
        <p:spPr>
          <a:xfrm>
            <a:off x="325677" y="1302707"/>
            <a:ext cx="10547969" cy="4966971"/>
          </a:xfrm>
        </p:spPr>
        <p:txBody>
          <a:bodyPr>
            <a:noAutofit/>
          </a:bodyPr>
          <a:lstStyle/>
          <a:p>
            <a:r>
              <a:rPr lang="en-GB" sz="2400" dirty="0"/>
              <a:t>Fast paced sustained reading for 20 - 40 minutes or even whole lesson </a:t>
            </a:r>
          </a:p>
          <a:p>
            <a:pPr marL="0" indent="0">
              <a:buNone/>
            </a:pPr>
            <a:r>
              <a:rPr lang="en-GB" sz="2400" dirty="0"/>
              <a:t>for 3-4 weeks, then 2 weeks to deepen understanding + analysis</a:t>
            </a:r>
          </a:p>
          <a:p>
            <a:r>
              <a:rPr lang="en-GB" sz="2400" dirty="0"/>
              <a:t>Whole class: teacher or fluent readers reading aloud to maintain motivation</a:t>
            </a:r>
          </a:p>
          <a:p>
            <a:r>
              <a:rPr lang="en-GB" sz="2400" dirty="0"/>
              <a:t>Lots of recaps &amp; connections made across the book + timelines on wall, etc</a:t>
            </a:r>
          </a:p>
          <a:p>
            <a:r>
              <a:rPr lang="en-GB" sz="2400" dirty="0"/>
              <a:t>‘Interruptions’ only to recap for 30 seconds, where there are ‘sticking points’, check understanding of plot, setting, vocabulary</a:t>
            </a:r>
          </a:p>
          <a:p>
            <a:r>
              <a:rPr lang="en-GB" sz="2400" dirty="0"/>
              <a:t> Text experienced </a:t>
            </a:r>
            <a:r>
              <a:rPr lang="en-GB" sz="2400" i="1" dirty="0"/>
              <a:t>as a whole</a:t>
            </a:r>
          </a:p>
          <a:p>
            <a:pPr marL="0" indent="0">
              <a:buNone/>
            </a:pPr>
            <a:endParaRPr lang="en-GB" dirty="0"/>
          </a:p>
          <a:p>
            <a:endParaRPr lang="cy-GB" dirty="0"/>
          </a:p>
          <a:p>
            <a:pPr marL="0" indent="0">
              <a:buNone/>
            </a:pPr>
            <a:endParaRPr lang="en-GB" dirty="0"/>
          </a:p>
          <a:p>
            <a:pPr marL="0" indent="0">
              <a:buNone/>
            </a:pPr>
            <a:endParaRPr lang="en-GB" dirty="0"/>
          </a:p>
          <a:p>
            <a:pPr marL="0" indent="0">
              <a:buNone/>
            </a:pPr>
            <a:endParaRPr lang="en-GB" dirty="0"/>
          </a:p>
        </p:txBody>
      </p:sp>
      <p:sp>
        <p:nvSpPr>
          <p:cNvPr id="7" name="Rounded Rectangular Callout 6"/>
          <p:cNvSpPr/>
          <p:nvPr/>
        </p:nvSpPr>
        <p:spPr>
          <a:xfrm>
            <a:off x="4905532" y="4840527"/>
            <a:ext cx="4096791" cy="1684292"/>
          </a:xfrm>
          <a:prstGeom prst="wedgeRoundRectCallout">
            <a:avLst>
              <a:gd name="adj1" fmla="val -20400"/>
              <a:gd name="adj2" fmla="val 70498"/>
              <a:gd name="adj3" fmla="val 16667"/>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i="1" dirty="0">
                <a:solidFill>
                  <a:schemeClr val="tx1"/>
                </a:solidFill>
              </a:rPr>
              <a:t>Before, there’s been a massive dip in the middle of ‘The Curious Incident’ &amp; we lost momentum – too many pointless writing tasks - but the faster read really helped to keep the enthusiasm going</a:t>
            </a:r>
          </a:p>
        </p:txBody>
      </p:sp>
      <p:sp>
        <p:nvSpPr>
          <p:cNvPr id="8" name="Rounded Rectangular Callout 7"/>
          <p:cNvSpPr/>
          <p:nvPr/>
        </p:nvSpPr>
        <p:spPr>
          <a:xfrm>
            <a:off x="324465" y="4715628"/>
            <a:ext cx="3881600" cy="1429151"/>
          </a:xfrm>
          <a:prstGeom prst="wedgeRoundRectCallou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altLang="zh-CN" i="1" dirty="0">
                <a:solidFill>
                  <a:schemeClr val="tx1"/>
                </a:solidFill>
                <a:latin typeface="Arial" pitchFamily="34" charset="0"/>
                <a:ea typeface="Times New Roman" pitchFamily="18" charset="0"/>
                <a:cs typeface="Arial" pitchFamily="34" charset="0"/>
              </a:rPr>
              <a:t>Girl 1: Are we going to read for the entire lesson?</a:t>
            </a:r>
          </a:p>
          <a:p>
            <a:pPr eaLnBrk="0" fontAlgn="base" hangingPunct="0">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altLang="zh-CN" i="1" dirty="0">
                <a:solidFill>
                  <a:schemeClr val="tx1"/>
                </a:solidFill>
                <a:latin typeface="Arial" pitchFamily="34" charset="0"/>
                <a:ea typeface="Times New Roman" pitchFamily="18" charset="0"/>
                <a:cs typeface="Arial" pitchFamily="34" charset="0"/>
              </a:rPr>
              <a:t>Boy 1: Are we going to finish it today?</a:t>
            </a:r>
            <a:endParaRPr lang="en-GB" altLang="zh-CN" sz="4000" i="1" dirty="0">
              <a:solidFill>
                <a:schemeClr val="tx1"/>
              </a:solidFill>
              <a:latin typeface="Arial" pitchFamily="34" charset="0"/>
              <a:cs typeface="Arial" pitchFamily="34" charset="0"/>
            </a:endParaRPr>
          </a:p>
        </p:txBody>
      </p:sp>
      <p:pic>
        <p:nvPicPr>
          <p:cNvPr id="4" name="Picture 3">
            <a:extLst>
              <a:ext uri="{FF2B5EF4-FFF2-40B4-BE49-F238E27FC236}">
                <a16:creationId xmlns:a16="http://schemas.microsoft.com/office/drawing/2014/main" id="{81B7E7AE-022F-14E2-1FF7-D83F51A642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V="1">
            <a:off x="9889962" y="871693"/>
            <a:ext cx="2233547" cy="1381779"/>
          </a:xfrm>
          <a:prstGeom prst="rect">
            <a:avLst/>
          </a:prstGeom>
        </p:spPr>
      </p:pic>
      <p:pic>
        <p:nvPicPr>
          <p:cNvPr id="9" name="Picture 2" descr="C:\Users\jlw24\AppData\Local\Microsoft\Windows\Temporary Internet Files\Content.IE5\9E4U19JG\MP900448273[1].jpg">
            <a:extLst>
              <a:ext uri="{FF2B5EF4-FFF2-40B4-BE49-F238E27FC236}">
                <a16:creationId xmlns:a16="http://schemas.microsoft.com/office/drawing/2014/main" id="{C583B0C4-F848-261B-9917-EB1DF4B95B0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82875" y="3543184"/>
            <a:ext cx="2183448" cy="100843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D690AA5-4CCA-33AE-95A8-03B9504010A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27056" y="4551614"/>
            <a:ext cx="2130693" cy="2188148"/>
          </a:xfrm>
          <a:prstGeom prst="rect">
            <a:avLst/>
          </a:prstGeom>
        </p:spPr>
      </p:pic>
      <p:pic>
        <p:nvPicPr>
          <p:cNvPr id="11" name="Picture 10" descr="C:\Users\jcs23\Pictures\Mind gap.png">
            <a:extLst>
              <a:ext uri="{FF2B5EF4-FFF2-40B4-BE49-F238E27FC236}">
                <a16:creationId xmlns:a16="http://schemas.microsoft.com/office/drawing/2014/main" id="{78319BE5-C9E4-3ABE-090B-AFE366A0E3B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08316" y="3567529"/>
            <a:ext cx="1434637" cy="1148099"/>
          </a:xfrm>
          <a:prstGeom prst="rect">
            <a:avLst/>
          </a:prstGeom>
          <a:noFill/>
          <a:extLst>
            <a:ext uri="{909E8E84-426E-40DD-AFC4-6F175D3DCCD1}">
              <a14:hiddenFill xmlns:a14="http://schemas.microsoft.com/office/drawing/2010/main">
                <a:solidFill>
                  <a:srgbClr val="FFFFFF"/>
                </a:solidFill>
              </a14:hiddenFill>
            </a:ext>
          </a:extLst>
        </p:spPr>
      </p:pic>
      <p:pic>
        <p:nvPicPr>
          <p:cNvPr id="6" name="Audio 5">
            <a:hlinkClick r:id="" action="ppaction://media"/>
            <a:extLst>
              <a:ext uri="{FF2B5EF4-FFF2-40B4-BE49-F238E27FC236}">
                <a16:creationId xmlns:a16="http://schemas.microsoft.com/office/drawing/2014/main" id="{0E808BB4-B0FD-5FAC-8B4E-5F8B034CEA32}"/>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10885981"/>
      </p:ext>
    </p:extLst>
  </p:cSld>
  <p:clrMapOvr>
    <a:masterClrMapping/>
  </p:clrMapOvr>
  <mc:AlternateContent xmlns:mc="http://schemas.openxmlformats.org/markup-compatibility/2006" xmlns:p14="http://schemas.microsoft.com/office/powerpoint/2010/main">
    <mc:Choice Requires="p14">
      <p:transition spd="slow" p14:dur="2000" advTm="3867"/>
    </mc:Choice>
    <mc:Fallback xmlns="">
      <p:transition spd="slow" advTm="38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animEffect transition="in" filter="fade">
                                      <p:cBhvr>
                                        <p:cTn id="11" dur="2000"/>
                                        <p:tgtEl>
                                          <p:spTgt spid="8">
                                            <p:bg/>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2000"/>
                                        <p:tgtEl>
                                          <p:spTgt spid="8">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20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bg/>
                                          </p:spTgt>
                                        </p:tgtEl>
                                        <p:attrNameLst>
                                          <p:attrName>style.visibility</p:attrName>
                                        </p:attrNameLst>
                                      </p:cBhvr>
                                      <p:to>
                                        <p:strVal val="visible"/>
                                      </p:to>
                                    </p:set>
                                    <p:animEffect transition="in" filter="fade">
                                      <p:cBhvr>
                                        <p:cTn id="22" dur="2000"/>
                                        <p:tgtEl>
                                          <p:spTgt spid="7">
                                            <p:bg/>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fade">
                                      <p:cBhvr>
                                        <p:cTn id="25"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6" fill="hold" display="0">
                  <p:stCondLst>
                    <p:cond delay="indefinite"/>
                  </p:stCondLst>
                  <p:endCondLst>
                    <p:cond evt="onStopAudio" delay="0">
                      <p:tgtEl>
                        <p:sldTgt/>
                      </p:tgtEl>
                    </p:cond>
                  </p:endCondLst>
                </p:cTn>
                <p:tgtEl>
                  <p:spTgt spid="6"/>
                </p:tgtEl>
              </p:cMediaNode>
            </p:audio>
          </p:childTnLst>
        </p:cTn>
      </p:par>
    </p:tnLst>
    <p:bldLst>
      <p:bldP spid="7" grpId="0" build="allAtOnce" animBg="1"/>
      <p:bldP spid="8" grpId="0" build="allAtOnce"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7528" y="116632"/>
            <a:ext cx="6192688" cy="1143000"/>
          </a:xfrm>
        </p:spPr>
        <p:txBody>
          <a:bodyPr>
            <a:normAutofit fontScale="90000"/>
          </a:bodyPr>
          <a:lstStyle/>
          <a:p>
            <a:br>
              <a:rPr lang="en-GB" sz="3600" dirty="0"/>
            </a:br>
            <a:r>
              <a:rPr lang="en-GB" sz="3600" dirty="0"/>
              <a:t>            Teaching whole story structure</a:t>
            </a:r>
            <a:br>
              <a:rPr lang="en-GB" sz="3600" dirty="0"/>
            </a:br>
            <a:br>
              <a:rPr lang="en-GB" sz="2800" dirty="0"/>
            </a:br>
            <a:endParaRPr lang="en-GB" sz="2800" dirty="0"/>
          </a:p>
        </p:txBody>
      </p:sp>
      <p:sp>
        <p:nvSpPr>
          <p:cNvPr id="6" name="Content Placeholder 5"/>
          <p:cNvSpPr>
            <a:spLocks noGrp="1"/>
          </p:cNvSpPr>
          <p:nvPr>
            <p:ph idx="1"/>
          </p:nvPr>
        </p:nvSpPr>
        <p:spPr>
          <a:xfrm>
            <a:off x="719091" y="1259632"/>
            <a:ext cx="10161345" cy="5481735"/>
          </a:xfrm>
        </p:spPr>
        <p:txBody>
          <a:bodyPr/>
          <a:lstStyle/>
          <a:p>
            <a:r>
              <a:rPr lang="en-GB" dirty="0"/>
              <a:t>Timelines: dates, photos – dual narrative - </a:t>
            </a:r>
            <a:r>
              <a:rPr lang="en-GB" i="1" dirty="0"/>
              <a:t>Private Peaceful</a:t>
            </a:r>
          </a:p>
          <a:p>
            <a:r>
              <a:rPr lang="en-GB" dirty="0"/>
              <a:t>Maps tracking characters’ journeys</a:t>
            </a:r>
          </a:p>
          <a:p>
            <a:r>
              <a:rPr lang="en-GB" dirty="0"/>
              <a:t>Graphs – plot highs and lows, quotations</a:t>
            </a:r>
          </a:p>
          <a:p>
            <a:r>
              <a:rPr lang="en-GB" dirty="0"/>
              <a:t>Event wheels</a:t>
            </a:r>
          </a:p>
          <a:p>
            <a:r>
              <a:rPr lang="en-GB" dirty="0"/>
              <a:t>Family trees</a:t>
            </a:r>
          </a:p>
          <a:p>
            <a:r>
              <a:rPr lang="en-GB" dirty="0"/>
              <a:t>Plot-sequencing: using sentences &amp; images</a:t>
            </a:r>
          </a:p>
          <a:p>
            <a:r>
              <a:rPr lang="en-GB" dirty="0"/>
              <a:t>Referencing up and down the whole text</a:t>
            </a:r>
          </a:p>
          <a:p>
            <a:endParaRPr lang="en-GB" dirty="0"/>
          </a:p>
          <a:p>
            <a:endParaRPr lang="en-GB" dirty="0"/>
          </a:p>
        </p:txBody>
      </p:sp>
      <p:pic>
        <p:nvPicPr>
          <p:cNvPr id="7" name="Content Placeholder 3"/>
          <p:cNvPicPr>
            <a:picLocks noChangeAspect="1"/>
          </p:cNvPicPr>
          <p:nvPr/>
        </p:nvPicPr>
        <p:blipFill>
          <a:blip r:embed="rId3" cstate="print"/>
          <a:stretch>
            <a:fillRect/>
          </a:stretch>
        </p:blipFill>
        <p:spPr>
          <a:xfrm>
            <a:off x="2681056" y="4847208"/>
            <a:ext cx="6525088" cy="1802167"/>
          </a:xfrm>
          <a:prstGeom prst="rect">
            <a:avLst/>
          </a:prstGeom>
        </p:spPr>
      </p:pic>
      <p:pic>
        <p:nvPicPr>
          <p:cNvPr id="8" name="Picture 7" descr="story.png"/>
          <p:cNvPicPr>
            <a:picLocks noChangeAspect="1"/>
          </p:cNvPicPr>
          <p:nvPr/>
        </p:nvPicPr>
        <p:blipFill>
          <a:blip r:embed="rId4" cstate="print"/>
          <a:stretch>
            <a:fillRect/>
          </a:stretch>
        </p:blipFill>
        <p:spPr>
          <a:xfrm>
            <a:off x="10156923" y="116632"/>
            <a:ext cx="1766621" cy="1250529"/>
          </a:xfrm>
          <a:prstGeom prst="rect">
            <a:avLst/>
          </a:prstGeom>
        </p:spPr>
      </p:pic>
      <p:pic>
        <p:nvPicPr>
          <p:cNvPr id="9" name="Picture 8" descr="diagram.png"/>
          <p:cNvPicPr>
            <a:picLocks noChangeAspect="1"/>
          </p:cNvPicPr>
          <p:nvPr/>
        </p:nvPicPr>
        <p:blipFill>
          <a:blip r:embed="rId5" cstate="print"/>
          <a:stretch>
            <a:fillRect/>
          </a:stretch>
        </p:blipFill>
        <p:spPr>
          <a:xfrm>
            <a:off x="8238479" y="1907560"/>
            <a:ext cx="3658068" cy="3055078"/>
          </a:xfrm>
          <a:prstGeom prst="rect">
            <a:avLst/>
          </a:prstGeom>
        </p:spPr>
      </p:pic>
    </p:spTree>
    <p:extLst>
      <p:ext uri="{BB962C8B-B14F-4D97-AF65-F5344CB8AC3E}">
        <p14:creationId xmlns:p14="http://schemas.microsoft.com/office/powerpoint/2010/main" val="2096088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Reading a second text back-to back</a:t>
            </a:r>
          </a:p>
        </p:txBody>
      </p:sp>
      <p:sp>
        <p:nvSpPr>
          <p:cNvPr id="3" name="Content Placeholder 2"/>
          <p:cNvSpPr>
            <a:spLocks noGrp="1"/>
          </p:cNvSpPr>
          <p:nvPr>
            <p:ph idx="1"/>
          </p:nvPr>
        </p:nvSpPr>
        <p:spPr>
          <a:xfrm>
            <a:off x="1911518" y="1484784"/>
            <a:ext cx="7620000" cy="4800600"/>
          </a:xfrm>
        </p:spPr>
        <p:txBody>
          <a:bodyPr>
            <a:normAutofit/>
          </a:bodyPr>
          <a:lstStyle/>
          <a:p>
            <a:r>
              <a:rPr lang="en-GB" dirty="0"/>
              <a:t>Reinforced comprehension skills: questioning,             predicting, clarifying, inferring, making connections - &amp; practising these properly</a:t>
            </a:r>
          </a:p>
          <a:p>
            <a:r>
              <a:rPr lang="en-GB" dirty="0"/>
              <a:t>Increases volume of text read over 12 weeks</a:t>
            </a:r>
          </a:p>
          <a:p>
            <a:r>
              <a:rPr lang="en-GB" dirty="0"/>
              <a:t>Supports intertextuality and comparison</a:t>
            </a:r>
          </a:p>
          <a:p>
            <a:r>
              <a:rPr lang="en-GB" dirty="0"/>
              <a:t>Students grew more competent, confident, Created an enthusiastic reading community </a:t>
            </a:r>
          </a:p>
          <a:p>
            <a:r>
              <a:rPr lang="en-GB" dirty="0"/>
              <a:t>Raised teacher expectations of their students  </a:t>
            </a:r>
          </a:p>
          <a:p>
            <a:pPr marL="0" indent="0">
              <a:buNone/>
            </a:pPr>
            <a:endParaRPr lang="en-GB" dirty="0"/>
          </a:p>
          <a:p>
            <a:endParaRPr lang="en-GB" dirty="0"/>
          </a:p>
          <a:p>
            <a:endParaRPr lang="en-GB" dirty="0"/>
          </a:p>
        </p:txBody>
      </p:sp>
      <p:pic>
        <p:nvPicPr>
          <p:cNvPr id="4" name="Picture 3"/>
          <p:cNvPicPr>
            <a:picLocks noChangeAspect="1"/>
          </p:cNvPicPr>
          <p:nvPr/>
        </p:nvPicPr>
        <p:blipFill>
          <a:blip r:embed="rId2" cstate="print"/>
          <a:stretch>
            <a:fillRect/>
          </a:stretch>
        </p:blipFill>
        <p:spPr>
          <a:xfrm>
            <a:off x="9307678" y="85327"/>
            <a:ext cx="972804" cy="1550425"/>
          </a:xfrm>
          <a:prstGeom prst="rect">
            <a:avLst/>
          </a:prstGeom>
        </p:spPr>
      </p:pic>
      <p:pic>
        <p:nvPicPr>
          <p:cNvPr id="5" name="Picture 4" descr="\\smbhome.uscs.susx.ac.uk\jcs23\Pictures\Now is the Time for runni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1251" y="64027"/>
            <a:ext cx="972805" cy="162666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ular Callout 5"/>
          <p:cNvSpPr/>
          <p:nvPr/>
        </p:nvSpPr>
        <p:spPr>
          <a:xfrm>
            <a:off x="114950" y="1322773"/>
            <a:ext cx="1796568" cy="2601157"/>
          </a:xfrm>
          <a:prstGeom prst="wedgeRectCallou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i="1" dirty="0">
                <a:solidFill>
                  <a:schemeClr val="tx1"/>
                </a:solidFill>
              </a:rPr>
              <a:t>‘...it's very liberating for me. I've never in 27 years of teaching just read 2 texts back-to-back!</a:t>
            </a:r>
          </a:p>
          <a:p>
            <a:r>
              <a:rPr lang="en-GB" sz="1200" i="1" dirty="0">
                <a:solidFill>
                  <a:schemeClr val="tx1"/>
                </a:solidFill>
              </a:rPr>
              <a:t>(Anna, Comparison Teacher)</a:t>
            </a:r>
          </a:p>
        </p:txBody>
      </p:sp>
      <p:sp>
        <p:nvSpPr>
          <p:cNvPr id="7" name="Rectangular Callout 6"/>
          <p:cNvSpPr/>
          <p:nvPr/>
        </p:nvSpPr>
        <p:spPr>
          <a:xfrm>
            <a:off x="169399" y="4311243"/>
            <a:ext cx="1687670" cy="1974141"/>
          </a:xfrm>
          <a:prstGeom prst="wedgeRectCallou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i="1" dirty="0">
                <a:solidFill>
                  <a:schemeClr val="tx1"/>
                </a:solidFill>
              </a:rPr>
              <a:t>It’s a release for me, I love it! Its’ fantastic, amazing!  </a:t>
            </a:r>
            <a:r>
              <a:rPr lang="en-GB" sz="1200" i="1" dirty="0">
                <a:solidFill>
                  <a:schemeClr val="tx1"/>
                </a:solidFill>
              </a:rPr>
              <a:t>(Jane, Comparison Teacher)</a:t>
            </a:r>
          </a:p>
        </p:txBody>
      </p:sp>
      <p:sp>
        <p:nvSpPr>
          <p:cNvPr id="8" name="Rectangular Callout 7"/>
          <p:cNvSpPr/>
          <p:nvPr/>
        </p:nvSpPr>
        <p:spPr>
          <a:xfrm>
            <a:off x="9348185" y="3799644"/>
            <a:ext cx="2728865" cy="2754346"/>
          </a:xfrm>
          <a:prstGeom prst="wedgeRectCallout">
            <a:avLst>
              <a:gd name="adj1" fmla="val -19857"/>
              <a:gd name="adj2" fmla="val 59599"/>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i="1" dirty="0">
                <a:solidFill>
                  <a:schemeClr val="tx1"/>
                </a:solidFill>
              </a:rPr>
              <a:t>I don’t think they have read this much in such a short space of time or ever and I didn’t for a minute expect that they would keep up.  It’s going to help their reading enormously but I think we just have to keep on doing it. </a:t>
            </a:r>
            <a:r>
              <a:rPr lang="en-GB" sz="1350" i="1" dirty="0">
                <a:solidFill>
                  <a:schemeClr val="tx1"/>
                </a:solidFill>
              </a:rPr>
              <a:t>(Penny Intervention)</a:t>
            </a: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72871" y="2190643"/>
            <a:ext cx="1702339" cy="1476801"/>
          </a:xfrm>
          <a:prstGeom prst="rect">
            <a:avLst/>
          </a:prstGeom>
        </p:spPr>
      </p:pic>
      <p:pic>
        <p:nvPicPr>
          <p:cNvPr id="10" name="Picture 9" descr="A book cover with wings&#10;&#10;AI-generated content may be incorrect.">
            <a:extLst>
              <a:ext uri="{FF2B5EF4-FFF2-40B4-BE49-F238E27FC236}">
                <a16:creationId xmlns:a16="http://schemas.microsoft.com/office/drawing/2014/main" id="{8D4B4C65-D420-67B3-49DE-19DB63A477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13068" y="5139159"/>
            <a:ext cx="1288541" cy="1607284"/>
          </a:xfrm>
          <a:prstGeom prst="rect">
            <a:avLst/>
          </a:prstGeom>
        </p:spPr>
      </p:pic>
      <p:pic>
        <p:nvPicPr>
          <p:cNvPr id="11" name="Picture 10" descr="A cartoon character with wings&#10;&#10;AI-generated content may be incorrect.">
            <a:extLst>
              <a:ext uri="{FF2B5EF4-FFF2-40B4-BE49-F238E27FC236}">
                <a16:creationId xmlns:a16="http://schemas.microsoft.com/office/drawing/2014/main" id="{8105D65C-9319-1E68-E640-F68E5FFC930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68275" y="5080175"/>
            <a:ext cx="1081612" cy="1666268"/>
          </a:xfrm>
          <a:prstGeom prst="rect">
            <a:avLst/>
          </a:prstGeom>
        </p:spPr>
      </p:pic>
    </p:spTree>
    <p:extLst>
      <p:ext uri="{BB962C8B-B14F-4D97-AF65-F5344CB8AC3E}">
        <p14:creationId xmlns:p14="http://schemas.microsoft.com/office/powerpoint/2010/main" val="11342777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59786" y="1065638"/>
            <a:ext cx="7687414" cy="4464496"/>
          </a:xfrm>
          <a:prstGeom prst="rect">
            <a:avLst/>
          </a:prstGeom>
        </p:spPr>
      </p:pic>
      <p:sp>
        <p:nvSpPr>
          <p:cNvPr id="5" name="TextBox 4"/>
          <p:cNvSpPr txBox="1"/>
          <p:nvPr/>
        </p:nvSpPr>
        <p:spPr>
          <a:xfrm>
            <a:off x="719190" y="332657"/>
            <a:ext cx="9904289" cy="584775"/>
          </a:xfrm>
          <a:prstGeom prst="rect">
            <a:avLst/>
          </a:prstGeom>
          <a:solidFill>
            <a:schemeClr val="bg2">
              <a:lumMod val="75000"/>
            </a:schemeClr>
          </a:solidFill>
        </p:spPr>
        <p:txBody>
          <a:bodyPr wrap="square" rtlCol="0">
            <a:spAutoFit/>
          </a:bodyPr>
          <a:lstStyle/>
          <a:p>
            <a:r>
              <a:rPr lang="en-GB" sz="3200" dirty="0">
                <a:highlight>
                  <a:srgbClr val="FFFF00"/>
                </a:highlight>
              </a:rPr>
              <a:t>What is inference? </a:t>
            </a:r>
            <a:r>
              <a:rPr lang="en-GB" sz="3200" dirty="0"/>
              <a:t>What can we infer from this image? </a:t>
            </a:r>
          </a:p>
        </p:txBody>
      </p:sp>
      <p:sp>
        <p:nvSpPr>
          <p:cNvPr id="6" name="TextBox 5"/>
          <p:cNvSpPr txBox="1"/>
          <p:nvPr/>
        </p:nvSpPr>
        <p:spPr>
          <a:xfrm>
            <a:off x="1253269" y="5661248"/>
            <a:ext cx="9252628" cy="1077218"/>
          </a:xfrm>
          <a:prstGeom prst="rect">
            <a:avLst/>
          </a:prstGeom>
          <a:solidFill>
            <a:schemeClr val="bg2">
              <a:lumMod val="75000"/>
            </a:schemeClr>
          </a:solidFill>
        </p:spPr>
        <p:txBody>
          <a:bodyPr wrap="square" rtlCol="0">
            <a:spAutoFit/>
          </a:bodyPr>
          <a:lstStyle/>
          <a:p>
            <a:r>
              <a:rPr lang="en-GB" sz="3200" dirty="0"/>
              <a:t>What did you have to </a:t>
            </a:r>
            <a:r>
              <a:rPr lang="en-GB" sz="3200" b="1" dirty="0"/>
              <a:t>know about </a:t>
            </a:r>
            <a:r>
              <a:rPr lang="en-GB" sz="3200" dirty="0"/>
              <a:t>to be able to infer these things? </a:t>
            </a:r>
          </a:p>
        </p:txBody>
      </p:sp>
    </p:spTree>
    <p:extLst>
      <p:ext uri="{BB962C8B-B14F-4D97-AF65-F5344CB8AC3E}">
        <p14:creationId xmlns:p14="http://schemas.microsoft.com/office/powerpoint/2010/main" val="816309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1C6B0-CD2A-4D91-3975-3A039F9895B9}"/>
              </a:ext>
            </a:extLst>
          </p:cNvPr>
          <p:cNvSpPr>
            <a:spLocks noGrp="1"/>
          </p:cNvSpPr>
          <p:nvPr>
            <p:ph type="title"/>
          </p:nvPr>
        </p:nvSpPr>
        <p:spPr>
          <a:xfrm>
            <a:off x="138896" y="173621"/>
            <a:ext cx="11354765" cy="1517068"/>
          </a:xfrm>
        </p:spPr>
        <p:txBody>
          <a:bodyPr>
            <a:normAutofit fontScale="90000"/>
          </a:bodyPr>
          <a:lstStyle/>
          <a:p>
            <a:r>
              <a:rPr lang="en-GB" dirty="0"/>
              <a:t>What inferences must you make to comprehend this at basic and higher levels? </a:t>
            </a:r>
            <a:br>
              <a:rPr lang="en-GB" dirty="0"/>
            </a:br>
            <a:r>
              <a:rPr lang="en-GB" dirty="0"/>
              <a:t> </a:t>
            </a:r>
          </a:p>
        </p:txBody>
      </p:sp>
      <p:sp>
        <p:nvSpPr>
          <p:cNvPr id="4" name="Content Placeholder 3">
            <a:extLst>
              <a:ext uri="{FF2B5EF4-FFF2-40B4-BE49-F238E27FC236}">
                <a16:creationId xmlns:a16="http://schemas.microsoft.com/office/drawing/2014/main" id="{69F0FA1B-399B-BB53-CBEB-EEE395DF0E4B}"/>
              </a:ext>
            </a:extLst>
          </p:cNvPr>
          <p:cNvSpPr>
            <a:spLocks noGrp="1"/>
          </p:cNvSpPr>
          <p:nvPr>
            <p:ph sz="half" idx="1"/>
          </p:nvPr>
        </p:nvSpPr>
        <p:spPr>
          <a:xfrm>
            <a:off x="642396" y="1825624"/>
            <a:ext cx="10515600" cy="4575175"/>
          </a:xfrm>
        </p:spPr>
        <p:txBody>
          <a:bodyPr/>
          <a:lstStyle/>
          <a:p>
            <a:pPr marL="0" indent="0">
              <a:buNone/>
            </a:pPr>
            <a:r>
              <a:rPr lang="en-GB" dirty="0"/>
              <a:t>I didn’t go to school next day.</a:t>
            </a:r>
          </a:p>
          <a:p>
            <a:pPr marL="0" indent="0">
              <a:buNone/>
            </a:pPr>
            <a:r>
              <a:rPr lang="en-GB" dirty="0"/>
              <a:t>I was having breakfast with Dad when I started trembling for no reason. He put his arm around me.</a:t>
            </a:r>
          </a:p>
          <a:p>
            <a:pPr marL="0" indent="0">
              <a:buNone/>
            </a:pPr>
            <a:r>
              <a:rPr lang="en-GB" dirty="0"/>
              <a:t>‘What about working with me today?’ he asked.</a:t>
            </a:r>
          </a:p>
          <a:p>
            <a:pPr marL="0" indent="0">
              <a:buNone/>
            </a:pPr>
            <a:r>
              <a:rPr lang="en-GB" dirty="0"/>
              <a:t>I nodded.</a:t>
            </a:r>
          </a:p>
          <a:p>
            <a:pPr marL="0" indent="0">
              <a:buNone/>
            </a:pPr>
            <a:r>
              <a:rPr lang="en-GB" dirty="0"/>
              <a:t>‘We’ll get it all done for them, eh?’ he said. ‘You and me together.’</a:t>
            </a:r>
          </a:p>
          <a:p>
            <a:pPr marL="0" indent="0">
              <a:buNone/>
            </a:pPr>
            <a:endParaRPr lang="en-GB" dirty="0"/>
          </a:p>
        </p:txBody>
      </p:sp>
      <p:pic>
        <p:nvPicPr>
          <p:cNvPr id="6" name="Content Placeholder 5" descr="A book cover with wings&#10;&#10;AI-generated content may be incorrect.">
            <a:extLst>
              <a:ext uri="{FF2B5EF4-FFF2-40B4-BE49-F238E27FC236}">
                <a16:creationId xmlns:a16="http://schemas.microsoft.com/office/drawing/2014/main" id="{0876204E-C14D-3AD5-AF6E-92BFB7F2176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0345279" y="4710356"/>
            <a:ext cx="1393937" cy="1974023"/>
          </a:xfrm>
          <a:prstGeom prst="rect">
            <a:avLst/>
          </a:prstGeom>
        </p:spPr>
      </p:pic>
    </p:spTree>
    <p:extLst>
      <p:ext uri="{BB962C8B-B14F-4D97-AF65-F5344CB8AC3E}">
        <p14:creationId xmlns:p14="http://schemas.microsoft.com/office/powerpoint/2010/main" val="484650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BBC47-48C2-C528-79A6-1A2DFEB9E3D2}"/>
              </a:ext>
            </a:extLst>
          </p:cNvPr>
          <p:cNvSpPr>
            <a:spLocks noGrp="1"/>
          </p:cNvSpPr>
          <p:nvPr>
            <p:ph type="title"/>
          </p:nvPr>
        </p:nvSpPr>
        <p:spPr>
          <a:solidFill>
            <a:srgbClr val="00B0F0"/>
          </a:solidFill>
        </p:spPr>
        <p:txBody>
          <a:bodyPr/>
          <a:lstStyle/>
          <a:p>
            <a:r>
              <a:rPr lang="en-GB" dirty="0"/>
              <a:t>Global inferences: inferring across long chunks or the whole text</a:t>
            </a:r>
          </a:p>
        </p:txBody>
      </p:sp>
      <p:sp>
        <p:nvSpPr>
          <p:cNvPr id="3" name="Content Placeholder 2">
            <a:extLst>
              <a:ext uri="{FF2B5EF4-FFF2-40B4-BE49-F238E27FC236}">
                <a16:creationId xmlns:a16="http://schemas.microsoft.com/office/drawing/2014/main" id="{7E40887D-CC03-8C02-3539-0FFB2E8695AF}"/>
              </a:ext>
            </a:extLst>
          </p:cNvPr>
          <p:cNvSpPr>
            <a:spLocks noGrp="1"/>
          </p:cNvSpPr>
          <p:nvPr>
            <p:ph idx="1"/>
          </p:nvPr>
        </p:nvSpPr>
        <p:spPr/>
        <p:txBody>
          <a:bodyPr>
            <a:normAutofit/>
          </a:bodyPr>
          <a:lstStyle/>
          <a:p>
            <a:pPr marL="0" indent="0">
              <a:buNone/>
            </a:pPr>
            <a:endParaRPr lang="en-GB" dirty="0"/>
          </a:p>
          <a:p>
            <a:pPr marL="0" indent="0">
              <a:buNone/>
            </a:pPr>
            <a:r>
              <a:rPr lang="en-GB" sz="5400" dirty="0"/>
              <a:t>For sale: baby shoes, never worn</a:t>
            </a:r>
          </a:p>
          <a:p>
            <a:pPr marL="0" indent="0">
              <a:buNone/>
            </a:pPr>
            <a:endParaRPr lang="en-GB" sz="5400" dirty="0"/>
          </a:p>
          <a:p>
            <a:pPr marL="0" indent="0">
              <a:buNone/>
            </a:pPr>
            <a:endParaRPr lang="en-GB" sz="2400" dirty="0"/>
          </a:p>
          <a:p>
            <a:pPr marL="0" indent="0">
              <a:buNone/>
            </a:pPr>
            <a:r>
              <a:rPr lang="en-GB" sz="2400" dirty="0"/>
              <a:t>What inferences are you making? What are you visualising? What do you feel?</a:t>
            </a:r>
          </a:p>
          <a:p>
            <a:pPr marL="0" indent="0">
              <a:buNone/>
            </a:pPr>
            <a:endParaRPr lang="en-GB" sz="2400" dirty="0"/>
          </a:p>
          <a:p>
            <a:pPr marL="0" indent="0">
              <a:buNone/>
            </a:pPr>
            <a:r>
              <a:rPr lang="en-GB" sz="2400" dirty="0"/>
              <a:t>How do you use group reading to support comprehension/engagement?</a:t>
            </a:r>
          </a:p>
          <a:p>
            <a:pPr marL="0" indent="0">
              <a:buNone/>
            </a:pPr>
            <a:endParaRPr lang="en-GB" sz="5400" dirty="0"/>
          </a:p>
          <a:p>
            <a:pPr marL="0" indent="0">
              <a:buNone/>
            </a:pPr>
            <a:endParaRPr lang="en-GB" sz="5400" dirty="0"/>
          </a:p>
          <a:p>
            <a:pPr marL="0" indent="0">
              <a:buNone/>
            </a:pPr>
            <a:endParaRPr lang="en-GB" sz="5400" dirty="0"/>
          </a:p>
        </p:txBody>
      </p:sp>
    </p:spTree>
    <p:extLst>
      <p:ext uri="{BB962C8B-B14F-4D97-AF65-F5344CB8AC3E}">
        <p14:creationId xmlns:p14="http://schemas.microsoft.com/office/powerpoint/2010/main" val="783127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344" y="1"/>
            <a:ext cx="8976753" cy="1169042"/>
          </a:xfrm>
        </p:spPr>
        <p:txBody>
          <a:bodyPr>
            <a:normAutofit fontScale="90000"/>
          </a:bodyPr>
          <a:lstStyle/>
          <a:p>
            <a:br>
              <a:rPr lang="en-GB" dirty="0"/>
            </a:br>
            <a:r>
              <a:rPr lang="en-GB" dirty="0"/>
              <a:t>How did FR teachers use reading groups?</a:t>
            </a:r>
            <a:endParaRPr lang="en-GB" i="1" dirty="0"/>
          </a:p>
        </p:txBody>
      </p:sp>
      <p:sp>
        <p:nvSpPr>
          <p:cNvPr id="3" name="Content Placeholder 2"/>
          <p:cNvSpPr>
            <a:spLocks noGrp="1"/>
          </p:cNvSpPr>
          <p:nvPr>
            <p:ph idx="1"/>
          </p:nvPr>
        </p:nvSpPr>
        <p:spPr>
          <a:xfrm>
            <a:off x="208344" y="1275607"/>
            <a:ext cx="9337541" cy="5519544"/>
          </a:xfrm>
        </p:spPr>
        <p:txBody>
          <a:bodyPr>
            <a:normAutofit fontScale="92500" lnSpcReduction="20000"/>
          </a:bodyPr>
          <a:lstStyle/>
          <a:p>
            <a:r>
              <a:rPr lang="en-GB" dirty="0"/>
              <a:t>To read whole chapters aloud in different ways: fluent reader maintains pace &amp; reads expressively; others read dialogue</a:t>
            </a:r>
          </a:p>
          <a:p>
            <a:r>
              <a:rPr lang="en-GB" dirty="0"/>
              <a:t>To enjoy and engage with a text, practising reading strategies - questioning, clarifying, inferring, predicting, summarising, making connections across text, visualising, empathising</a:t>
            </a:r>
          </a:p>
          <a:p>
            <a:r>
              <a:rPr lang="en-GB" dirty="0"/>
              <a:t>Some used guided reading - teacher modelled, before groups became independent</a:t>
            </a:r>
          </a:p>
          <a:p>
            <a:r>
              <a:rPr lang="en-GB" dirty="0"/>
              <a:t>Stable, mixed-ability groups 4-5, ‘complete reading circle’ of different reading strengths; trusting atmosphere: 15-20 mins </a:t>
            </a:r>
          </a:p>
          <a:p>
            <a:r>
              <a:rPr lang="en-GB" dirty="0"/>
              <a:t>Rotating roles: leader, questioner, clarifier or vocab-monitor. </a:t>
            </a:r>
          </a:p>
          <a:p>
            <a:r>
              <a:rPr lang="en-GB" dirty="0"/>
              <a:t>Mini whiteboards to take vocabulary &amp; questions to class</a:t>
            </a:r>
          </a:p>
          <a:p>
            <a:r>
              <a:rPr lang="en-GB" dirty="0"/>
              <a:t>Culture develops: What does it mean to be a reader? Dialogic space: readers model how to ask questions &amp; have different interpretations </a:t>
            </a:r>
          </a:p>
          <a:p>
            <a:r>
              <a:rPr lang="en-GB" dirty="0"/>
              <a:t>Allows time to practise &amp; internalise reading strategies</a:t>
            </a:r>
          </a:p>
          <a:p>
            <a:pPr marL="0" indent="0">
              <a:buNone/>
            </a:pPr>
            <a:endParaRPr lang="en-GB" sz="1300"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14626" y="3516662"/>
            <a:ext cx="2330247" cy="1615507"/>
          </a:xfrm>
          <a:prstGeom prst="rect">
            <a:avLst/>
          </a:prstGeom>
        </p:spPr>
      </p:pic>
      <p:sp>
        <p:nvSpPr>
          <p:cNvPr id="9" name="Oval Callout 8"/>
          <p:cNvSpPr/>
          <p:nvPr/>
        </p:nvSpPr>
        <p:spPr>
          <a:xfrm>
            <a:off x="9294227" y="1275607"/>
            <a:ext cx="2232248" cy="867122"/>
          </a:xfrm>
          <a:prstGeom prst="wedgeEllipseCallout">
            <a:avLst>
              <a:gd name="adj1" fmla="val 73654"/>
              <a:gd name="adj2" fmla="val 39959"/>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i="1" dirty="0">
                <a:solidFill>
                  <a:schemeClr val="tx1"/>
                </a:solidFill>
              </a:rPr>
              <a:t>What does xenophobia mean?</a:t>
            </a:r>
          </a:p>
        </p:txBody>
      </p:sp>
      <p:sp>
        <p:nvSpPr>
          <p:cNvPr id="10" name="Oval Callout 9"/>
          <p:cNvSpPr/>
          <p:nvPr/>
        </p:nvSpPr>
        <p:spPr>
          <a:xfrm>
            <a:off x="10246943" y="2449650"/>
            <a:ext cx="1974628" cy="948690"/>
          </a:xfrm>
          <a:prstGeom prst="wedgeEllipseCallout">
            <a:avLst>
              <a:gd name="adj1" fmla="val 37288"/>
              <a:gd name="adj2" fmla="val 51763"/>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solidFill>
                  <a:schemeClr val="tx1"/>
                </a:solidFill>
              </a:rPr>
              <a:t>Why is Deo so upset here?</a:t>
            </a:r>
          </a:p>
        </p:txBody>
      </p:sp>
      <p:sp>
        <p:nvSpPr>
          <p:cNvPr id="11" name="Oval Callout 10"/>
          <p:cNvSpPr/>
          <p:nvPr/>
        </p:nvSpPr>
        <p:spPr>
          <a:xfrm>
            <a:off x="9498548" y="5132169"/>
            <a:ext cx="2580038" cy="1497034"/>
          </a:xfrm>
          <a:prstGeom prst="wedgeEllipseCallout">
            <a:avLst>
              <a:gd name="adj1" fmla="val -65424"/>
              <a:gd name="adj2" fmla="val -39814"/>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i="1" dirty="0">
                <a:solidFill>
                  <a:schemeClr val="tx1"/>
                </a:solidFill>
              </a:rPr>
              <a:t>What happened earlier when…? This reminds me of…</a:t>
            </a: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82308" y="2685107"/>
            <a:ext cx="864635" cy="1037562"/>
          </a:xfrm>
          <a:prstGeom prst="rect">
            <a:avLst/>
          </a:prstGeom>
        </p:spPr>
      </p:pic>
      <p:sp>
        <p:nvSpPr>
          <p:cNvPr id="4" name="Oval Callout 8">
            <a:extLst>
              <a:ext uri="{FF2B5EF4-FFF2-40B4-BE49-F238E27FC236}">
                <a16:creationId xmlns:a16="http://schemas.microsoft.com/office/drawing/2014/main" id="{8EDD67A8-EF61-82CD-5697-2DFF9FCE9D2F}"/>
              </a:ext>
            </a:extLst>
          </p:cNvPr>
          <p:cNvSpPr/>
          <p:nvPr/>
        </p:nvSpPr>
        <p:spPr>
          <a:xfrm>
            <a:off x="8996410" y="62849"/>
            <a:ext cx="2893914" cy="959276"/>
          </a:xfrm>
          <a:prstGeom prst="wedgeEllipseCallout">
            <a:avLst>
              <a:gd name="adj1" fmla="val 53418"/>
              <a:gd name="adj2" fmla="val 31391"/>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b="1" i="1" dirty="0">
                <a:solidFill>
                  <a:schemeClr val="tx1"/>
                </a:solidFill>
              </a:rPr>
              <a:t>Every question is a good question</a:t>
            </a:r>
            <a:r>
              <a:rPr lang="en-GB" i="1" dirty="0">
                <a:solidFill>
                  <a:schemeClr val="tx1"/>
                </a:solidFill>
              </a:rPr>
              <a:t>!</a:t>
            </a:r>
          </a:p>
        </p:txBody>
      </p:sp>
    </p:spTree>
    <p:extLst>
      <p:ext uri="{BB962C8B-B14F-4D97-AF65-F5344CB8AC3E}">
        <p14:creationId xmlns:p14="http://schemas.microsoft.com/office/powerpoint/2010/main" val="3411469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2818" y="312156"/>
            <a:ext cx="2940106" cy="220181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09246" y="188641"/>
            <a:ext cx="2143125" cy="2143125"/>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71927" y="188640"/>
            <a:ext cx="2143125" cy="2143125"/>
          </a:xfrm>
          <a:prstGeom prst="rect">
            <a:avLst/>
          </a:prstGeom>
        </p:spPr>
      </p:pic>
      <p:pic>
        <p:nvPicPr>
          <p:cNvPr id="9" name="Picture 8" descr="C:\Users\jcs23\Pictures\Sherlock.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00757" y="2842028"/>
            <a:ext cx="1907704" cy="229330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91908" y="2437392"/>
            <a:ext cx="2143125" cy="2143125"/>
          </a:xfrm>
          <a:prstGeom prst="rect">
            <a:avLst/>
          </a:prstGeom>
        </p:spPr>
      </p:pic>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99614" y="2718078"/>
            <a:ext cx="1580363" cy="1896436"/>
          </a:xfrm>
          <a:prstGeom prst="rect">
            <a:avLst/>
          </a:prstGeom>
        </p:spPr>
      </p:pic>
      <p:pic>
        <p:nvPicPr>
          <p:cNvPr id="15" name="Picture 2" descr="\\smbhome.uscs.susx.ac.uk\jcs23\Pictures\guided and group reading.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83416" y="4974771"/>
            <a:ext cx="2794787" cy="1609527"/>
          </a:xfrm>
          <a:prstGeom prst="rect">
            <a:avLst/>
          </a:prstGeom>
          <a:extLst>
            <a:ext uri="{909E8E84-426E-40DD-AFC4-6F175D3DCCD1}">
              <a14:hiddenFill xmlns:a14="http://schemas.microsoft.com/office/drawing/2010/main">
                <a:solidFill>
                  <a:srgbClr val="FFFFFF"/>
                </a:solidFill>
              </a14:hiddenFill>
            </a:ext>
          </a:extLst>
        </p:spPr>
      </p:pic>
      <p:pic>
        <p:nvPicPr>
          <p:cNvPr id="16" name="Picture 4" descr="MVC-265S"/>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a:xfrm>
            <a:off x="8591908" y="4706761"/>
            <a:ext cx="2503164" cy="1877538"/>
          </a:xfrm>
          <a:prstGeom prst="rect">
            <a:avLst/>
          </a:prstGeom>
          <a:noFill/>
        </p:spPr>
      </p:pic>
      <p:pic>
        <p:nvPicPr>
          <p:cNvPr id="19" name="Picture 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491168" y="5369703"/>
            <a:ext cx="2143405" cy="1214596"/>
          </a:xfrm>
          <a:prstGeom prst="rect">
            <a:avLst/>
          </a:prstGeom>
        </p:spPr>
      </p:pic>
      <p:sp>
        <p:nvSpPr>
          <p:cNvPr id="12" name="Oval Callout 11"/>
          <p:cNvSpPr/>
          <p:nvPr/>
        </p:nvSpPr>
        <p:spPr>
          <a:xfrm>
            <a:off x="5879977" y="2656741"/>
            <a:ext cx="1980218" cy="1704428"/>
          </a:xfrm>
          <a:prstGeom prst="wedgeEllipseCallout">
            <a:avLst>
              <a:gd name="adj1" fmla="val 28073"/>
              <a:gd name="adj2" fmla="val 33656"/>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Reading  strategies</a:t>
            </a:r>
            <a:endParaRPr lang="en-GB" dirty="0">
              <a:solidFill>
                <a:schemeClr val="tx1"/>
              </a:solidFill>
            </a:endParaRPr>
          </a:p>
        </p:txBody>
      </p:sp>
    </p:spTree>
    <p:extLst>
      <p:ext uri="{BB962C8B-B14F-4D97-AF65-F5344CB8AC3E}">
        <p14:creationId xmlns:p14="http://schemas.microsoft.com/office/powerpoint/2010/main" val="1721131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Callout 6"/>
          <p:cNvSpPr/>
          <p:nvPr/>
        </p:nvSpPr>
        <p:spPr>
          <a:xfrm>
            <a:off x="8492647" y="4597052"/>
            <a:ext cx="3659762" cy="2124272"/>
          </a:xfrm>
          <a:prstGeom prst="wedgeEllipseCallout">
            <a:avLst>
              <a:gd name="adj1" fmla="val -136410"/>
              <a:gd name="adj2" fmla="val -95338"/>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000" dirty="0">
                <a:solidFill>
                  <a:schemeClr val="tx1"/>
                </a:solidFill>
              </a:rPr>
              <a:t>How far would you get if you walked for 3 hours out of Brighton? What does this show about the boys’ journey?</a:t>
            </a:r>
          </a:p>
        </p:txBody>
      </p:sp>
      <p:sp>
        <p:nvSpPr>
          <p:cNvPr id="6" name="Oval Callout 5"/>
          <p:cNvSpPr/>
          <p:nvPr/>
        </p:nvSpPr>
        <p:spPr>
          <a:xfrm>
            <a:off x="0" y="3242057"/>
            <a:ext cx="2667000" cy="1722299"/>
          </a:xfrm>
          <a:prstGeom prst="wedgeEllipseCallout">
            <a:avLst>
              <a:gd name="adj1" fmla="val 210556"/>
              <a:gd name="adj2" fmla="val -56038"/>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000" dirty="0">
                <a:solidFill>
                  <a:schemeClr val="tx1"/>
                </a:solidFill>
              </a:rPr>
              <a:t>Why? What does this show about</a:t>
            </a:r>
          </a:p>
          <a:p>
            <a:pPr algn="ctr"/>
            <a:r>
              <a:rPr lang="en-GB" sz="2000" dirty="0">
                <a:solidFill>
                  <a:schemeClr val="tx1"/>
                </a:solidFill>
              </a:rPr>
              <a:t>his character? Relationship?</a:t>
            </a:r>
          </a:p>
        </p:txBody>
      </p:sp>
      <p:sp>
        <p:nvSpPr>
          <p:cNvPr id="3" name="Content Placeholder 2"/>
          <p:cNvSpPr>
            <a:spLocks noGrp="1"/>
          </p:cNvSpPr>
          <p:nvPr>
            <p:ph idx="1"/>
          </p:nvPr>
        </p:nvSpPr>
        <p:spPr>
          <a:xfrm>
            <a:off x="2783632" y="1608350"/>
            <a:ext cx="7010400" cy="3687763"/>
          </a:xfrm>
        </p:spPr>
        <p:txBody>
          <a:bodyPr>
            <a:normAutofit lnSpcReduction="10000"/>
          </a:bodyPr>
          <a:lstStyle/>
          <a:p>
            <a:pPr marL="0" indent="0">
              <a:buNone/>
            </a:pPr>
            <a:r>
              <a:rPr lang="en-GB" dirty="0"/>
              <a:t>We walk to Bikita to see Captain Washington. He is the best policeman in the district. I will tell him what happened in Gutu, what happened to Amai and Grandpa Longdrop and the others. He will know what to do. Bikita is three hours’ walk on the normal path from Gutu, but we do not walk on that path. It is the road that the soldiers used. If they should come back they will see us. We walk the long way.</a:t>
            </a:r>
          </a:p>
        </p:txBody>
      </p:sp>
      <p:sp>
        <p:nvSpPr>
          <p:cNvPr id="2" name="Oval Callout 1"/>
          <p:cNvSpPr/>
          <p:nvPr/>
        </p:nvSpPr>
        <p:spPr>
          <a:xfrm>
            <a:off x="1775520" y="435521"/>
            <a:ext cx="2209800" cy="990600"/>
          </a:xfrm>
          <a:prstGeom prst="wedgeEllipseCallout">
            <a:avLst>
              <a:gd name="adj1" fmla="val 76398"/>
              <a:gd name="adj2" fmla="val 80100"/>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Is this a town or a village?</a:t>
            </a:r>
          </a:p>
        </p:txBody>
      </p:sp>
      <p:sp>
        <p:nvSpPr>
          <p:cNvPr id="8" name="Oval Callout 7"/>
          <p:cNvSpPr/>
          <p:nvPr/>
        </p:nvSpPr>
        <p:spPr>
          <a:xfrm>
            <a:off x="1775520" y="435521"/>
            <a:ext cx="2209800" cy="990600"/>
          </a:xfrm>
          <a:prstGeom prst="wedgeEllipseCallout">
            <a:avLst>
              <a:gd name="adj1" fmla="val 76398"/>
              <a:gd name="adj2" fmla="val 8010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Is this a town or a village?</a:t>
            </a:r>
          </a:p>
        </p:txBody>
      </p:sp>
      <p:sp>
        <p:nvSpPr>
          <p:cNvPr id="9" name="Oval Callout 8"/>
          <p:cNvSpPr/>
          <p:nvPr/>
        </p:nvSpPr>
        <p:spPr>
          <a:xfrm>
            <a:off x="4177830" y="292172"/>
            <a:ext cx="2185392" cy="867122"/>
          </a:xfrm>
          <a:prstGeom prst="wedgeEllipseCallout">
            <a:avLst>
              <a:gd name="adj1" fmla="val -93585"/>
              <a:gd name="adj2" fmla="val 117318"/>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dirty="0">
                <a:solidFill>
                  <a:schemeClr val="tx1"/>
                </a:solidFill>
              </a:rPr>
              <a:t>Who are ‘we’?</a:t>
            </a:r>
          </a:p>
        </p:txBody>
      </p:sp>
      <p:sp>
        <p:nvSpPr>
          <p:cNvPr id="10" name="Oval Callout 9"/>
          <p:cNvSpPr/>
          <p:nvPr/>
        </p:nvSpPr>
        <p:spPr>
          <a:xfrm>
            <a:off x="425255" y="5223136"/>
            <a:ext cx="6640288" cy="1557156"/>
          </a:xfrm>
          <a:prstGeom prst="wedgeEllipseCallout">
            <a:avLst>
              <a:gd name="adj1" fmla="val -6221"/>
              <a:gd name="adj2" fmla="val -62759"/>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dirty="0">
                <a:solidFill>
                  <a:schemeClr val="tx1"/>
                </a:solidFill>
              </a:rPr>
              <a:t>Why is Deo </a:t>
            </a:r>
            <a:r>
              <a:rPr lang="en-GB" sz="2400" b="1" dirty="0">
                <a:solidFill>
                  <a:schemeClr val="tx1"/>
                </a:solidFill>
              </a:rPr>
              <a:t>so </a:t>
            </a:r>
            <a:r>
              <a:rPr lang="en-GB" sz="2400" dirty="0">
                <a:solidFill>
                  <a:schemeClr val="tx1"/>
                </a:solidFill>
              </a:rPr>
              <a:t>scared of the soldiers? What happened earlier in the book?</a:t>
            </a:r>
          </a:p>
        </p:txBody>
      </p:sp>
      <p:sp>
        <p:nvSpPr>
          <p:cNvPr id="11" name="Oval Callout 10"/>
          <p:cNvSpPr/>
          <p:nvPr/>
        </p:nvSpPr>
        <p:spPr>
          <a:xfrm>
            <a:off x="9491192" y="167549"/>
            <a:ext cx="2428840" cy="1294679"/>
          </a:xfrm>
          <a:prstGeom prst="wedgeEllipseCallout">
            <a:avLst>
              <a:gd name="adj1" fmla="val -44625"/>
              <a:gd name="adj2" fmla="val 20013"/>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dirty="0">
                <a:solidFill>
                  <a:schemeClr val="tx1"/>
                </a:solidFill>
              </a:rPr>
              <a:t>Modelling Inference questions</a:t>
            </a:r>
          </a:p>
        </p:txBody>
      </p:sp>
      <p:pic>
        <p:nvPicPr>
          <p:cNvPr id="12" name="Picture 3" descr="\\smbhome.uscs.susx.ac.uk\jcs23\Pictures\Now is the Time for runnin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17930" y="1614012"/>
            <a:ext cx="1402164" cy="2153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5991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down)">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2" grpId="0" animBg="1"/>
      <p:bldP spid="8" grpId="0" animBg="1"/>
      <p:bldP spid="9" grpId="0" animBg="1"/>
      <p:bldP spid="10"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5171A9-0F7B-CC4C-3DED-F6782E35CDD7}"/>
              </a:ext>
            </a:extLst>
          </p:cNvPr>
          <p:cNvSpPr>
            <a:spLocks noGrp="1"/>
          </p:cNvSpPr>
          <p:nvPr>
            <p:ph type="title"/>
          </p:nvPr>
        </p:nvSpPr>
        <p:spPr>
          <a:xfrm>
            <a:off x="294290" y="84083"/>
            <a:ext cx="10909738" cy="1250731"/>
          </a:xfrm>
        </p:spPr>
        <p:txBody>
          <a:bodyPr>
            <a:normAutofit/>
          </a:bodyPr>
          <a:lstStyle/>
          <a:p>
            <a:r>
              <a:rPr lang="en-GB" dirty="0"/>
              <a:t>Any Questions? Discussion</a:t>
            </a:r>
          </a:p>
        </p:txBody>
      </p:sp>
      <p:sp>
        <p:nvSpPr>
          <p:cNvPr id="7" name="Text Placeholder 6">
            <a:extLst>
              <a:ext uri="{FF2B5EF4-FFF2-40B4-BE49-F238E27FC236}">
                <a16:creationId xmlns:a16="http://schemas.microsoft.com/office/drawing/2014/main" id="{81AF0DD2-9F13-A697-54C1-E913AAC11378}"/>
              </a:ext>
            </a:extLst>
          </p:cNvPr>
          <p:cNvSpPr>
            <a:spLocks noGrp="1"/>
          </p:cNvSpPr>
          <p:nvPr>
            <p:ph idx="1"/>
          </p:nvPr>
        </p:nvSpPr>
        <p:spPr>
          <a:xfrm>
            <a:off x="444063" y="1334814"/>
            <a:ext cx="10909738" cy="5228032"/>
          </a:xfrm>
        </p:spPr>
        <p:txBody>
          <a:bodyPr>
            <a:normAutofit fontScale="92500" lnSpcReduction="10000"/>
          </a:bodyPr>
          <a:lstStyle/>
          <a:p>
            <a:pPr marL="0" indent="0">
              <a:buNone/>
            </a:pPr>
            <a:endParaRPr lang="en-GB" dirty="0"/>
          </a:p>
          <a:p>
            <a:pPr marL="514350" indent="-514350">
              <a:buFont typeface="+mj-lt"/>
              <a:buAutoNum type="arabicPeriod"/>
            </a:pPr>
            <a:r>
              <a:rPr lang="en-GB" dirty="0"/>
              <a:t>What do you think of the Faster Read? Would it work for your children? </a:t>
            </a:r>
          </a:p>
          <a:p>
            <a:pPr marL="514350" indent="-514350">
              <a:buFont typeface="+mj-lt"/>
              <a:buAutoNum type="arabicPeriod"/>
            </a:pPr>
            <a:r>
              <a:rPr lang="en-GB" dirty="0"/>
              <a:t>What are the challenges? How could these be overcome?</a:t>
            </a:r>
          </a:p>
          <a:p>
            <a:pPr marL="514350" indent="-514350">
              <a:buFont typeface="+mj-lt"/>
              <a:buAutoNum type="arabicPeriod"/>
            </a:pPr>
            <a:r>
              <a:rPr lang="en-GB" dirty="0"/>
              <a:t>Would you like to join our Faster Read network? Reply to Claire Durrant</a:t>
            </a:r>
          </a:p>
          <a:p>
            <a:pPr marL="0" indent="0">
              <a:buNone/>
            </a:pPr>
            <a:r>
              <a:rPr lang="en-GB" b="1" dirty="0"/>
              <a:t>Our Website:</a:t>
            </a:r>
          </a:p>
          <a:p>
            <a:r>
              <a:rPr lang="en-GB" dirty="0">
                <a:highlight>
                  <a:srgbClr val="FFFFDD"/>
                </a:highlight>
                <a:latin typeface="Calibri" panose="020F0502020204030204" pitchFamily="34" charset="0"/>
              </a:rPr>
              <a:t>Video of teachers talking about their experiences </a:t>
            </a:r>
          </a:p>
          <a:p>
            <a:r>
              <a:rPr lang="en-GB" dirty="0">
                <a:highlight>
                  <a:srgbClr val="FFFFDD"/>
                </a:highlight>
                <a:latin typeface="Calibri" panose="020F0502020204030204" pitchFamily="34" charset="0"/>
              </a:rPr>
              <a:t>Guidance for teachers</a:t>
            </a:r>
          </a:p>
          <a:p>
            <a:pPr marL="0" indent="0">
              <a:buNone/>
            </a:pPr>
            <a:r>
              <a:rPr lang="en-GB" dirty="0">
                <a:hlinkClick r:id="rId3"/>
              </a:rPr>
              <a:t>https://www.sussex.ac.uk/research/centres/centre-for-international-education/projects/fasterread/impact</a:t>
            </a:r>
            <a:endParaRPr lang="en-GB" dirty="0"/>
          </a:p>
          <a:p>
            <a:pPr marL="0" indent="0">
              <a:buNone/>
            </a:pPr>
            <a:r>
              <a:rPr lang="en-GB" b="1" dirty="0">
                <a:highlight>
                  <a:srgbClr val="FFFFDD"/>
                </a:highlight>
                <a:latin typeface="Calibri" panose="020F0502020204030204" pitchFamily="34" charset="0"/>
              </a:rPr>
              <a:t>Gloucester Road Primary School video of FR:</a:t>
            </a:r>
          </a:p>
          <a:p>
            <a:pPr marL="0" indent="0">
              <a:buNone/>
            </a:pPr>
            <a:r>
              <a:rPr lang="en-GB" sz="2800" dirty="0">
                <a:hlinkClick r:id="rId4"/>
              </a:rPr>
              <a:t>https://films.myattandco.com/programs/a-faster-read-primary-project-part-1</a:t>
            </a:r>
            <a:endParaRPr lang="en-GB" sz="2800" dirty="0"/>
          </a:p>
          <a:p>
            <a:pPr marL="0" indent="0">
              <a:buNone/>
            </a:pPr>
            <a:endParaRPr lang="en-GB" dirty="0">
              <a:highlight>
                <a:srgbClr val="FFFFDD"/>
              </a:highlight>
              <a:latin typeface="Calibri" panose="020F0502020204030204" pitchFamily="34" charset="0"/>
            </a:endParaRPr>
          </a:p>
          <a:p>
            <a:pPr marL="0"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11312109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 name="Rectangle 5">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Rectangle 1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7398C4-8FFC-03DD-BE4C-08F7D48ADEED}"/>
              </a:ext>
            </a:extLst>
          </p:cNvPr>
          <p:cNvSpPr>
            <a:spLocks noGrp="1"/>
          </p:cNvSpPr>
          <p:nvPr>
            <p:ph type="title"/>
          </p:nvPr>
        </p:nvSpPr>
        <p:spPr>
          <a:xfrm>
            <a:off x="418225" y="649480"/>
            <a:ext cx="3482748" cy="3460065"/>
          </a:xfrm>
        </p:spPr>
        <p:txBody>
          <a:bodyPr anchor="b">
            <a:normAutofit/>
          </a:bodyPr>
          <a:lstStyle/>
          <a:p>
            <a:pPr algn="r"/>
            <a:r>
              <a:rPr lang="en-GB" sz="3400" dirty="0">
                <a:solidFill>
                  <a:srgbClr val="FFFFFF"/>
                </a:solidFill>
              </a:rPr>
              <a:t> Primary Teachers replicating the Faster Read and talking about their experiences independently</a:t>
            </a:r>
          </a:p>
        </p:txBody>
      </p:sp>
      <p:sp>
        <p:nvSpPr>
          <p:cNvPr id="3" name="Content Placeholder 2">
            <a:extLst>
              <a:ext uri="{FF2B5EF4-FFF2-40B4-BE49-F238E27FC236}">
                <a16:creationId xmlns:a16="http://schemas.microsoft.com/office/drawing/2014/main" id="{09E1D5EB-E6C4-EE87-BC39-9F0478B2E32E}"/>
              </a:ext>
            </a:extLst>
          </p:cNvPr>
          <p:cNvSpPr>
            <a:spLocks noGrp="1"/>
          </p:cNvSpPr>
          <p:nvPr>
            <p:ph idx="1"/>
          </p:nvPr>
        </p:nvSpPr>
        <p:spPr>
          <a:xfrm>
            <a:off x="4699323" y="115748"/>
            <a:ext cx="6666284" cy="6079780"/>
          </a:xfrm>
        </p:spPr>
        <p:txBody>
          <a:bodyPr anchor="ctr">
            <a:normAutofit/>
          </a:bodyPr>
          <a:lstStyle/>
          <a:p>
            <a:pPr marL="0" indent="0">
              <a:buNone/>
            </a:pPr>
            <a:r>
              <a:rPr lang="en-GB" sz="2400" b="1" dirty="0"/>
              <a:t>Watch this video:</a:t>
            </a:r>
          </a:p>
          <a:p>
            <a:pPr marL="0" indent="0">
              <a:buNone/>
            </a:pPr>
            <a:r>
              <a:rPr lang="en-GB" sz="2400" b="1" dirty="0"/>
              <a:t>Gloucester Road Infant &amp; Primary teachers talking about using the Faster Read:</a:t>
            </a:r>
          </a:p>
          <a:p>
            <a:pPr marL="0" indent="0">
              <a:buNone/>
            </a:pPr>
            <a:r>
              <a:rPr lang="en-GB" sz="2400" b="1" dirty="0"/>
              <a:t> </a:t>
            </a:r>
            <a:r>
              <a:rPr lang="en-GB" sz="2400" dirty="0">
                <a:hlinkClick r:id="rId3"/>
              </a:rPr>
              <a:t>https://films.myattandco.com/programs/a-faster-read-primary-project-part-1</a:t>
            </a:r>
            <a:endParaRPr lang="en-GB" sz="2400" dirty="0"/>
          </a:p>
          <a:p>
            <a:pPr marL="0" indent="0">
              <a:buNone/>
            </a:pPr>
            <a:r>
              <a:rPr lang="en-GB" sz="2400" b="0" i="0" dirty="0">
                <a:effectLst/>
                <a:highlight>
                  <a:srgbClr val="F5F5F5"/>
                </a:highlight>
                <a:latin typeface="Lora" pitchFamily="2" charset="0"/>
              </a:rPr>
              <a:t>Gayle Fletcher and Lauren Haines: 93% of pupils in Year 2 &amp; 83% in Year 4 made more than six months progress after 12 weeks of FR</a:t>
            </a:r>
          </a:p>
          <a:p>
            <a:pPr marL="0" indent="0">
              <a:buNone/>
            </a:pPr>
            <a:endParaRPr lang="en-GB" sz="2400" dirty="0">
              <a:highlight>
                <a:srgbClr val="F5F5F5"/>
              </a:highlight>
              <a:latin typeface="Lora" pitchFamily="2" charset="0"/>
            </a:endParaRPr>
          </a:p>
          <a:p>
            <a:pPr marL="0" indent="0">
              <a:buNone/>
            </a:pPr>
            <a:r>
              <a:rPr lang="en-GB" sz="2400" dirty="0">
                <a:highlight>
                  <a:srgbClr val="FFFFDD"/>
                </a:highlight>
                <a:latin typeface="Lora" pitchFamily="2" charset="0"/>
              </a:rPr>
              <a:t>Here is another Primary teacher recommending the Faster Read:</a:t>
            </a:r>
          </a:p>
          <a:p>
            <a:pPr marL="0" indent="0">
              <a:buNone/>
            </a:pPr>
            <a:r>
              <a:rPr lang="en-GB" sz="2400" b="1" dirty="0">
                <a:hlinkClick r:id="rId4"/>
              </a:rPr>
              <a:t>https://theliteracyleader.com/2024/07/21/faster-reading/</a:t>
            </a:r>
            <a:endParaRPr lang="en-GB" sz="2400" b="1" dirty="0"/>
          </a:p>
          <a:p>
            <a:pPr marL="0" indent="0">
              <a:buNone/>
            </a:pPr>
            <a:r>
              <a:rPr lang="en-GB" sz="2400" b="0" i="0" dirty="0">
                <a:effectLst/>
                <a:highlight>
                  <a:srgbClr val="F5F5F5"/>
                </a:highlight>
                <a:latin typeface="Lora" pitchFamily="2" charset="0"/>
              </a:rPr>
              <a:t> </a:t>
            </a:r>
          </a:p>
        </p:txBody>
      </p:sp>
    </p:spTree>
    <p:extLst>
      <p:ext uri="{BB962C8B-B14F-4D97-AF65-F5344CB8AC3E}">
        <p14:creationId xmlns:p14="http://schemas.microsoft.com/office/powerpoint/2010/main" val="31970509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Callout 13">
            <a:extLst>
              <a:ext uri="{FF2B5EF4-FFF2-40B4-BE49-F238E27FC236}">
                <a16:creationId xmlns:a16="http://schemas.microsoft.com/office/drawing/2014/main" id="{F0EA0877-7709-B929-89A2-7605A8FAEB22}"/>
              </a:ext>
            </a:extLst>
          </p:cNvPr>
          <p:cNvSpPr/>
          <p:nvPr/>
        </p:nvSpPr>
        <p:spPr>
          <a:xfrm>
            <a:off x="5471071" y="2838307"/>
            <a:ext cx="6658787" cy="2421120"/>
          </a:xfrm>
          <a:prstGeom prst="wedgeEllipseCallout">
            <a:avLst>
              <a:gd name="adj1" fmla="val 42004"/>
              <a:gd name="adj2" fmla="val -43426"/>
            </a:avLst>
          </a:prstGeom>
          <a:solidFill>
            <a:srgbClr val="00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786384">
              <a:spcAft>
                <a:spcPts val="600"/>
              </a:spcAft>
            </a:pPr>
            <a:r>
              <a:rPr lang="en-GB" sz="2000" dirty="0">
                <a:solidFill>
                  <a:schemeClr val="tx1"/>
                </a:solidFill>
              </a:rPr>
              <a:t>I </a:t>
            </a:r>
            <a:r>
              <a:rPr lang="en-US" sz="2000" dirty="0">
                <a:solidFill>
                  <a:schemeClr val="tx1"/>
                </a:solidFill>
              </a:rPr>
              <a:t>read to them in their own homes during Covid and one girl is dyslexic and it’s changed her mindset about what reading is, and she really enjoyed it. Their parents enjoyed being read to, too!</a:t>
            </a:r>
            <a:endParaRPr lang="en-GB" sz="2000" dirty="0">
              <a:solidFill>
                <a:schemeClr val="tx1"/>
              </a:solidFill>
            </a:endParaRPr>
          </a:p>
          <a:p>
            <a:pPr defTabSz="786384">
              <a:spcAft>
                <a:spcPts val="600"/>
              </a:spcAft>
            </a:pPr>
            <a:r>
              <a:rPr lang="en-US" dirty="0">
                <a:solidFill>
                  <a:schemeClr val="tx1"/>
                </a:solidFill>
              </a:rPr>
              <a:t> </a:t>
            </a:r>
            <a:endParaRPr lang="en-GB" sz="2000" dirty="0">
              <a:solidFill>
                <a:schemeClr val="tx1"/>
              </a:solidFill>
            </a:endParaRPr>
          </a:p>
        </p:txBody>
      </p:sp>
      <p:sp>
        <p:nvSpPr>
          <p:cNvPr id="6" name="Oval Callout 13">
            <a:extLst>
              <a:ext uri="{FF2B5EF4-FFF2-40B4-BE49-F238E27FC236}">
                <a16:creationId xmlns:a16="http://schemas.microsoft.com/office/drawing/2014/main" id="{64AA3426-2C2E-2427-751C-A1B3A34C73BA}"/>
              </a:ext>
            </a:extLst>
          </p:cNvPr>
          <p:cNvSpPr/>
          <p:nvPr/>
        </p:nvSpPr>
        <p:spPr>
          <a:xfrm>
            <a:off x="135084" y="4610674"/>
            <a:ext cx="12129091" cy="2298720"/>
          </a:xfrm>
          <a:prstGeom prst="wedgeEllipseCallout">
            <a:avLst>
              <a:gd name="adj1" fmla="val 23574"/>
              <a:gd name="adj2" fmla="val -44500"/>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786384">
              <a:spcAft>
                <a:spcPts val="600"/>
              </a:spcAft>
            </a:pPr>
            <a:r>
              <a:rPr lang="en-US" sz="2000" kern="1200" dirty="0">
                <a:solidFill>
                  <a:schemeClr val="tx1"/>
                </a:solidFill>
              </a:rPr>
              <a:t>What if Ofsted come, what if my Head Teacher comes? What if I have an observation?  So, we felt like reading was </a:t>
            </a:r>
            <a:r>
              <a:rPr lang="en-US" sz="2000" b="1" kern="1200" dirty="0">
                <a:solidFill>
                  <a:schemeClr val="tx1"/>
                </a:solidFill>
              </a:rPr>
              <a:t>cheating</a:t>
            </a:r>
            <a:r>
              <a:rPr lang="en-US" sz="2000" kern="1200" dirty="0">
                <a:solidFill>
                  <a:schemeClr val="tx1"/>
                </a:solidFill>
              </a:rPr>
              <a:t>…And I love that freedom to say to my new teachers now: ‘Reading is </a:t>
            </a:r>
            <a:r>
              <a:rPr lang="en-US" sz="2000" b="1" kern="1200" dirty="0">
                <a:solidFill>
                  <a:schemeClr val="tx1"/>
                </a:solidFill>
              </a:rPr>
              <a:t>the work</a:t>
            </a:r>
            <a:r>
              <a:rPr lang="en-US" sz="2000" kern="1200" dirty="0">
                <a:solidFill>
                  <a:schemeClr val="tx1"/>
                </a:solidFill>
              </a:rPr>
              <a:t>…Don’t worry about the theory behind it - Just try the </a:t>
            </a:r>
            <a:r>
              <a:rPr lang="en-US" sz="2000" i="1" kern="1200" dirty="0">
                <a:solidFill>
                  <a:schemeClr val="tx1"/>
                </a:solidFill>
              </a:rPr>
              <a:t>Faster Read</a:t>
            </a:r>
            <a:r>
              <a:rPr lang="en-US" sz="2000" kern="1200" dirty="0">
                <a:solidFill>
                  <a:schemeClr val="tx1"/>
                </a:solidFill>
              </a:rPr>
              <a:t> for yourself and see what happens</a:t>
            </a:r>
            <a:r>
              <a:rPr lang="en-US" sz="2000" dirty="0">
                <a:solidFill>
                  <a:schemeClr val="tx1"/>
                </a:solidFill>
              </a:rPr>
              <a:t>..</a:t>
            </a:r>
            <a:r>
              <a:rPr lang="en-US" sz="2000" kern="1200" dirty="0">
                <a:solidFill>
                  <a:schemeClr val="tx1"/>
                </a:solidFill>
              </a:rPr>
              <a:t> in my class the impact was not just on their reading, which was phenomenal, but on their writing – it </a:t>
            </a:r>
            <a:r>
              <a:rPr lang="en-US" sz="2000" b="1" kern="1200" dirty="0">
                <a:solidFill>
                  <a:schemeClr val="tx1"/>
                </a:solidFill>
              </a:rPr>
              <a:t>leapt ahead</a:t>
            </a:r>
            <a:r>
              <a:rPr lang="en-US" sz="2000" kern="1200" dirty="0">
                <a:solidFill>
                  <a:schemeClr val="tx1"/>
                </a:solidFill>
              </a:rPr>
              <a:t>!’ (</a:t>
            </a:r>
            <a:r>
              <a:rPr lang="en-US" sz="2000" b="1" kern="1200" dirty="0">
                <a:solidFill>
                  <a:schemeClr val="tx1"/>
                </a:solidFill>
              </a:rPr>
              <a:t>Head Teacher</a:t>
            </a:r>
            <a:r>
              <a:rPr lang="en-US" sz="2000" dirty="0">
                <a:solidFill>
                  <a:schemeClr val="tx1"/>
                </a:solidFill>
              </a:rPr>
              <a:t> recollecting)</a:t>
            </a:r>
            <a:endParaRPr lang="en-GB" sz="2000" dirty="0">
              <a:solidFill>
                <a:schemeClr val="tx1"/>
              </a:solidFill>
            </a:endParaRPr>
          </a:p>
        </p:txBody>
      </p:sp>
      <p:sp>
        <p:nvSpPr>
          <p:cNvPr id="9" name="Oval Callout 13">
            <a:extLst>
              <a:ext uri="{FF2B5EF4-FFF2-40B4-BE49-F238E27FC236}">
                <a16:creationId xmlns:a16="http://schemas.microsoft.com/office/drawing/2014/main" id="{F4CAC6EE-E215-D7BD-C320-9BCE9A418955}"/>
              </a:ext>
            </a:extLst>
          </p:cNvPr>
          <p:cNvSpPr/>
          <p:nvPr/>
        </p:nvSpPr>
        <p:spPr>
          <a:xfrm>
            <a:off x="5231294" y="0"/>
            <a:ext cx="6754494" cy="1911829"/>
          </a:xfrm>
          <a:prstGeom prst="wedgeEllipseCallout">
            <a:avLst>
              <a:gd name="adj1" fmla="val -39500"/>
              <a:gd name="adj2" fmla="val -31155"/>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786384">
              <a:spcAft>
                <a:spcPts val="600"/>
              </a:spcAft>
            </a:pPr>
            <a:endParaRPr lang="en-GB" sz="1548" i="1" kern="1200" dirty="0">
              <a:solidFill>
                <a:schemeClr val="tx1"/>
              </a:solidFill>
              <a:latin typeface="+mn-lt"/>
              <a:ea typeface="+mn-ea"/>
              <a:cs typeface="+mn-cs"/>
            </a:endParaRPr>
          </a:p>
          <a:p>
            <a:pPr defTabSz="786384">
              <a:spcAft>
                <a:spcPts val="600"/>
              </a:spcAft>
            </a:pPr>
            <a:r>
              <a:rPr lang="en-GB" sz="2000" kern="1200" dirty="0">
                <a:solidFill>
                  <a:schemeClr val="tx1"/>
                </a:solidFill>
                <a:latin typeface="+mn-lt"/>
                <a:ea typeface="+mn-ea"/>
                <a:cs typeface="+mn-cs"/>
              </a:rPr>
              <a:t>Give students the gift of a whole book, a whole journey for its characters, and this supports them in becoming better equipped for the world beyond school.</a:t>
            </a:r>
          </a:p>
          <a:p>
            <a:pPr defTabSz="786384">
              <a:spcAft>
                <a:spcPts val="600"/>
              </a:spcAft>
            </a:pPr>
            <a:endParaRPr lang="en-GB" sz="1548" i="1" kern="1200" dirty="0">
              <a:solidFill>
                <a:schemeClr val="tx1"/>
              </a:solidFill>
              <a:latin typeface="+mn-lt"/>
              <a:ea typeface="+mn-ea"/>
              <a:cs typeface="+mn-cs"/>
            </a:endParaRPr>
          </a:p>
          <a:p>
            <a:pPr>
              <a:spcAft>
                <a:spcPts val="600"/>
              </a:spcAft>
            </a:pPr>
            <a:endParaRPr lang="en-GB" i="1" dirty="0">
              <a:solidFill>
                <a:schemeClr val="tx1"/>
              </a:solidFill>
            </a:endParaRPr>
          </a:p>
        </p:txBody>
      </p:sp>
      <p:sp>
        <p:nvSpPr>
          <p:cNvPr id="10" name="Speech Bubble: Oval 9">
            <a:extLst>
              <a:ext uri="{FF2B5EF4-FFF2-40B4-BE49-F238E27FC236}">
                <a16:creationId xmlns:a16="http://schemas.microsoft.com/office/drawing/2014/main" id="{88D1F9B0-8C8D-46E6-3CDE-C877BADB2C39}"/>
              </a:ext>
            </a:extLst>
          </p:cNvPr>
          <p:cNvSpPr/>
          <p:nvPr/>
        </p:nvSpPr>
        <p:spPr>
          <a:xfrm rot="10800000" flipV="1">
            <a:off x="3534470" y="1717141"/>
            <a:ext cx="8718906" cy="1031263"/>
          </a:xfrm>
          <a:prstGeom prst="wedgeEllipseCallout">
            <a:avLst>
              <a:gd name="adj1" fmla="val 32261"/>
              <a:gd name="adj2" fmla="val -66939"/>
            </a:avLst>
          </a:prstGeom>
          <a:solidFill>
            <a:srgbClr val="99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86384">
              <a:spcAft>
                <a:spcPts val="600"/>
              </a:spcAft>
            </a:pPr>
            <a:r>
              <a:rPr lang="en-GB" sz="2000" kern="1200" dirty="0">
                <a:solidFill>
                  <a:schemeClr val="tx1"/>
                </a:solidFill>
              </a:rPr>
              <a:t>I justified reading for 30 minutes with Ofsted, by citing the research and they looked at students’ </a:t>
            </a:r>
            <a:r>
              <a:rPr lang="en-GB" sz="2000" i="1" kern="1200" dirty="0">
                <a:solidFill>
                  <a:schemeClr val="tx1"/>
                </a:solidFill>
              </a:rPr>
              <a:t>Lord of the Flies</a:t>
            </a:r>
            <a:r>
              <a:rPr lang="en-GB" sz="2000" dirty="0">
                <a:solidFill>
                  <a:schemeClr val="tx1"/>
                </a:solidFill>
              </a:rPr>
              <a:t> </a:t>
            </a:r>
            <a:r>
              <a:rPr lang="en-GB" sz="2000" kern="1200" dirty="0">
                <a:solidFill>
                  <a:schemeClr val="tx1"/>
                </a:solidFill>
              </a:rPr>
              <a:t>essays and were convinced.</a:t>
            </a:r>
            <a:endParaRPr lang="en-GB" sz="2000" dirty="0">
              <a:solidFill>
                <a:schemeClr val="tx1"/>
              </a:solidFill>
            </a:endParaRPr>
          </a:p>
        </p:txBody>
      </p:sp>
      <p:sp>
        <p:nvSpPr>
          <p:cNvPr id="11" name="Speech Bubble: Oval 10">
            <a:extLst>
              <a:ext uri="{FF2B5EF4-FFF2-40B4-BE49-F238E27FC236}">
                <a16:creationId xmlns:a16="http://schemas.microsoft.com/office/drawing/2014/main" id="{FF48D898-71E1-F6C4-F384-C137D14516D1}"/>
              </a:ext>
            </a:extLst>
          </p:cNvPr>
          <p:cNvSpPr/>
          <p:nvPr/>
        </p:nvSpPr>
        <p:spPr>
          <a:xfrm rot="10800000" flipV="1">
            <a:off x="62142" y="2336801"/>
            <a:ext cx="6340413" cy="1446722"/>
          </a:xfrm>
          <a:prstGeom prst="wedgeEllipseCallout">
            <a:avLst>
              <a:gd name="adj1" fmla="val 37718"/>
              <a:gd name="adj2" fmla="val -28401"/>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86384">
              <a:spcAft>
                <a:spcPts val="600"/>
              </a:spcAft>
            </a:pPr>
            <a:r>
              <a:rPr lang="en-GB" sz="2000" kern="1200" dirty="0">
                <a:solidFill>
                  <a:schemeClr val="tx1"/>
                </a:solidFill>
              </a:rPr>
              <a:t>A girl often excluded for poor behaviour now attends, sees herself as a reader, loves reading &amp; asking questions of books! </a:t>
            </a:r>
            <a:endParaRPr lang="en-GB" sz="2000" dirty="0">
              <a:solidFill>
                <a:schemeClr val="tx1"/>
              </a:solidFill>
            </a:endParaRPr>
          </a:p>
        </p:txBody>
      </p:sp>
      <p:sp>
        <p:nvSpPr>
          <p:cNvPr id="12" name="Oval Callout 13">
            <a:extLst>
              <a:ext uri="{FF2B5EF4-FFF2-40B4-BE49-F238E27FC236}">
                <a16:creationId xmlns:a16="http://schemas.microsoft.com/office/drawing/2014/main" id="{46C66EE2-BD07-1157-908B-C4C2CF509D0E}"/>
              </a:ext>
            </a:extLst>
          </p:cNvPr>
          <p:cNvSpPr/>
          <p:nvPr/>
        </p:nvSpPr>
        <p:spPr>
          <a:xfrm>
            <a:off x="106129" y="-11097"/>
            <a:ext cx="5084077" cy="1884846"/>
          </a:xfrm>
          <a:prstGeom prst="wedgeEllipseCallout">
            <a:avLst>
              <a:gd name="adj1" fmla="val 56470"/>
              <a:gd name="adj2" fmla="val -46486"/>
            </a:avLst>
          </a:prstGeom>
          <a:solidFill>
            <a:srgbClr val="4BD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786384">
              <a:spcAft>
                <a:spcPts val="600"/>
              </a:spcAft>
            </a:pPr>
            <a:r>
              <a:rPr lang="en-GB" sz="2000" kern="1200" dirty="0">
                <a:solidFill>
                  <a:schemeClr val="tx1"/>
                </a:solidFill>
              </a:rPr>
              <a:t>Reading is power: students lack the confidence or ability to read these texts on their own. Empower your young people.</a:t>
            </a:r>
            <a:endParaRPr lang="en-GB" sz="2000" dirty="0">
              <a:solidFill>
                <a:schemeClr val="tx1"/>
              </a:solidFill>
            </a:endParaRPr>
          </a:p>
        </p:txBody>
      </p:sp>
      <p:sp>
        <p:nvSpPr>
          <p:cNvPr id="13" name="Speech Bubble: Oval 12">
            <a:extLst>
              <a:ext uri="{FF2B5EF4-FFF2-40B4-BE49-F238E27FC236}">
                <a16:creationId xmlns:a16="http://schemas.microsoft.com/office/drawing/2014/main" id="{9967EFAB-02AE-27C3-A190-1D79F85D01C2}"/>
              </a:ext>
            </a:extLst>
          </p:cNvPr>
          <p:cNvSpPr/>
          <p:nvPr/>
        </p:nvSpPr>
        <p:spPr>
          <a:xfrm rot="10800000" flipV="1">
            <a:off x="772800" y="3744425"/>
            <a:ext cx="5629756" cy="1141549"/>
          </a:xfrm>
          <a:prstGeom prst="wedgeEllipseCallout">
            <a:avLst>
              <a:gd name="adj1" fmla="val 54030"/>
              <a:gd name="adj2" fmla="val -43976"/>
            </a:avLst>
          </a:prstGeom>
          <a:solidFill>
            <a:srgbClr val="00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86384">
              <a:spcAft>
                <a:spcPts val="600"/>
              </a:spcAft>
            </a:pPr>
            <a:r>
              <a:rPr lang="en-GB" sz="2000" kern="1200" dirty="0">
                <a:solidFill>
                  <a:schemeClr val="tx1"/>
                </a:solidFill>
              </a:rPr>
              <a:t>We’re bucking the national trend as many students do English Literature at A Level (Tower Hamlets &amp; Sussex)</a:t>
            </a:r>
            <a:endParaRPr lang="en-GB" sz="2000" dirty="0">
              <a:solidFill>
                <a:schemeClr val="tx1"/>
              </a:solidFill>
            </a:endParaRPr>
          </a:p>
        </p:txBody>
      </p:sp>
    </p:spTree>
    <p:extLst>
      <p:ext uri="{BB962C8B-B14F-4D97-AF65-F5344CB8AC3E}">
        <p14:creationId xmlns:p14="http://schemas.microsoft.com/office/powerpoint/2010/main" val="16209505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Rectangle 2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51A18F00-E7BD-3AEC-D7F7-73BAEAE0BC37}"/>
              </a:ext>
            </a:extLst>
          </p:cNvPr>
          <p:cNvSpPr>
            <a:spLocks noGrp="1"/>
          </p:cNvSpPr>
          <p:nvPr>
            <p:ph type="title"/>
          </p:nvPr>
        </p:nvSpPr>
        <p:spPr>
          <a:xfrm>
            <a:off x="466722" y="586855"/>
            <a:ext cx="3201366" cy="3387497"/>
          </a:xfrm>
        </p:spPr>
        <p:txBody>
          <a:bodyPr anchor="b">
            <a:normAutofit/>
          </a:bodyPr>
          <a:lstStyle/>
          <a:p>
            <a:pPr algn="r"/>
            <a:r>
              <a:rPr lang="en-GB" sz="4000" dirty="0">
                <a:solidFill>
                  <a:srgbClr val="FFFFFF"/>
                </a:solidFill>
              </a:rPr>
              <a:t>Authors’ publications on The Faster Read</a:t>
            </a:r>
            <a:endParaRPr lang="en-GB" sz="4000">
              <a:solidFill>
                <a:srgbClr val="FFFFFF"/>
              </a:solidFill>
            </a:endParaRPr>
          </a:p>
        </p:txBody>
      </p:sp>
      <p:sp>
        <p:nvSpPr>
          <p:cNvPr id="8" name="Content Placeholder 7">
            <a:extLst>
              <a:ext uri="{FF2B5EF4-FFF2-40B4-BE49-F238E27FC236}">
                <a16:creationId xmlns:a16="http://schemas.microsoft.com/office/drawing/2014/main" id="{E7428435-357E-5350-0490-D094E16283C5}"/>
              </a:ext>
            </a:extLst>
          </p:cNvPr>
          <p:cNvSpPr>
            <a:spLocks noGrp="1"/>
          </p:cNvSpPr>
          <p:nvPr>
            <p:ph idx="1"/>
          </p:nvPr>
        </p:nvSpPr>
        <p:spPr>
          <a:xfrm>
            <a:off x="4504548" y="92598"/>
            <a:ext cx="7012262" cy="6102930"/>
          </a:xfrm>
        </p:spPr>
        <p:txBody>
          <a:bodyPr anchor="ctr">
            <a:normAutofit lnSpcReduction="10000"/>
          </a:bodyPr>
          <a:lstStyle/>
          <a:p>
            <a:pPr marL="0" indent="0">
              <a:buNone/>
            </a:pPr>
            <a:endParaRPr lang="en-GB" sz="1600" dirty="0">
              <a:effectLst/>
              <a:highlight>
                <a:srgbClr val="FFFFDD"/>
              </a:highlight>
              <a:latin typeface="Calibri" panose="020F0502020204030204" pitchFamily="34" charset="0"/>
              <a:ea typeface="Aptos" panose="020B0004020202020204" pitchFamily="34" charset="0"/>
            </a:endParaRPr>
          </a:p>
          <a:p>
            <a:pPr marL="0" indent="0">
              <a:buNone/>
            </a:pPr>
            <a:endParaRPr lang="en-GB" sz="1600" dirty="0">
              <a:effectLst/>
              <a:highlight>
                <a:srgbClr val="FFFFDD"/>
              </a:highlight>
              <a:latin typeface="Calibri" panose="020F0502020204030204" pitchFamily="34" charset="0"/>
              <a:ea typeface="Aptos" panose="020B0004020202020204" pitchFamily="34" charset="0"/>
            </a:endParaRPr>
          </a:p>
          <a:p>
            <a:pPr marL="0" indent="0">
              <a:buNone/>
            </a:pPr>
            <a:endParaRPr lang="en-GB" sz="1600" dirty="0">
              <a:highlight>
                <a:srgbClr val="FFFFDD"/>
              </a:highlight>
              <a:latin typeface="Calibri" panose="020F0502020204030204" pitchFamily="34" charset="0"/>
              <a:ea typeface="Aptos" panose="020B0004020202020204" pitchFamily="34" charset="0"/>
            </a:endParaRPr>
          </a:p>
          <a:p>
            <a:pPr marL="0" indent="0">
              <a:buNone/>
            </a:pPr>
            <a:r>
              <a:rPr lang="en-GB" sz="1700" dirty="0">
                <a:effectLst/>
                <a:highlight>
                  <a:srgbClr val="FFFFDD"/>
                </a:highlight>
                <a:latin typeface="Calibri" panose="020F0502020204030204" pitchFamily="34" charset="0"/>
                <a:ea typeface="Aptos" panose="020B0004020202020204" pitchFamily="34" charset="0"/>
              </a:rPr>
              <a:t>Sutherland, J., Westbrook, J., Oakhill, J., &amp; Sullivan, S. (2024) An immersive, ‘Faster Read’: a pilot, mixed-method study, developing whole-text reading comprehension and engagement with adolescent struggling readers, </a:t>
            </a:r>
            <a:r>
              <a:rPr lang="en-GB" sz="1700" i="1" dirty="0">
                <a:effectLst/>
                <a:highlight>
                  <a:srgbClr val="FFFFDD"/>
                </a:highlight>
                <a:latin typeface="Calibri" panose="020F0502020204030204" pitchFamily="34" charset="0"/>
                <a:ea typeface="Aptos" panose="020B0004020202020204" pitchFamily="34" charset="0"/>
              </a:rPr>
              <a:t>Research Papers in Education</a:t>
            </a:r>
            <a:r>
              <a:rPr lang="en-GB" sz="1700" dirty="0">
                <a:highlight>
                  <a:srgbClr val="FFFFDD"/>
                </a:highlight>
                <a:latin typeface="Calibri" panose="020F0502020204030204" pitchFamily="34" charset="0"/>
                <a:ea typeface="Aptos" panose="020B0004020202020204" pitchFamily="34" charset="0"/>
              </a:rPr>
              <a:t>, Vol. 39: 5, pp 774-798- </a:t>
            </a:r>
            <a:r>
              <a:rPr lang="en-GB" sz="1700" i="1" dirty="0">
                <a:highlight>
                  <a:srgbClr val="FFFFDD"/>
                </a:highlight>
                <a:latin typeface="Calibri" panose="020F0502020204030204" pitchFamily="34" charset="0"/>
                <a:ea typeface="Aptos" panose="020B0004020202020204" pitchFamily="34" charset="0"/>
              </a:rPr>
              <a:t> </a:t>
            </a:r>
            <a:r>
              <a:rPr lang="en-GB" sz="1700" u="sng" dirty="0">
                <a:highlight>
                  <a:srgbClr val="FFFFDD"/>
                </a:highlight>
                <a:hlinkClick r:id="rId2"/>
              </a:rPr>
              <a:t>https://doi.org/10.1080/02671522.2023.2238285</a:t>
            </a:r>
            <a:endParaRPr lang="en-GB" sz="1700" dirty="0">
              <a:highlight>
                <a:srgbClr val="FFFFDD"/>
              </a:highlight>
            </a:endParaRPr>
          </a:p>
          <a:p>
            <a:pPr marL="0" indent="0">
              <a:buNone/>
            </a:pPr>
            <a:r>
              <a:rPr lang="en-GB" sz="1700" dirty="0">
                <a:effectLst/>
                <a:highlight>
                  <a:srgbClr val="FFFFDD"/>
                </a:highlight>
                <a:latin typeface="Calibri" panose="020F0502020204030204" pitchFamily="34" charset="0"/>
                <a:ea typeface="Aptos" panose="020B0004020202020204" pitchFamily="34" charset="0"/>
              </a:rPr>
              <a:t>Sutherland, J. and Westbrook, J. (2022) ‘Reading Comprehension’ in A. Watson &amp; R. Newman (Eds), </a:t>
            </a:r>
            <a:r>
              <a:rPr lang="en-GB" sz="1700" i="1" dirty="0">
                <a:effectLst/>
                <a:highlight>
                  <a:srgbClr val="FFFFDD"/>
                </a:highlight>
                <a:latin typeface="Calibri" panose="020F0502020204030204" pitchFamily="34" charset="0"/>
                <a:ea typeface="Aptos" panose="020B0004020202020204" pitchFamily="34" charset="0"/>
              </a:rPr>
              <a:t>A Practical Guide to teaching English in the secondary school</a:t>
            </a:r>
            <a:r>
              <a:rPr lang="en-GB" sz="1700" dirty="0">
                <a:effectLst/>
                <a:highlight>
                  <a:srgbClr val="FFFFDD"/>
                </a:highlight>
                <a:latin typeface="Calibri" panose="020F0502020204030204" pitchFamily="34" charset="0"/>
                <a:ea typeface="Aptos" panose="020B0004020202020204" pitchFamily="34" charset="0"/>
              </a:rPr>
              <a:t>, London: Routledge. </a:t>
            </a:r>
          </a:p>
          <a:p>
            <a:pPr marL="0" indent="0">
              <a:spcAft>
                <a:spcPts val="0"/>
              </a:spcAft>
              <a:buNone/>
            </a:pPr>
            <a:r>
              <a:rPr lang="en-GB" sz="1700" dirty="0">
                <a:highlight>
                  <a:srgbClr val="FFFFDD"/>
                </a:highlight>
              </a:rPr>
              <a:t>Sutherland, J. and Westbrook, J. (2025) </a:t>
            </a:r>
            <a:r>
              <a:rPr lang="en-GB" sz="1700" dirty="0">
                <a:effectLst/>
                <a:highlight>
                  <a:srgbClr val="FFFFDD"/>
                </a:highlight>
                <a:latin typeface="Times New Roman" panose="02020603050405020304" pitchFamily="18" charset="0"/>
                <a:ea typeface="Times New Roman" panose="02020603050405020304" pitchFamily="18" charset="0"/>
              </a:rPr>
              <a:t>How do students read, interpret whole texts and become engaged readers? In Smith, L. </a:t>
            </a:r>
            <a:r>
              <a:rPr lang="en-GB" sz="1700" i="1" dirty="0">
                <a:effectLst/>
                <a:highlight>
                  <a:srgbClr val="FFFFDD"/>
                </a:highlight>
                <a:latin typeface="Calibri" panose="020F0502020204030204" pitchFamily="34" charset="0"/>
              </a:rPr>
              <a:t>Secondary English for Generation Alpha: Humane Pedagogy for Local, National and International Contexts</a:t>
            </a:r>
            <a:r>
              <a:rPr lang="en-GB" sz="1700" dirty="0">
                <a:highlight>
                  <a:srgbClr val="FFFFDD"/>
                </a:highlight>
                <a:latin typeface="Calibri" panose="020F0502020204030204" pitchFamily="34" charset="0"/>
              </a:rPr>
              <a:t>, London: </a:t>
            </a:r>
            <a:r>
              <a:rPr lang="en-GB" sz="1700" b="0" i="0" dirty="0">
                <a:effectLst/>
                <a:highlight>
                  <a:srgbClr val="FFFFDD"/>
                </a:highlight>
                <a:latin typeface="Calibri" panose="020F0502020204030204" pitchFamily="34" charset="0"/>
              </a:rPr>
              <a:t>NATE/Routledge series             </a:t>
            </a:r>
          </a:p>
          <a:p>
            <a:pPr marL="0" indent="0">
              <a:buNone/>
            </a:pPr>
            <a:r>
              <a:rPr lang="en-GB" sz="1700" dirty="0">
                <a:highlight>
                  <a:srgbClr val="FFFFDD"/>
                </a:highlight>
              </a:rPr>
              <a:t>Westbrook, J., Sutherland, J., Oakhill, J. and Sullivan, S. (2019) ‘Just reading’: the impact of a faster pace of reading narratives on the comprehension of poorer adolescent readers in English classrooms. </a:t>
            </a:r>
            <a:r>
              <a:rPr lang="en-GB" sz="1700" i="1" dirty="0">
                <a:highlight>
                  <a:srgbClr val="FFFFDD"/>
                </a:highlight>
              </a:rPr>
              <a:t>Literacy</a:t>
            </a:r>
            <a:r>
              <a:rPr lang="en-GB" sz="1700" dirty="0">
                <a:highlight>
                  <a:srgbClr val="FFFFDD"/>
                </a:highlight>
              </a:rPr>
              <a:t>, 53(2) 61-68</a:t>
            </a:r>
          </a:p>
          <a:p>
            <a:pPr marL="0" indent="0">
              <a:buNone/>
            </a:pPr>
            <a:r>
              <a:rPr lang="en-GB" sz="1700" b="1" dirty="0"/>
              <a:t>For publication in 2026:</a:t>
            </a:r>
            <a:endParaRPr lang="en-GB" sz="1700" dirty="0"/>
          </a:p>
          <a:p>
            <a:pPr marL="0" indent="0">
              <a:buNone/>
            </a:pPr>
            <a:r>
              <a:rPr lang="en-GB" sz="1700" dirty="0"/>
              <a:t>Sutherland,  and J., Westbrook, ‘Not the Naming of Parts’: the impact of the Faster Read on teachers, students and reading practices in the UK after ten years (in draft)</a:t>
            </a:r>
          </a:p>
          <a:p>
            <a:pPr marL="0" indent="0">
              <a:buNone/>
            </a:pPr>
            <a:endParaRPr lang="en-GB" sz="1700" dirty="0"/>
          </a:p>
          <a:p>
            <a:pPr marL="0" indent="0">
              <a:buNone/>
            </a:pPr>
            <a:endParaRPr lang="en-GB" sz="1300" dirty="0">
              <a:effectLst/>
              <a:latin typeface="Arial" panose="020B0604020202020204" pitchFamily="34" charset="0"/>
              <a:ea typeface="Arial" panose="020B0604020202020204" pitchFamily="34" charset="0"/>
            </a:endParaRPr>
          </a:p>
          <a:p>
            <a:pPr marL="0" indent="0">
              <a:buNone/>
            </a:pPr>
            <a:endParaRPr lang="en-GB" sz="1300" dirty="0"/>
          </a:p>
          <a:p>
            <a:pPr marL="0" indent="0">
              <a:buNone/>
            </a:pPr>
            <a:endParaRPr lang="en-GB" sz="1300" dirty="0"/>
          </a:p>
        </p:txBody>
      </p:sp>
    </p:spTree>
    <p:extLst>
      <p:ext uri="{BB962C8B-B14F-4D97-AF65-F5344CB8AC3E}">
        <p14:creationId xmlns:p14="http://schemas.microsoft.com/office/powerpoint/2010/main" val="20907419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141" y="0"/>
            <a:ext cx="1650785" cy="497305"/>
          </a:xfrm>
        </p:spPr>
        <p:txBody>
          <a:bodyPr>
            <a:normAutofit fontScale="90000"/>
          </a:bodyPr>
          <a:lstStyle/>
          <a:p>
            <a:r>
              <a:rPr lang="en-GB" sz="2400" b="1" dirty="0"/>
              <a:t>References</a:t>
            </a:r>
          </a:p>
        </p:txBody>
      </p:sp>
      <p:sp>
        <p:nvSpPr>
          <p:cNvPr id="3" name="Content Placeholder 2"/>
          <p:cNvSpPr>
            <a:spLocks noGrp="1"/>
          </p:cNvSpPr>
          <p:nvPr>
            <p:ph idx="1"/>
          </p:nvPr>
        </p:nvSpPr>
        <p:spPr>
          <a:xfrm>
            <a:off x="226141" y="497304"/>
            <a:ext cx="11887200" cy="6360695"/>
          </a:xfrm>
        </p:spPr>
        <p:txBody>
          <a:bodyPr>
            <a:normAutofit fontScale="55000" lnSpcReduction="20000"/>
          </a:bodyPr>
          <a:lstStyle/>
          <a:p>
            <a:pPr marL="0" indent="0">
              <a:lnSpc>
                <a:spcPct val="100000"/>
              </a:lnSpc>
              <a:buNone/>
            </a:pPr>
            <a:r>
              <a:rPr lang="en-GB" sz="2500" dirty="0"/>
              <a:t>Allington, R.L., McGill-Franzen, A., Camilli, G., Williams, L., Graff, J., Zeig, J., Zmach, C. &amp; Nowak, R. (2010). Addressing summer reading setback among economically disadvantaged elementary students. </a:t>
            </a:r>
            <a:r>
              <a:rPr lang="en-GB" sz="2500" i="1" dirty="0"/>
              <a:t>Reading Psychology</a:t>
            </a:r>
            <a:r>
              <a:rPr lang="en-GB" sz="2500" dirty="0"/>
              <a:t>, 31 (5), 411-427. </a:t>
            </a:r>
          </a:p>
          <a:p>
            <a:pPr marL="0" indent="0">
              <a:lnSpc>
                <a:spcPct val="100000"/>
              </a:lnSpc>
              <a:buNone/>
            </a:pPr>
            <a:r>
              <a:rPr lang="en-GB" sz="2500" dirty="0"/>
              <a:t>Applebee, A., Langer, J., Nystrand, M., &amp; Gamoran, A. (2003). Discussion-based approaches to developing understanding: Classroom instruction and student performance in middle and high school English, </a:t>
            </a:r>
            <a:r>
              <a:rPr lang="en-GB" sz="2500" i="1" dirty="0"/>
              <a:t>American Education Research Journal, 40, </a:t>
            </a:r>
            <a:r>
              <a:rPr lang="en-GB" sz="2500" dirty="0"/>
              <a:t>685–730.</a:t>
            </a:r>
          </a:p>
          <a:p>
            <a:pPr marL="0" indent="0">
              <a:lnSpc>
                <a:spcPct val="100000"/>
              </a:lnSpc>
              <a:buNone/>
            </a:pPr>
            <a:r>
              <a:rPr lang="en-GB" sz="2500" dirty="0" err="1"/>
              <a:t>Baye</a:t>
            </a:r>
            <a:r>
              <a:rPr lang="en-GB" sz="2500" dirty="0"/>
              <a:t>, A., C. Inns, A. Lake and R.E. </a:t>
            </a:r>
            <a:r>
              <a:rPr lang="en-GB" sz="2500" dirty="0" err="1"/>
              <a:t>Slavin</a:t>
            </a:r>
            <a:r>
              <a:rPr lang="en-GB" sz="2500" dirty="0"/>
              <a:t>. 2019. “A Synthesis of Quantitative  Research on Reading Programs  for Secondary Students.” </a:t>
            </a:r>
            <a:r>
              <a:rPr lang="en-GB" sz="2500" i="1" dirty="0"/>
              <a:t>Reading Research Quarterly, </a:t>
            </a:r>
            <a:r>
              <a:rPr lang="en-GB" sz="2500" dirty="0"/>
              <a:t>54(2).133-166. </a:t>
            </a:r>
            <a:r>
              <a:rPr lang="en-GB" sz="2500" dirty="0">
                <a:highlight>
                  <a:srgbClr val="FFFFDD"/>
                </a:highlight>
              </a:rPr>
              <a:t>doi:10.1002/rrq.229. </a:t>
            </a:r>
          </a:p>
          <a:p>
            <a:pPr marL="0" indent="0">
              <a:lnSpc>
                <a:spcPct val="100000"/>
              </a:lnSpc>
              <a:buNone/>
            </a:pPr>
            <a:r>
              <a:rPr lang="en-GB" sz="2500" dirty="0">
                <a:solidFill>
                  <a:srgbClr val="000000"/>
                </a:solidFill>
                <a:effectLst/>
                <a:highlight>
                  <a:srgbClr val="FFFFDD"/>
                </a:highlight>
                <a:latin typeface="Times New Roman" panose="02020603050405020304" pitchFamily="18" charset="0"/>
                <a:ea typeface="Times New Roman" panose="02020603050405020304" pitchFamily="18" charset="0"/>
              </a:rPr>
              <a:t>Black, J, Barnes, L, Oatley, K., Tamir, D, </a:t>
            </a:r>
            <a:r>
              <a:rPr lang="en-GB" sz="2500" dirty="0" err="1">
                <a:solidFill>
                  <a:srgbClr val="000000"/>
                </a:solidFill>
                <a:effectLst/>
                <a:highlight>
                  <a:srgbClr val="FFFFDD"/>
                </a:highlight>
                <a:latin typeface="Times New Roman" panose="02020603050405020304" pitchFamily="18" charset="0"/>
                <a:ea typeface="Times New Roman" panose="02020603050405020304" pitchFamily="18" charset="0"/>
              </a:rPr>
              <a:t>Dodell</a:t>
            </a:r>
            <a:r>
              <a:rPr lang="en-GB" sz="2500" dirty="0">
                <a:solidFill>
                  <a:srgbClr val="000000"/>
                </a:solidFill>
                <a:effectLst/>
                <a:highlight>
                  <a:srgbClr val="FFFFDD"/>
                </a:highlight>
                <a:latin typeface="Times New Roman" panose="02020603050405020304" pitchFamily="18" charset="0"/>
                <a:ea typeface="Times New Roman" panose="02020603050405020304" pitchFamily="18" charset="0"/>
              </a:rPr>
              <a:t>-Feder, D., Richter, T, Mar, R. ‘Stories and Their Role in Social Cognition’ in </a:t>
            </a:r>
            <a:r>
              <a:rPr lang="en-GB" sz="2500" i="1" dirty="0">
                <a:solidFill>
                  <a:srgbClr val="000000"/>
                </a:solidFill>
                <a:effectLst/>
                <a:highlight>
                  <a:srgbClr val="FFFFDD"/>
                </a:highlight>
                <a:latin typeface="Times New Roman" panose="02020603050405020304" pitchFamily="18" charset="0"/>
                <a:ea typeface="Times New Roman" panose="02020603050405020304" pitchFamily="18" charset="0"/>
              </a:rPr>
              <a:t>Handbook of Empirical Literary Studies </a:t>
            </a:r>
            <a:r>
              <a:rPr lang="en-GB" sz="2500" dirty="0">
                <a:solidFill>
                  <a:srgbClr val="000000"/>
                </a:solidFill>
                <a:effectLst/>
                <a:highlight>
                  <a:srgbClr val="FFFFDD"/>
                </a:highlight>
                <a:latin typeface="Times New Roman" panose="02020603050405020304" pitchFamily="18" charset="0"/>
                <a:ea typeface="Times New Roman" panose="02020603050405020304" pitchFamily="18" charset="0"/>
              </a:rPr>
              <a:t>(2021) </a:t>
            </a:r>
            <a:r>
              <a:rPr lang="en-GB" sz="2500" dirty="0" err="1">
                <a:solidFill>
                  <a:srgbClr val="000000"/>
                </a:solidFill>
                <a:effectLst/>
                <a:highlight>
                  <a:srgbClr val="FFFFDD"/>
                </a:highlight>
                <a:latin typeface="Times New Roman" panose="02020603050405020304" pitchFamily="18" charset="0"/>
                <a:ea typeface="Times New Roman" panose="02020603050405020304" pitchFamily="18" charset="0"/>
              </a:rPr>
              <a:t>Kuiken</a:t>
            </a:r>
            <a:r>
              <a:rPr lang="en-GB" sz="2500" dirty="0">
                <a:solidFill>
                  <a:srgbClr val="000000"/>
                </a:solidFill>
                <a:effectLst/>
                <a:highlight>
                  <a:srgbClr val="FFFFDD"/>
                </a:highlight>
                <a:latin typeface="Times New Roman" panose="02020603050405020304" pitchFamily="18" charset="0"/>
                <a:ea typeface="Times New Roman" panose="02020603050405020304" pitchFamily="18" charset="0"/>
              </a:rPr>
              <a:t>, D. and Jacobs, A. M. (Eds).</a:t>
            </a:r>
            <a:r>
              <a:rPr lang="en-GB" sz="2500" dirty="0" err="1">
                <a:solidFill>
                  <a:srgbClr val="000000"/>
                </a:solidFill>
                <a:effectLst/>
                <a:highlight>
                  <a:srgbClr val="FFFFDD"/>
                </a:highlight>
                <a:latin typeface="Times New Roman" panose="02020603050405020304" pitchFamily="18" charset="0"/>
                <a:ea typeface="Times New Roman" panose="02020603050405020304" pitchFamily="18" charset="0"/>
              </a:rPr>
              <a:t>Berlin:de</a:t>
            </a:r>
            <a:r>
              <a:rPr lang="en-GB" sz="2500" dirty="0">
                <a:solidFill>
                  <a:srgbClr val="000000"/>
                </a:solidFill>
                <a:effectLst/>
                <a:highlight>
                  <a:srgbClr val="FFFFDD"/>
                </a:highlight>
                <a:latin typeface="Times New Roman" panose="02020603050405020304" pitchFamily="18" charset="0"/>
                <a:ea typeface="Times New Roman" panose="02020603050405020304" pitchFamily="18" charset="0"/>
              </a:rPr>
              <a:t> </a:t>
            </a:r>
            <a:r>
              <a:rPr lang="en-GB" sz="2500" dirty="0" err="1">
                <a:solidFill>
                  <a:srgbClr val="000000"/>
                </a:solidFill>
                <a:effectLst/>
                <a:highlight>
                  <a:srgbClr val="FFFFDD"/>
                </a:highlight>
                <a:latin typeface="Times New Roman" panose="02020603050405020304" pitchFamily="18" charset="0"/>
                <a:ea typeface="Times New Roman" panose="02020603050405020304" pitchFamily="18" charset="0"/>
              </a:rPr>
              <a:t>Greyter</a:t>
            </a:r>
            <a:r>
              <a:rPr lang="en-GB" sz="2500" dirty="0">
                <a:solidFill>
                  <a:srgbClr val="000000"/>
                </a:solidFill>
                <a:effectLst/>
                <a:highlight>
                  <a:srgbClr val="FFFFDD"/>
                </a:highlight>
                <a:latin typeface="Times New Roman" panose="02020603050405020304" pitchFamily="18" charset="0"/>
                <a:ea typeface="Times New Roman" panose="02020603050405020304" pitchFamily="18" charset="0"/>
              </a:rPr>
              <a:t> </a:t>
            </a:r>
            <a:r>
              <a:rPr lang="en-GB" sz="2500" u="none" strike="noStrike" dirty="0">
                <a:solidFill>
                  <a:srgbClr val="000000"/>
                </a:solidFill>
                <a:effectLst/>
                <a:highlight>
                  <a:srgbClr val="FFFFDD"/>
                </a:highlight>
                <a:latin typeface="Times New Roman" panose="02020603050405020304" pitchFamily="18" charset="0"/>
                <a:ea typeface="Times New Roman" panose="02020603050405020304" pitchFamily="18" charset="0"/>
                <a:hlinkClick r:id="rId3"/>
              </a:rPr>
              <a:t>https://doi.org/10.1515/9783110645958</a:t>
            </a:r>
            <a:endParaRPr lang="en-GB" sz="2500" dirty="0">
              <a:highlight>
                <a:srgbClr val="FFFFDD"/>
              </a:highlight>
            </a:endParaRPr>
          </a:p>
          <a:p>
            <a:pPr marL="0" indent="0">
              <a:lnSpc>
                <a:spcPct val="100000"/>
              </a:lnSpc>
              <a:buNone/>
            </a:pPr>
            <a:r>
              <a:rPr lang="en-GB" sz="2500" dirty="0" err="1"/>
              <a:t>Blanden</a:t>
            </a:r>
            <a:r>
              <a:rPr lang="en-GB" sz="2500" dirty="0"/>
              <a:t>, Jo and Stephen Machin (2010) “Changes in inequality and intergenerational mobility in early years assessments” in </a:t>
            </a:r>
            <a:r>
              <a:rPr lang="en-GB" sz="2500" dirty="0" err="1"/>
              <a:t>Kirstine</a:t>
            </a:r>
            <a:r>
              <a:rPr lang="en-GB" sz="2500" dirty="0"/>
              <a:t> Hansen, Heather Joshi and Shirley </a:t>
            </a:r>
            <a:r>
              <a:rPr lang="en-GB" sz="2500" dirty="0" err="1"/>
              <a:t>Dex</a:t>
            </a:r>
            <a:r>
              <a:rPr lang="en-GB" sz="2500" dirty="0"/>
              <a:t> (eds) </a:t>
            </a:r>
            <a:r>
              <a:rPr lang="en-GB" sz="2500" i="1" dirty="0"/>
              <a:t>Children of the 21st century: The first five years</a:t>
            </a:r>
            <a:r>
              <a:rPr lang="en-GB" sz="2500" dirty="0"/>
              <a:t>. Bristol, Polity.</a:t>
            </a:r>
          </a:p>
          <a:p>
            <a:pPr marL="0" indent="0">
              <a:lnSpc>
                <a:spcPct val="100000"/>
              </a:lnSpc>
              <a:buNone/>
            </a:pPr>
            <a:r>
              <a:rPr lang="en-GB" sz="2500" dirty="0"/>
              <a:t>Clarke and </a:t>
            </a:r>
            <a:r>
              <a:rPr lang="en-GB" sz="2500" dirty="0" err="1"/>
              <a:t>Akerman</a:t>
            </a:r>
            <a:r>
              <a:rPr lang="en-GB" sz="2500" dirty="0"/>
              <a:t> (2006) </a:t>
            </a:r>
            <a:r>
              <a:rPr lang="en-GB" sz="2500" i="1" dirty="0"/>
              <a:t>Social inclusion and reading: An exploration</a:t>
            </a:r>
            <a:r>
              <a:rPr lang="en-GB" sz="2500" dirty="0"/>
              <a:t>. London: National Literacy Trust..</a:t>
            </a:r>
          </a:p>
          <a:p>
            <a:pPr marL="0" indent="0">
              <a:buNone/>
            </a:pPr>
            <a:r>
              <a:rPr lang="en-GB" sz="2500" dirty="0"/>
              <a:t>Cliff Hodges, G. (2016) </a:t>
            </a:r>
            <a:r>
              <a:rPr lang="en-GB" sz="2500" i="1" dirty="0"/>
              <a:t>Researching and teaching reading: Developing pedagogy through critical enquiry</a:t>
            </a:r>
            <a:r>
              <a:rPr lang="en-GB" sz="2500" dirty="0"/>
              <a:t>. London, New York: Routledge. </a:t>
            </a:r>
            <a:endParaRPr lang="en-US" altLang="en-US" sz="2500" dirty="0">
              <a:ea typeface="Times New Roman" panose="02020603050405020304" pitchFamily="18" charset="0"/>
              <a:cs typeface="Arial" panose="020B0604020202020204" pitchFamily="34" charset="0"/>
            </a:endParaRPr>
          </a:p>
          <a:p>
            <a:pPr marL="0" indent="0">
              <a:buNone/>
            </a:pPr>
            <a:r>
              <a:rPr lang="en-US" altLang="en-US" sz="2500" dirty="0">
                <a:ea typeface="Times New Roman" panose="02020603050405020304" pitchFamily="18" charset="0"/>
                <a:cs typeface="Arial" panose="020B0604020202020204" pitchFamily="34" charset="0"/>
              </a:rPr>
              <a:t>Cunningham, A. &amp; </a:t>
            </a:r>
            <a:r>
              <a:rPr lang="en-US" altLang="en-US" sz="2500" dirty="0" err="1">
                <a:ea typeface="Times New Roman" panose="02020603050405020304" pitchFamily="18" charset="0"/>
                <a:cs typeface="Arial" panose="020B0604020202020204" pitchFamily="34" charset="0"/>
              </a:rPr>
              <a:t>Stanovich</a:t>
            </a:r>
            <a:r>
              <a:rPr lang="en-US" altLang="en-US" sz="2500" dirty="0">
                <a:ea typeface="Times New Roman" panose="02020603050405020304" pitchFamily="18" charset="0"/>
                <a:cs typeface="Arial" panose="020B0604020202020204" pitchFamily="34" charset="0"/>
              </a:rPr>
              <a:t>, K. (1998) What Reading Does for the Mind in </a:t>
            </a:r>
            <a:r>
              <a:rPr lang="en-US" altLang="en-US" sz="2500" i="1" dirty="0">
                <a:ea typeface="Times New Roman" panose="02020603050405020304" pitchFamily="18" charset="0"/>
                <a:cs typeface="Arial" panose="020B0604020202020204" pitchFamily="34" charset="0"/>
              </a:rPr>
              <a:t>American Educator</a:t>
            </a:r>
            <a:r>
              <a:rPr lang="en-US" altLang="en-US" sz="2500" dirty="0">
                <a:ea typeface="Times New Roman" panose="02020603050405020304" pitchFamily="18" charset="0"/>
                <a:cs typeface="Arial" panose="020B0604020202020204" pitchFamily="34" charset="0"/>
              </a:rPr>
              <a:t>, Spring/Summer 1998</a:t>
            </a:r>
          </a:p>
          <a:p>
            <a:pPr marL="0" indent="0">
              <a:buNone/>
            </a:pPr>
            <a:r>
              <a:rPr lang="en-US" sz="2500" dirty="0">
                <a:cs typeface="Arial" panose="020B0604020202020204" pitchFamily="34" charset="0"/>
              </a:rPr>
              <a:t>Duncan, S. (2015) Reading Aloud in </a:t>
            </a:r>
            <a:r>
              <a:rPr lang="en-US" sz="2500" dirty="0" err="1">
                <a:cs typeface="Arial" panose="020B0604020202020204" pitchFamily="34" charset="0"/>
              </a:rPr>
              <a:t>Lewisham</a:t>
            </a:r>
            <a:r>
              <a:rPr lang="en-US" sz="2500" dirty="0">
                <a:cs typeface="Arial" panose="020B0604020202020204" pitchFamily="34" charset="0"/>
              </a:rPr>
              <a:t>: An Exploration of Adult Reading Aloud-Practices, </a:t>
            </a:r>
            <a:r>
              <a:rPr lang="en-US" sz="2500" i="1" dirty="0">
                <a:cs typeface="Arial" panose="020B0604020202020204" pitchFamily="34" charset="0"/>
              </a:rPr>
              <a:t>Literacy</a:t>
            </a:r>
            <a:r>
              <a:rPr lang="en-US" sz="2500" dirty="0">
                <a:cs typeface="Arial" panose="020B0604020202020204" pitchFamily="34" charset="0"/>
              </a:rPr>
              <a:t>, Vol. 48, No 2. pp  84-90 </a:t>
            </a:r>
          </a:p>
          <a:p>
            <a:pPr marL="0" indent="0">
              <a:buNone/>
            </a:pPr>
            <a:r>
              <a:rPr lang="en-GB" sz="2500" dirty="0"/>
              <a:t>Eagleton, T. (2008) </a:t>
            </a:r>
            <a:r>
              <a:rPr lang="en-GB" sz="2500" i="1" dirty="0"/>
              <a:t>Literary Theory: An Introduction, </a:t>
            </a:r>
            <a:r>
              <a:rPr lang="en-GB" sz="2500" dirty="0"/>
              <a:t>(2</a:t>
            </a:r>
            <a:r>
              <a:rPr lang="en-GB" sz="2500" baseline="30000" dirty="0"/>
              <a:t>nd</a:t>
            </a:r>
            <a:r>
              <a:rPr lang="en-GB" sz="2500" dirty="0"/>
              <a:t> Ed.) Blackwell, Oxford</a:t>
            </a:r>
            <a:r>
              <a:rPr lang="en-GB" sz="2500" i="1" dirty="0"/>
              <a:t> </a:t>
            </a:r>
          </a:p>
          <a:p>
            <a:pPr marL="0" indent="0">
              <a:lnSpc>
                <a:spcPct val="100000"/>
              </a:lnSpc>
              <a:buNone/>
            </a:pPr>
            <a:r>
              <a:rPr lang="en-GB" sz="2500" dirty="0"/>
              <a:t>Education, Audiovisual and Culture Executive Agency of the European Commission ( 2011) </a:t>
            </a:r>
            <a:r>
              <a:rPr lang="en-GB" sz="2500" i="1" dirty="0"/>
              <a:t>Teaching Reading in Europe: Contexts, Policies and Practices</a:t>
            </a:r>
            <a:r>
              <a:rPr lang="en-GB" sz="2500" dirty="0"/>
              <a:t>, Brussels: EACEA, Eurydice </a:t>
            </a:r>
          </a:p>
          <a:p>
            <a:pPr marL="0" indent="0">
              <a:lnSpc>
                <a:spcPct val="100000"/>
              </a:lnSpc>
              <a:buNone/>
            </a:pPr>
            <a:r>
              <a:rPr lang="en-GB" sz="2500" dirty="0" err="1"/>
              <a:t>Felski</a:t>
            </a:r>
            <a:r>
              <a:rPr lang="en-GB" sz="2500" dirty="0"/>
              <a:t>, R. (2008) </a:t>
            </a:r>
            <a:r>
              <a:rPr lang="en-GB" sz="2500" i="1" dirty="0"/>
              <a:t>Uses of Literature. </a:t>
            </a:r>
            <a:r>
              <a:rPr lang="en-GB" sz="2500" dirty="0"/>
              <a:t>Oxford: Blackwell</a:t>
            </a:r>
          </a:p>
          <a:p>
            <a:pPr marL="0" indent="0">
              <a:lnSpc>
                <a:spcPct val="100000"/>
              </a:lnSpc>
              <a:buNone/>
            </a:pPr>
            <a:r>
              <a:rPr lang="en-GB" sz="2500" dirty="0"/>
              <a:t>Fitzpatrick, S, Bramley, G, Treanor, M, Blenkinsopp, J, McIntyre, J, Johnsen, S and </a:t>
            </a:r>
            <a:r>
              <a:rPr lang="en-GB" sz="2500" dirty="0" err="1"/>
              <a:t>McMordie</a:t>
            </a:r>
            <a:r>
              <a:rPr lang="en-GB" sz="2500" dirty="0"/>
              <a:t>, L (2023) Destitution in the UK 2023 [Online]. Available at: https://www.jrf.org.uk/report/destitution-uk-2023</a:t>
            </a:r>
          </a:p>
          <a:p>
            <a:pPr marL="0" indent="0">
              <a:lnSpc>
                <a:spcPct val="100000"/>
              </a:lnSpc>
              <a:buNone/>
            </a:pPr>
            <a:r>
              <a:rPr lang="en-GB" sz="2500" dirty="0"/>
              <a:t>Hart, B. and </a:t>
            </a:r>
            <a:r>
              <a:rPr lang="en-GB" sz="2500" dirty="0" err="1"/>
              <a:t>Risley</a:t>
            </a:r>
            <a:r>
              <a:rPr lang="en-GB" sz="2500" dirty="0"/>
              <a:t>, T. (2003) ‘The Early Catastrophe – The 30 Million Word Gap by Age 3’. </a:t>
            </a:r>
            <a:r>
              <a:rPr lang="en-GB" sz="2500" i="1" dirty="0"/>
              <a:t>American Educator. </a:t>
            </a:r>
            <a:r>
              <a:rPr lang="en-GB" sz="2500" dirty="0"/>
              <a:t>27, pp.4-9</a:t>
            </a:r>
          </a:p>
          <a:p>
            <a:pPr marL="0" indent="0">
              <a:lnSpc>
                <a:spcPct val="100000"/>
              </a:lnSpc>
              <a:buNone/>
            </a:pPr>
            <a:r>
              <a:rPr lang="en-GB" sz="2500" dirty="0"/>
              <a:t>Guthrie, J. T., and S. L. </a:t>
            </a:r>
            <a:r>
              <a:rPr lang="en-GB" sz="2500" dirty="0" err="1"/>
              <a:t>Klauda</a:t>
            </a:r>
            <a:r>
              <a:rPr lang="en-GB" sz="2500" dirty="0"/>
              <a:t>. 2014. “Effects of Classroom Practices on Reading Comprehension, Engagement, and Motivations for Adolescents.” </a:t>
            </a:r>
            <a:r>
              <a:rPr lang="en-GB" sz="2500" i="1" dirty="0"/>
              <a:t>Reading Research Quarterly </a:t>
            </a:r>
            <a:r>
              <a:rPr lang="en-GB" sz="2500" dirty="0"/>
              <a:t>49(4): 387–416. doi:10.1002/rrq.81.</a:t>
            </a:r>
          </a:p>
          <a:p>
            <a:pPr marL="0" indent="0">
              <a:lnSpc>
                <a:spcPct val="100000"/>
              </a:lnSpc>
              <a:buNone/>
            </a:pPr>
            <a:r>
              <a:rPr lang="en-GB" sz="2500" dirty="0"/>
              <a:t>International Reading Association (2007) </a:t>
            </a:r>
            <a:r>
              <a:rPr lang="en-GB" sz="2500" i="1" dirty="0"/>
              <a:t>Teaching Reading Well: a synthesis of IRA's research on teacher preparation for reading instruction,</a:t>
            </a:r>
            <a:r>
              <a:rPr lang="en-GB" sz="2500" dirty="0"/>
              <a:t>  Newark, D.E. USA: International Reading Association </a:t>
            </a:r>
          </a:p>
          <a:p>
            <a:pPr marL="0" indent="0">
              <a:lnSpc>
                <a:spcPct val="100000"/>
              </a:lnSpc>
              <a:buNone/>
            </a:pPr>
            <a:endParaRPr lang="en-GB" sz="1600" dirty="0"/>
          </a:p>
          <a:p>
            <a:pPr marL="0" indent="0">
              <a:lnSpc>
                <a:spcPct val="100000"/>
              </a:lnSpc>
              <a:buNone/>
            </a:pPr>
            <a:endParaRPr lang="en-GB" sz="1600" dirty="0"/>
          </a:p>
          <a:p>
            <a:pPr marL="0" indent="0">
              <a:lnSpc>
                <a:spcPct val="100000"/>
              </a:lnSpc>
              <a:buNone/>
            </a:pPr>
            <a:endParaRPr lang="en-GB" sz="1200" b="1" dirty="0"/>
          </a:p>
          <a:p>
            <a:pPr marL="0" indent="0">
              <a:lnSpc>
                <a:spcPct val="100000"/>
              </a:lnSpc>
              <a:buNone/>
            </a:pPr>
            <a:endParaRPr lang="en-GB" sz="1200" b="1" dirty="0"/>
          </a:p>
          <a:p>
            <a:pPr marL="0" indent="0">
              <a:buNone/>
            </a:pPr>
            <a:endParaRPr lang="en-GB" sz="1200" dirty="0"/>
          </a:p>
          <a:p>
            <a:endParaRPr lang="en-GB" sz="1100" dirty="0"/>
          </a:p>
          <a:p>
            <a:endParaRPr lang="en-GB" dirty="0"/>
          </a:p>
        </p:txBody>
      </p:sp>
    </p:spTree>
    <p:extLst>
      <p:ext uri="{BB962C8B-B14F-4D97-AF65-F5344CB8AC3E}">
        <p14:creationId xmlns:p14="http://schemas.microsoft.com/office/powerpoint/2010/main" val="17217962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379" y="0"/>
            <a:ext cx="11903242" cy="6858000"/>
          </a:xfrm>
        </p:spPr>
        <p:txBody>
          <a:bodyPr>
            <a:normAutofit fontScale="25000" lnSpcReduction="20000"/>
          </a:bodyPr>
          <a:lstStyle/>
          <a:p>
            <a:pPr marL="0" indent="0">
              <a:lnSpc>
                <a:spcPct val="100000"/>
              </a:lnSpc>
              <a:buNone/>
            </a:pPr>
            <a:r>
              <a:rPr lang="en-GB" sz="6400" dirty="0"/>
              <a:t>Joseph Rowntree Foundation (2024) UK Poverty, 2024, London: JR Foundation </a:t>
            </a:r>
          </a:p>
          <a:p>
            <a:pPr marL="0" indent="0">
              <a:lnSpc>
                <a:spcPct val="100000"/>
              </a:lnSpc>
              <a:buNone/>
            </a:pPr>
            <a:r>
              <a:rPr lang="en-GB" sz="6400" dirty="0"/>
              <a:t>Moats, L. 2009. “Knowledge Foundations for Teaching Reading and Spelling.” Reading &amp; Writing 22 (4): 379–399. https://doi.org/10.1007/s11145-009-9162-1 .</a:t>
            </a:r>
          </a:p>
          <a:p>
            <a:pPr marL="0" indent="0">
              <a:lnSpc>
                <a:spcPct val="100000"/>
              </a:lnSpc>
              <a:buNone/>
            </a:pPr>
            <a:r>
              <a:rPr lang="en-GB" sz="6400" dirty="0"/>
              <a:t>Murphy, P, </a:t>
            </a:r>
            <a:r>
              <a:rPr lang="en-GB" sz="6400" dirty="0" err="1"/>
              <a:t>Wilkinson,I</a:t>
            </a:r>
            <a:r>
              <a:rPr lang="en-GB" sz="6400" dirty="0"/>
              <a:t> , </a:t>
            </a:r>
            <a:r>
              <a:rPr lang="en-GB" sz="6400" dirty="0" err="1"/>
              <a:t>Soter</a:t>
            </a:r>
            <a:r>
              <a:rPr lang="en-GB" sz="6400" dirty="0"/>
              <a:t>, </a:t>
            </a:r>
            <a:r>
              <a:rPr lang="en-GB" sz="6400" dirty="0" err="1"/>
              <a:t>A.,Hennessey</a:t>
            </a:r>
            <a:r>
              <a:rPr lang="en-GB" sz="6400" dirty="0"/>
              <a:t>, M., Alexander, J. (2009) Examining the effects of classroom discussion on students’ comprehension of text: A meta-analysis. </a:t>
            </a:r>
            <a:r>
              <a:rPr lang="en-GB" sz="6400" i="1" dirty="0"/>
              <a:t>Journal of Educational Psychology</a:t>
            </a:r>
            <a:r>
              <a:rPr lang="en-GB" sz="6400" dirty="0"/>
              <a:t>, Vol 101(3), 740-764. (argues for the importance of rich talk about texts in all classrooms, whole-class and group)</a:t>
            </a:r>
          </a:p>
          <a:p>
            <a:pPr marL="0" indent="0">
              <a:lnSpc>
                <a:spcPct val="100000"/>
              </a:lnSpc>
              <a:buNone/>
            </a:pPr>
            <a:r>
              <a:rPr lang="en-GB" sz="6400" dirty="0"/>
              <a:t>National Institute for Child Health and Human Development (2000) </a:t>
            </a:r>
            <a:r>
              <a:rPr lang="en-GB" sz="6400" i="1" dirty="0"/>
              <a:t>Report of the National Reading Panel. Teaching children to read: An evidence-based assessment of the scientific research literature on reading and its implications for reading instruction</a:t>
            </a:r>
            <a:r>
              <a:rPr lang="en-GB" sz="6400" dirty="0"/>
              <a:t>. Washington, DC: U.S. Government Printing Office. National Literacy Trust (2022) </a:t>
            </a:r>
          </a:p>
          <a:p>
            <a:pPr marL="0" indent="0">
              <a:lnSpc>
                <a:spcPct val="100000"/>
              </a:lnSpc>
              <a:buNone/>
            </a:pPr>
            <a:r>
              <a:rPr lang="en-US" sz="6400" dirty="0"/>
              <a:t>National Literacy Trust, </a:t>
            </a:r>
            <a:r>
              <a:rPr lang="en-US" sz="6400" i="1" dirty="0"/>
              <a:t>Children’s and young people’s reading engagement,</a:t>
            </a:r>
            <a:r>
              <a:rPr lang="en-US" sz="6400" dirty="0"/>
              <a:t> 2022. https://literacytrust.org.uk/research-services/research-reports/children-and-young-peoples-reading-engagement-in-2022/ </a:t>
            </a:r>
            <a:endParaRPr lang="en-GB" sz="6400" dirty="0"/>
          </a:p>
          <a:p>
            <a:pPr marL="0" indent="0">
              <a:lnSpc>
                <a:spcPct val="100000"/>
              </a:lnSpc>
              <a:buNone/>
            </a:pPr>
            <a:r>
              <a:rPr lang="en-GB" sz="6400" dirty="0">
                <a:highlight>
                  <a:srgbClr val="FFFFDD"/>
                </a:highlight>
              </a:rPr>
              <a:t>Oakhill, J.V., Cain, K. and </a:t>
            </a:r>
            <a:r>
              <a:rPr lang="en-GB" sz="6400" dirty="0" err="1">
                <a:highlight>
                  <a:srgbClr val="FFFFDD"/>
                </a:highlight>
              </a:rPr>
              <a:t>Elbro</a:t>
            </a:r>
            <a:r>
              <a:rPr lang="en-GB" sz="6400" dirty="0">
                <a:highlight>
                  <a:srgbClr val="FFFFDD"/>
                </a:highlight>
              </a:rPr>
              <a:t>, C. (2015) </a:t>
            </a:r>
            <a:r>
              <a:rPr lang="en-GB" sz="6400" i="1" dirty="0">
                <a:highlight>
                  <a:srgbClr val="FFFFDD"/>
                </a:highlight>
              </a:rPr>
              <a:t>Understanding and teaching reading comprehension: a handbook</a:t>
            </a:r>
            <a:r>
              <a:rPr lang="en-GB" sz="6400" dirty="0">
                <a:highlight>
                  <a:srgbClr val="FFFFDD"/>
                </a:highlight>
              </a:rPr>
              <a:t>, London: Routledge</a:t>
            </a:r>
          </a:p>
          <a:p>
            <a:pPr marL="0" indent="0" fontAlgn="base">
              <a:buNone/>
            </a:pPr>
            <a:r>
              <a:rPr lang="en-GB" sz="6400" dirty="0">
                <a:highlight>
                  <a:srgbClr val="FFFFDD"/>
                </a:highlight>
              </a:rPr>
              <a:t>Oakhill, J. , Banerjee, R., Garnham, A. (Research in progress on relationship between reading and empathy) </a:t>
            </a:r>
            <a:r>
              <a:rPr lang="en-GB" sz="6400" i="1" dirty="0">
                <a:highlight>
                  <a:srgbClr val="FFFFDD"/>
                </a:highlight>
              </a:rPr>
              <a:t>Reading Feelings</a:t>
            </a:r>
            <a:endParaRPr lang="en-GB" sz="6400" dirty="0">
              <a:highlight>
                <a:srgbClr val="FFFFDD"/>
              </a:highlight>
            </a:endParaRPr>
          </a:p>
          <a:p>
            <a:pPr marL="0" indent="0">
              <a:lnSpc>
                <a:spcPct val="100000"/>
              </a:lnSpc>
              <a:buNone/>
            </a:pPr>
            <a:r>
              <a:rPr lang="en-GB" sz="6400" dirty="0"/>
              <a:t>Oxford University Press (2018) </a:t>
            </a:r>
            <a:r>
              <a:rPr lang="en-GB" sz="6400" i="1" dirty="0"/>
              <a:t>Why closing the word gap matters. </a:t>
            </a:r>
            <a:r>
              <a:rPr lang="en-GB" sz="6400" dirty="0"/>
              <a:t>Oxford University Press. oxford.ly/</a:t>
            </a:r>
            <a:r>
              <a:rPr lang="en-GB" sz="6400" dirty="0" err="1"/>
              <a:t>wordgap</a:t>
            </a:r>
            <a:endParaRPr lang="en-GB" sz="6400" dirty="0"/>
          </a:p>
          <a:p>
            <a:pPr marL="0" indent="0">
              <a:lnSpc>
                <a:spcPct val="100000"/>
              </a:lnSpc>
              <a:buNone/>
            </a:pPr>
            <a:r>
              <a:rPr lang="en-GB" sz="6400" dirty="0" err="1"/>
              <a:t>Palincsar</a:t>
            </a:r>
            <a:r>
              <a:rPr lang="en-GB" sz="6400" dirty="0"/>
              <a:t>, A.S. and Brown, A.L. (1984) Reciprocal Teaching of Comprehension-Fostering and Comprehension-Monitoring Activities, </a:t>
            </a:r>
            <a:r>
              <a:rPr lang="en-GB" sz="6400" i="1" dirty="0"/>
              <a:t>Cognition and Instruction</a:t>
            </a:r>
            <a:r>
              <a:rPr lang="en-GB" sz="6400" dirty="0"/>
              <a:t>, 1 (2), 117-175 Pressley, M. (2006) </a:t>
            </a:r>
            <a:r>
              <a:rPr lang="en-GB" sz="6400" i="1" dirty="0"/>
              <a:t>Reading Instruction that Works: the Case for Balanced</a:t>
            </a:r>
            <a:r>
              <a:rPr lang="en-GB" sz="6400" dirty="0"/>
              <a:t> </a:t>
            </a:r>
            <a:r>
              <a:rPr lang="en-GB" sz="6400" i="1" dirty="0"/>
              <a:t>Teaching</a:t>
            </a:r>
            <a:r>
              <a:rPr lang="en-GB" sz="6400" dirty="0"/>
              <a:t>. London and New York: Guilford </a:t>
            </a:r>
          </a:p>
          <a:p>
            <a:pPr marL="0" indent="0">
              <a:lnSpc>
                <a:spcPct val="100000"/>
              </a:lnSpc>
              <a:buNone/>
            </a:pPr>
            <a:r>
              <a:rPr lang="en-GB" sz="6400" dirty="0">
                <a:effectLst/>
                <a:ea typeface="Times New Roman" panose="02020603050405020304" pitchFamily="18" charset="0"/>
                <a:cs typeface="Helvetica" panose="020B0604020202020204" pitchFamily="34" charset="0"/>
              </a:rPr>
              <a:t>Pinnick, </a:t>
            </a:r>
            <a:r>
              <a:rPr lang="en-GB" sz="6400" dirty="0">
                <a:ea typeface="Times New Roman" panose="02020603050405020304" pitchFamily="18" charset="0"/>
                <a:cs typeface="Helvetica" panose="020B0604020202020204" pitchFamily="34" charset="0"/>
              </a:rPr>
              <a:t>S. (PhD Thesis in process) </a:t>
            </a:r>
            <a:r>
              <a:rPr lang="en-GB" sz="6400" i="1" dirty="0">
                <a:effectLst/>
                <a:ea typeface="Times New Roman" panose="02020603050405020304" pitchFamily="18" charset="0"/>
                <a:cs typeface="Helvetica" panose="020B0604020202020204" pitchFamily="34" charset="0"/>
              </a:rPr>
              <a:t>How might the use of drama-based pedagogy in the KS3 English classroom support the interpretation of prose and poetry</a:t>
            </a:r>
            <a:r>
              <a:rPr lang="en-GB" sz="6400" i="1" dirty="0">
                <a:ea typeface="Times New Roman" panose="02020603050405020304" pitchFamily="18" charset="0"/>
                <a:cs typeface="Helvetica" panose="020B0604020202020204" pitchFamily="34" charset="0"/>
              </a:rPr>
              <a:t>?</a:t>
            </a:r>
            <a:r>
              <a:rPr lang="en-GB" sz="6400" dirty="0">
                <a:effectLst/>
                <a:ea typeface="Times New Roman" panose="02020603050405020304" pitchFamily="18" charset="0"/>
                <a:cs typeface="Helvetica" panose="020B0604020202020204" pitchFamily="34" charset="0"/>
              </a:rPr>
              <a:t> University of Sussex</a:t>
            </a:r>
            <a:endParaRPr lang="en-GB" sz="6400" dirty="0">
              <a:effectLst/>
            </a:endParaRPr>
          </a:p>
          <a:p>
            <a:pPr marL="0" indent="0">
              <a:lnSpc>
                <a:spcPct val="100000"/>
              </a:lnSpc>
              <a:buNone/>
            </a:pPr>
            <a:r>
              <a:rPr lang="en-GB" sz="6400" dirty="0" err="1"/>
              <a:t>Retelsdorf</a:t>
            </a:r>
            <a:r>
              <a:rPr lang="en-GB" sz="6400" dirty="0"/>
              <a:t>, J., O. </a:t>
            </a:r>
            <a:r>
              <a:rPr lang="en-GB" sz="6400" dirty="0" err="1"/>
              <a:t>Köller</a:t>
            </a:r>
            <a:r>
              <a:rPr lang="en-GB" sz="6400" dirty="0"/>
              <a:t>, and J. </a:t>
            </a:r>
            <a:r>
              <a:rPr lang="en-GB" sz="6400" dirty="0" err="1"/>
              <a:t>Möller</a:t>
            </a:r>
            <a:r>
              <a:rPr lang="en-GB" sz="6400" dirty="0"/>
              <a:t>. 2011. “On the Effects of Motivation on Reading Performance Growth in Secondary School.” </a:t>
            </a:r>
            <a:r>
              <a:rPr lang="en-GB" sz="6400" i="1" dirty="0"/>
              <a:t>Learning and Instruction</a:t>
            </a:r>
            <a:r>
              <a:rPr lang="en-GB" sz="6400" dirty="0"/>
              <a:t> 21(4): 550–559. </a:t>
            </a:r>
            <a:r>
              <a:rPr lang="en-GB" sz="6400" u="sng" dirty="0">
                <a:hlinkClick r:id="rId2" tooltip="Persistent link using digital object identifier"/>
              </a:rPr>
              <a:t>doi.org/10.1016/j.learninstruc.2010.11.001</a:t>
            </a:r>
            <a:r>
              <a:rPr lang="en-GB" sz="6400" dirty="0"/>
              <a:t> </a:t>
            </a:r>
          </a:p>
          <a:p>
            <a:pPr marL="0" indent="0">
              <a:buNone/>
            </a:pPr>
            <a:r>
              <a:rPr lang="en-US" sz="6400" dirty="0" err="1"/>
              <a:t>Risko</a:t>
            </a:r>
            <a:r>
              <a:rPr lang="en-US" sz="6400" dirty="0"/>
              <a:t>, Victoria J., Roller, Cathy M. ,</a:t>
            </a:r>
            <a:r>
              <a:rPr lang="en-US" sz="6400" dirty="0" err="1"/>
              <a:t>Carrice</a:t>
            </a:r>
            <a:r>
              <a:rPr lang="en-US" sz="6400" dirty="0"/>
              <a:t> Cummins, Rita M. Bean, Cathy Collins Block, Patricia L. Anders, James Flood Source(2008)  A Critical Analysis of Research on Reading Teacher Education </a:t>
            </a:r>
            <a:r>
              <a:rPr lang="en-US" sz="6400" i="1" dirty="0"/>
              <a:t>Reading Research Quarterly</a:t>
            </a:r>
            <a:r>
              <a:rPr lang="en-US" sz="6400" dirty="0"/>
              <a:t>, Vol. 43, No. 3, pp. 252-288 </a:t>
            </a:r>
          </a:p>
          <a:p>
            <a:pPr marL="0" indent="0">
              <a:buNone/>
            </a:pPr>
            <a:r>
              <a:rPr lang="en-GB" sz="6400" dirty="0"/>
              <a:t>Rojas-Drummond, S. </a:t>
            </a:r>
            <a:r>
              <a:rPr lang="en-GB" sz="6400" dirty="0" err="1"/>
              <a:t>Mazón</a:t>
            </a:r>
            <a:r>
              <a:rPr lang="en-GB" sz="6400" dirty="0"/>
              <a:t>, N.</a:t>
            </a:r>
            <a:r>
              <a:rPr lang="es-ES" sz="6400" dirty="0"/>
              <a:t> &amp; </a:t>
            </a:r>
            <a:r>
              <a:rPr lang="en-GB" sz="6400" dirty="0"/>
              <a:t>Littleton. K. (2014) Developing Reading Comprehension through Collaborative Learning. </a:t>
            </a:r>
            <a:r>
              <a:rPr lang="en-GB" sz="6400" i="1" dirty="0"/>
              <a:t>Journal of Research in Reading, Volume 37, Issue 2, 2014, pp 138–158</a:t>
            </a:r>
          </a:p>
          <a:p>
            <a:pPr marL="0" indent="0">
              <a:lnSpc>
                <a:spcPct val="100000"/>
              </a:lnSpc>
              <a:buNone/>
            </a:pPr>
            <a:endParaRPr lang="en-GB" sz="4800" dirty="0"/>
          </a:p>
        </p:txBody>
      </p:sp>
    </p:spTree>
    <p:extLst>
      <p:ext uri="{BB962C8B-B14F-4D97-AF65-F5344CB8AC3E}">
        <p14:creationId xmlns:p14="http://schemas.microsoft.com/office/powerpoint/2010/main" val="12748416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C7D6DE-A765-4CD8-9A65-673BC10845CC}"/>
              </a:ext>
            </a:extLst>
          </p:cNvPr>
          <p:cNvSpPr>
            <a:spLocks noGrp="1"/>
          </p:cNvSpPr>
          <p:nvPr>
            <p:ph idx="1"/>
          </p:nvPr>
        </p:nvSpPr>
        <p:spPr>
          <a:xfrm>
            <a:off x="457200" y="152400"/>
            <a:ext cx="10896600" cy="6591300"/>
          </a:xfrm>
        </p:spPr>
        <p:txBody>
          <a:bodyPr>
            <a:normAutofit fontScale="55000" lnSpcReduction="20000"/>
          </a:bodyPr>
          <a:lstStyle/>
          <a:p>
            <a:pPr marL="0" indent="0">
              <a:lnSpc>
                <a:spcPct val="100000"/>
              </a:lnSpc>
              <a:buNone/>
            </a:pPr>
            <a:r>
              <a:rPr lang="en-GB" sz="2200" dirty="0"/>
              <a:t>Rojas-Drummond, S. </a:t>
            </a:r>
            <a:r>
              <a:rPr lang="en-GB" sz="2200" dirty="0" err="1"/>
              <a:t>Mazón</a:t>
            </a:r>
            <a:r>
              <a:rPr lang="en-GB" sz="2200" dirty="0"/>
              <a:t>, N.</a:t>
            </a:r>
            <a:r>
              <a:rPr lang="es-ES" sz="2200" dirty="0"/>
              <a:t> &amp; </a:t>
            </a:r>
            <a:r>
              <a:rPr lang="en-GB" sz="2200" dirty="0"/>
              <a:t>Littleton. K. (2014) Developing Reading Comprehension through Collaborative Learning. </a:t>
            </a:r>
            <a:r>
              <a:rPr lang="en-GB" sz="2200" i="1" dirty="0"/>
              <a:t>Journal of Research in Reading, Volume 37, Issue 2, 2014, pp 138–158</a:t>
            </a:r>
            <a:endParaRPr lang="en-GB" sz="2200" dirty="0"/>
          </a:p>
          <a:p>
            <a:pPr marL="0" indent="0">
              <a:lnSpc>
                <a:spcPct val="100000"/>
              </a:lnSpc>
              <a:buNone/>
            </a:pPr>
            <a:r>
              <a:rPr lang="en-GB" sz="2200" dirty="0" err="1"/>
              <a:t>Rosenshine</a:t>
            </a:r>
            <a:r>
              <a:rPr lang="en-GB" sz="2200" dirty="0"/>
              <a:t>, B., Meister, C. and Chapman, S. (1996), Teaching Students to Generate Questions: a Review, </a:t>
            </a:r>
            <a:r>
              <a:rPr lang="en-GB" sz="2200" i="1" dirty="0"/>
              <a:t>Review of Educational Research</a:t>
            </a:r>
            <a:r>
              <a:rPr lang="en-GB" sz="2200" dirty="0"/>
              <a:t>, 66 (2), 181-221. C</a:t>
            </a:r>
            <a:r>
              <a:rPr lang="en-GB" sz="2200" i="1" dirty="0"/>
              <a:t>ulture, Cognition and Pedagogy</a:t>
            </a:r>
            <a:r>
              <a:rPr lang="en-GB" sz="2200" dirty="0"/>
              <a:t>. London and New York: Routledge, Taylor &amp; Francis.</a:t>
            </a:r>
          </a:p>
          <a:p>
            <a:pPr marL="0" indent="0">
              <a:lnSpc>
                <a:spcPct val="100000"/>
              </a:lnSpc>
              <a:buNone/>
            </a:pPr>
            <a:r>
              <a:rPr lang="en-GB" sz="2200" dirty="0"/>
              <a:t>Joseph Rowntree Foundation (2024) UK Poverty, 2024, London: JR Foundation </a:t>
            </a:r>
          </a:p>
          <a:p>
            <a:pPr marL="0" indent="0">
              <a:buNone/>
            </a:pPr>
            <a:r>
              <a:rPr lang="en-GB" sz="2200" dirty="0" err="1"/>
              <a:t>Soter</a:t>
            </a:r>
            <a:r>
              <a:rPr lang="en-GB" sz="2200" dirty="0"/>
              <a:t>, A.O. Wilkinson, I.A., Murphy, P.K., Rudge, L., </a:t>
            </a:r>
            <a:r>
              <a:rPr lang="en-GB" sz="2200" dirty="0" err="1"/>
              <a:t>Reninger,K</a:t>
            </a:r>
            <a:r>
              <a:rPr lang="en-GB" sz="2200" dirty="0"/>
              <a:t>. &amp; Edwards, M. (2008) What the discourse tells us: Talk and indicators of high-level comprehension </a:t>
            </a:r>
            <a:r>
              <a:rPr lang="en-GB" sz="2200" i="1" dirty="0"/>
              <a:t>International Journal of Educational Research</a:t>
            </a:r>
            <a:r>
              <a:rPr lang="en-GB" sz="2200" dirty="0"/>
              <a:t>, 47 (2008) 372–391.</a:t>
            </a:r>
          </a:p>
          <a:p>
            <a:pPr marL="0" indent="0">
              <a:buNone/>
            </a:pPr>
            <a:r>
              <a:rPr lang="en-GB" sz="2200" dirty="0"/>
              <a:t>Stanovich, K. (1986) Matthew Effects in Reading: Some Consequences of Individual Differences in the Acquisition of Literacy, </a:t>
            </a:r>
            <a:r>
              <a:rPr lang="en-GB" sz="2200" i="1" dirty="0"/>
              <a:t>Reading Research Quarterly</a:t>
            </a:r>
            <a:r>
              <a:rPr lang="en-GB" sz="2200" dirty="0"/>
              <a:t>, Vol 21, (4) pp 360-407</a:t>
            </a:r>
          </a:p>
          <a:p>
            <a:pPr marL="0" indent="0">
              <a:buNone/>
            </a:pPr>
            <a:r>
              <a:rPr lang="en-US" sz="2200" dirty="0"/>
              <a:t>Sullivan, A. &amp; Brown, M. (2015) Reading for pleasure and progress in vocabulary and mathematics, </a:t>
            </a:r>
            <a:r>
              <a:rPr lang="en-US" sz="2200" i="1" dirty="0"/>
              <a:t>British Educational Research Journal</a:t>
            </a:r>
            <a:r>
              <a:rPr lang="en-US" sz="2200" dirty="0"/>
              <a:t> Vol. 41, No. 6, December 2015, pp. 971–991 DOI: 10.1002/berj.3180</a:t>
            </a:r>
          </a:p>
          <a:p>
            <a:pPr marL="0" indent="0">
              <a:buNone/>
            </a:pPr>
            <a:r>
              <a:rPr lang="en-GB" sz="2200" dirty="0"/>
              <a:t>Vaughn, S., G. Roberts, E.A. Swanson, E.A., J. </a:t>
            </a:r>
            <a:r>
              <a:rPr lang="en-GB" sz="2200" dirty="0" err="1"/>
              <a:t>Wanzek</a:t>
            </a:r>
            <a:r>
              <a:rPr lang="en-GB" sz="2200" dirty="0"/>
              <a:t>, A.M.</a:t>
            </a:r>
          </a:p>
          <a:p>
            <a:pPr marL="0" indent="0">
              <a:buNone/>
            </a:pPr>
            <a:r>
              <a:rPr lang="en-GB" sz="2200" dirty="0"/>
              <a:t>Sutherland (2006) Promoting Group Talk and Higher-thinking in pupils, by coaching secondary English trainee teachers, </a:t>
            </a:r>
            <a:r>
              <a:rPr lang="en-GB" sz="2200" i="1" dirty="0"/>
              <a:t>Literac</a:t>
            </a:r>
            <a:r>
              <a:rPr lang="en-GB" sz="2200" dirty="0"/>
              <a:t>y, 40: 2, pp. 106-114</a:t>
            </a:r>
          </a:p>
          <a:p>
            <a:pPr marL="0" indent="0">
              <a:buNone/>
            </a:pPr>
            <a:r>
              <a:rPr lang="en-GB" sz="2200" dirty="0"/>
              <a:t>Sutherland, J. (2015): ‘Going meta’: using a metadiscoursal approach to develop secondary students’ dialogic talk in small groups, </a:t>
            </a:r>
            <a:r>
              <a:rPr lang="en-GB" sz="2200" i="1" dirty="0"/>
              <a:t>Research Papers in Education</a:t>
            </a:r>
            <a:r>
              <a:rPr lang="en-GB" sz="2200" dirty="0"/>
              <a:t>, Vol. 30,(1), pp. 44–69</a:t>
            </a:r>
          </a:p>
          <a:p>
            <a:pPr marL="0" indent="0">
              <a:buNone/>
            </a:pPr>
            <a:r>
              <a:rPr lang="en-GB" sz="2200" dirty="0"/>
              <a:t>Taboada, A., S.M. Tonks, A. </a:t>
            </a:r>
            <a:r>
              <a:rPr lang="en-GB" sz="2200" dirty="0" err="1"/>
              <a:t>Wigﬁeld</a:t>
            </a:r>
            <a:r>
              <a:rPr lang="en-GB" sz="2200" dirty="0"/>
              <a:t>, and J.T. Guthrie, 2009. Effects of Motivational and Cognitive Variables on Reading Comprehension. </a:t>
            </a:r>
            <a:r>
              <a:rPr lang="en-GB" sz="2200" i="1" dirty="0"/>
              <a:t>Reading and Writing: An Interdisciplinary Journal</a:t>
            </a:r>
            <a:r>
              <a:rPr lang="en-GB" sz="2200" dirty="0"/>
              <a:t> 22 (2):85–106.DOI 10.1007/s11145-008-9133-y.</a:t>
            </a:r>
          </a:p>
          <a:p>
            <a:pPr marL="0" indent="0">
              <a:buNone/>
            </a:pPr>
            <a:r>
              <a:rPr lang="en-GB" sz="2200" dirty="0" err="1"/>
              <a:t>Torppa</a:t>
            </a:r>
            <a:r>
              <a:rPr lang="en-GB" sz="2200" dirty="0"/>
              <a:t>, M., Niemi, P., </a:t>
            </a:r>
            <a:r>
              <a:rPr lang="en-GB" sz="2200" dirty="0" err="1"/>
              <a:t>Vasalampi</a:t>
            </a:r>
            <a:r>
              <a:rPr lang="en-GB" sz="2200" dirty="0"/>
              <a:t>, K., </a:t>
            </a:r>
            <a:r>
              <a:rPr lang="en-GB" sz="2200" dirty="0" err="1"/>
              <a:t>Lerkkanen</a:t>
            </a:r>
            <a:r>
              <a:rPr lang="en-GB" sz="2200" dirty="0"/>
              <a:t>, M.K., </a:t>
            </a:r>
            <a:r>
              <a:rPr lang="en-GB" sz="2200" dirty="0" err="1"/>
              <a:t>Tolvanen</a:t>
            </a:r>
            <a:r>
              <a:rPr lang="en-GB" sz="2200" dirty="0"/>
              <a:t>, A., A-M. </a:t>
            </a:r>
            <a:r>
              <a:rPr lang="en-GB" sz="2200" dirty="0" err="1"/>
              <a:t>Poikkeus</a:t>
            </a:r>
            <a:r>
              <a:rPr lang="en-GB" sz="2200" dirty="0"/>
              <a:t>, A-M. 2020. “Leisure Reading (But Not Any Kind) and Reading Comprehension Support Each Other - A Longitudinal Study Across Grades 1 and 9”. </a:t>
            </a:r>
            <a:r>
              <a:rPr lang="en-GB" sz="2200" i="1" dirty="0"/>
              <a:t>Child Development</a:t>
            </a:r>
            <a:r>
              <a:rPr lang="en-GB" sz="2200" dirty="0"/>
              <a:t>, 91:3, 876–900.</a:t>
            </a:r>
          </a:p>
          <a:p>
            <a:pPr marL="0" indent="0">
              <a:buNone/>
            </a:pPr>
            <a:r>
              <a:rPr lang="en-GB" sz="2200" dirty="0"/>
              <a:t>Vaughn, S., G. Roberts, E.A. Swanson, E.A., J. </a:t>
            </a:r>
            <a:r>
              <a:rPr lang="en-GB" sz="2200" dirty="0" err="1"/>
              <a:t>Wanzek</a:t>
            </a:r>
            <a:r>
              <a:rPr lang="en-GB" sz="2200" dirty="0"/>
              <a:t>, A.M. Fall, and S.J. Stillman-</a:t>
            </a:r>
            <a:r>
              <a:rPr lang="en-GB" sz="2200" dirty="0" err="1"/>
              <a:t>Spisak</a:t>
            </a:r>
            <a:r>
              <a:rPr lang="en-GB" sz="2200" dirty="0"/>
              <a:t>. 2015. Improving Middle-School Students’ Knowledge and Comprehension in Social Studies: a Replication. </a:t>
            </a:r>
            <a:r>
              <a:rPr lang="en-GB" sz="2200" i="1" dirty="0"/>
              <a:t>Educational Psychology Review</a:t>
            </a:r>
            <a:r>
              <a:rPr lang="en-GB" sz="2200" dirty="0"/>
              <a:t> 27:31–50. DOI:10.1007/s10648-014-9274-2.</a:t>
            </a:r>
          </a:p>
          <a:p>
            <a:pPr marL="0" indent="0">
              <a:buNone/>
            </a:pPr>
            <a:r>
              <a:rPr lang="en-GB" sz="2200" dirty="0"/>
              <a:t>van den Broek, P. W.1997. Discovering the Cement of the Universe: The Development of Event Comprehension from Childhood to Adulthood. In </a:t>
            </a:r>
            <a:r>
              <a:rPr lang="en-GB" sz="2200" i="1" dirty="0"/>
              <a:t>Developmental Spans in Event Comprehension and Representation, </a:t>
            </a:r>
            <a:r>
              <a:rPr lang="en-GB" sz="2200" dirty="0"/>
              <a:t>edited by P. W. van den Broek, P. J. Bauer and T. Bourg: 321-342. Mahwah, NJ: Lawrence Erlbaum Associates.</a:t>
            </a:r>
          </a:p>
          <a:p>
            <a:pPr marL="0" indent="0">
              <a:buNone/>
            </a:pPr>
            <a:r>
              <a:rPr lang="en-GB" sz="2200" dirty="0"/>
              <a:t>van Bergen, E., K. </a:t>
            </a:r>
            <a:r>
              <a:rPr lang="en-GB" sz="2200" dirty="0" err="1"/>
              <a:t>Vasalampi</a:t>
            </a:r>
            <a:r>
              <a:rPr lang="en-GB" sz="2200" dirty="0"/>
              <a:t>, M. </a:t>
            </a:r>
            <a:r>
              <a:rPr lang="en-GB" sz="2200" dirty="0" err="1"/>
              <a:t>Torppa</a:t>
            </a:r>
            <a:r>
              <a:rPr lang="en-GB" sz="2200" dirty="0"/>
              <a:t>, M. 2020. “How Are Practice and Performance Related? Development of Reading From Age 5 to 15”, </a:t>
            </a:r>
            <a:r>
              <a:rPr lang="en-GB" sz="2200" i="1" dirty="0"/>
              <a:t>Reading Research Quarterly</a:t>
            </a:r>
            <a:r>
              <a:rPr lang="en-GB" sz="2200" dirty="0"/>
              <a:t>, 56(3) pp. 415–434. doi:10.1002/rrq.309</a:t>
            </a:r>
          </a:p>
          <a:p>
            <a:pPr marL="0" indent="0">
              <a:buNone/>
            </a:pPr>
            <a:r>
              <a:rPr lang="en-GB" sz="2200" dirty="0"/>
              <a:t>Westbrook, J. (2013) Reading as a Hermeneutical Endeavour: Whole-Class Approaches to Teaching Narrative with Low-Attaining Adolescent Readers, </a:t>
            </a:r>
            <a:r>
              <a:rPr lang="en-GB" sz="2200" i="1" dirty="0"/>
              <a:t>Literacy</a:t>
            </a:r>
            <a:r>
              <a:rPr lang="en-GB" sz="2200" dirty="0"/>
              <a:t>, Vol 47, (1), pp. 42-49.</a:t>
            </a:r>
          </a:p>
          <a:p>
            <a:pPr marL="0" indent="0">
              <a:buNone/>
            </a:pPr>
            <a:r>
              <a:rPr lang="en-GB" sz="2400" dirty="0">
                <a:highlight>
                  <a:srgbClr val="FFFFDD"/>
                </a:highlight>
              </a:rPr>
              <a:t>Upchurch, D. (PhD thesis in process) </a:t>
            </a:r>
            <a:r>
              <a:rPr lang="en-GB" sz="2400" b="0" i="1" dirty="0">
                <a:solidFill>
                  <a:srgbClr val="242424"/>
                </a:solidFill>
                <a:effectLst/>
                <a:highlight>
                  <a:srgbClr val="FFFFDD"/>
                </a:highlight>
                <a:latin typeface="Segoe UI" panose="020B0502040204020203" pitchFamily="34" charset="0"/>
              </a:rPr>
              <a:t>Reclaiming reading: a participatory action research project exploring the pedagogic potential of young readers' relationships, talk and sociocultural diversity to raise reader engagement. </a:t>
            </a:r>
            <a:r>
              <a:rPr lang="en-GB" sz="2400" b="0" dirty="0">
                <a:solidFill>
                  <a:srgbClr val="242424"/>
                </a:solidFill>
                <a:effectLst/>
                <a:highlight>
                  <a:srgbClr val="FFFFDD"/>
                </a:highlight>
                <a:latin typeface="Segoe UI" panose="020B0502040204020203" pitchFamily="34" charset="0"/>
              </a:rPr>
              <a:t>University of Sussex.</a:t>
            </a:r>
            <a:endParaRPr lang="en-GB" sz="2400" i="1" dirty="0">
              <a:highlight>
                <a:srgbClr val="FFFFDD"/>
              </a:highlight>
            </a:endParaRPr>
          </a:p>
          <a:p>
            <a:pPr marL="0" indent="0">
              <a:buNone/>
            </a:pPr>
            <a:endParaRPr lang="en-GB" sz="2200" dirty="0"/>
          </a:p>
          <a:p>
            <a:pPr marL="0" indent="0">
              <a:buNone/>
            </a:pPr>
            <a:endParaRPr lang="en-GB" sz="2400" dirty="0"/>
          </a:p>
          <a:p>
            <a:pPr marL="0" indent="0">
              <a:buNone/>
            </a:pPr>
            <a:endParaRPr lang="en-GB" sz="2100" dirty="0"/>
          </a:p>
          <a:p>
            <a:pPr marL="0" indent="0">
              <a:buNone/>
            </a:pPr>
            <a:endParaRPr lang="en-GB" dirty="0"/>
          </a:p>
        </p:txBody>
      </p:sp>
    </p:spTree>
    <p:extLst>
      <p:ext uri="{BB962C8B-B14F-4D97-AF65-F5344CB8AC3E}">
        <p14:creationId xmlns:p14="http://schemas.microsoft.com/office/powerpoint/2010/main" val="13013046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5E7A45-8860-34A2-A286-F88AA1C0075E}"/>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dirty="0"/>
              <a:t>Remaining slides show…</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9CE05170-AB6E-0DBF-3429-D716EFB1A3DC}"/>
              </a:ext>
            </a:extLst>
          </p:cNvPr>
          <p:cNvSpPr>
            <a:spLocks noGrp="1"/>
          </p:cNvSpPr>
          <p:nvPr>
            <p:ph type="body" sz="half" idx="2"/>
          </p:nvPr>
        </p:nvSpPr>
        <p:spPr>
          <a:xfrm>
            <a:off x="440675" y="2872899"/>
            <a:ext cx="4568007" cy="3659732"/>
          </a:xfrm>
        </p:spPr>
        <p:txBody>
          <a:bodyPr vert="horz" lIns="91440" tIns="45720" rIns="91440" bIns="45720" rtlCol="0">
            <a:normAutofit/>
          </a:bodyPr>
          <a:lstStyle/>
          <a:p>
            <a:pPr indent="-228600">
              <a:buFont typeface="Arial" panose="020B0604020202020204" pitchFamily="34" charset="0"/>
              <a:buChar char="•"/>
            </a:pPr>
            <a:r>
              <a:rPr lang="en-US" sz="2000" dirty="0"/>
              <a:t>Teaching of vocabulary </a:t>
            </a:r>
            <a:r>
              <a:rPr lang="en-US" sz="2000" b="1" dirty="0"/>
              <a:t>in context, </a:t>
            </a:r>
            <a:r>
              <a:rPr lang="en-US" sz="2000" dirty="0"/>
              <a:t>using etymology &amp; inference</a:t>
            </a:r>
          </a:p>
          <a:p>
            <a:pPr indent="-228600">
              <a:buFont typeface="Arial" panose="020B0604020202020204" pitchFamily="34" charset="0"/>
              <a:buChar char="•"/>
            </a:pPr>
            <a:r>
              <a:rPr lang="en-US" sz="2000" dirty="0"/>
              <a:t>Using graphic </a:t>
            </a:r>
            <a:r>
              <a:rPr lang="en-US" sz="2000" dirty="0" err="1"/>
              <a:t>organisers</a:t>
            </a:r>
            <a:r>
              <a:rPr lang="en-US" sz="2000" dirty="0"/>
              <a:t> for story-structure</a:t>
            </a:r>
          </a:p>
          <a:p>
            <a:pPr indent="-228600">
              <a:buFont typeface="Arial" panose="020B0604020202020204" pitchFamily="34" charset="0"/>
              <a:buChar char="•"/>
            </a:pPr>
            <a:r>
              <a:rPr lang="en-US" sz="2000" dirty="0"/>
              <a:t>Using maps to track characters’ progress </a:t>
            </a:r>
          </a:p>
          <a:p>
            <a:pPr indent="-228600">
              <a:buFont typeface="Arial" panose="020B0604020202020204" pitchFamily="34" charset="0"/>
              <a:buChar char="•"/>
            </a:pPr>
            <a:r>
              <a:rPr lang="en-US" sz="2000" dirty="0"/>
              <a:t>Teaching contextual information to support </a:t>
            </a:r>
            <a:r>
              <a:rPr lang="en-US" sz="2000" i="1" dirty="0"/>
              <a:t>Now is the Time for Running</a:t>
            </a:r>
          </a:p>
          <a:p>
            <a:pPr indent="-228600">
              <a:buFont typeface="Arial" panose="020B0604020202020204" pitchFamily="34" charset="0"/>
              <a:buChar char="•"/>
            </a:pPr>
            <a:r>
              <a:rPr lang="en-US" sz="2000" dirty="0"/>
              <a:t>A bit more on the rationale/theory for doing the Faster Read</a:t>
            </a:r>
          </a:p>
          <a:p>
            <a:pPr indent="-228600">
              <a:buFont typeface="Arial" panose="020B0604020202020204" pitchFamily="34" charset="0"/>
              <a:buChar char="•"/>
            </a:pPr>
            <a:endParaRPr lang="en-US" sz="2000" dirty="0"/>
          </a:p>
        </p:txBody>
      </p:sp>
      <p:pic>
        <p:nvPicPr>
          <p:cNvPr id="5" name="Content Placeholder 4">
            <a:extLst>
              <a:ext uri="{FF2B5EF4-FFF2-40B4-BE49-F238E27FC236}">
                <a16:creationId xmlns:a16="http://schemas.microsoft.com/office/drawing/2014/main" id="{C173E2D7-BB26-8828-F1B0-0B7368BF2A3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l="17654" r="19656"/>
          <a:stretch/>
        </p:blipFill>
        <p:spPr>
          <a:xfrm flipH="1">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2833581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24000" y="44450"/>
            <a:ext cx="9036050" cy="6624638"/>
          </a:xfrm>
        </p:spPr>
        <p:txBody>
          <a:bodyPr>
            <a:normAutofit/>
          </a:bodyPr>
          <a:lstStyle/>
          <a:p>
            <a:pPr marL="114300" indent="0">
              <a:buNone/>
            </a:pPr>
            <a:endParaRPr lang="en-GB" sz="3200" dirty="0"/>
          </a:p>
          <a:p>
            <a:pPr marL="114300" indent="0">
              <a:buNone/>
            </a:pPr>
            <a:endParaRPr lang="en-GB" sz="3200" b="1" dirty="0"/>
          </a:p>
          <a:p>
            <a:pPr marL="114300" indent="0">
              <a:buNone/>
            </a:pPr>
            <a:endParaRPr lang="en-GB" sz="3200" dirty="0"/>
          </a:p>
          <a:p>
            <a:pPr marL="114300" indent="0">
              <a:buNone/>
            </a:pPr>
            <a:endParaRPr lang="en-GB" sz="3200" dirty="0"/>
          </a:p>
        </p:txBody>
      </p:sp>
      <p:sp>
        <p:nvSpPr>
          <p:cNvPr id="6" name="TextBox 5"/>
          <p:cNvSpPr txBox="1"/>
          <p:nvPr/>
        </p:nvSpPr>
        <p:spPr>
          <a:xfrm>
            <a:off x="504497" y="3721415"/>
            <a:ext cx="10714109" cy="2554545"/>
          </a:xfrm>
          <a:prstGeom prst="rect">
            <a:avLst/>
          </a:prstGeom>
          <a:solidFill>
            <a:schemeClr val="accent6">
              <a:lumMod val="20000"/>
              <a:lumOff val="80000"/>
            </a:schemeClr>
          </a:solidFill>
        </p:spPr>
        <p:txBody>
          <a:bodyPr wrap="square" rtlCol="0">
            <a:spAutoFit/>
          </a:bodyPr>
          <a:lstStyle/>
          <a:p>
            <a:r>
              <a:rPr lang="en-GB" sz="3200" dirty="0"/>
              <a:t>Pairs - What does it mean? Have a ‘go’ at breaking it down…</a:t>
            </a:r>
          </a:p>
          <a:p>
            <a:r>
              <a:rPr lang="en-GB" sz="3200" dirty="0"/>
              <a:t>Break word into chunks of meaning – morphemes </a:t>
            </a:r>
          </a:p>
          <a:p>
            <a:r>
              <a:rPr lang="en-GB" sz="3200" dirty="0"/>
              <a:t>Link those to words you’ve seen or heard before (‘</a:t>
            </a:r>
            <a:r>
              <a:rPr lang="en-GB" sz="3200" dirty="0" err="1"/>
              <a:t>pneu</a:t>
            </a:r>
            <a:r>
              <a:rPr lang="en-GB" sz="3200" dirty="0"/>
              <a:t>’)</a:t>
            </a:r>
          </a:p>
          <a:p>
            <a:r>
              <a:rPr lang="en-GB" sz="3200" dirty="0"/>
              <a:t>Use the context of the word in its sentence/paragraph/text</a:t>
            </a:r>
          </a:p>
          <a:p>
            <a:r>
              <a:rPr lang="en-GB" sz="3200" dirty="0"/>
              <a:t>Use ALL these clues to guess or </a:t>
            </a:r>
            <a:r>
              <a:rPr lang="en-GB" sz="3200" i="1" dirty="0"/>
              <a:t>infer </a:t>
            </a:r>
            <a:r>
              <a:rPr lang="en-GB" sz="3200" dirty="0"/>
              <a:t>overall meaning</a:t>
            </a:r>
          </a:p>
        </p:txBody>
      </p:sp>
      <p:sp>
        <p:nvSpPr>
          <p:cNvPr id="7" name="TextBox 6"/>
          <p:cNvSpPr txBox="1"/>
          <p:nvPr/>
        </p:nvSpPr>
        <p:spPr>
          <a:xfrm>
            <a:off x="4583832" y="1890590"/>
            <a:ext cx="4698430" cy="584775"/>
          </a:xfrm>
          <a:prstGeom prst="rect">
            <a:avLst/>
          </a:prstGeom>
          <a:solidFill>
            <a:schemeClr val="accent6">
              <a:lumMod val="20000"/>
              <a:lumOff val="80000"/>
            </a:schemeClr>
          </a:solidFill>
        </p:spPr>
        <p:txBody>
          <a:bodyPr wrap="square" rtlCol="0">
            <a:spAutoFit/>
          </a:bodyPr>
          <a:lstStyle/>
          <a:p>
            <a:r>
              <a:rPr lang="en-GB" sz="3200" dirty="0"/>
              <a:t>Can you say this word?</a:t>
            </a:r>
          </a:p>
        </p:txBody>
      </p:sp>
      <p:pic>
        <p:nvPicPr>
          <p:cNvPr id="8" name="Picture 7" descr="C:\Users\jcs23\Pictures\Sherloc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3265" y="182060"/>
            <a:ext cx="1907704" cy="229330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685764" y="2806002"/>
            <a:ext cx="9483886" cy="584775"/>
          </a:xfrm>
          <a:prstGeom prst="rect">
            <a:avLst/>
          </a:prstGeom>
          <a:solidFill>
            <a:schemeClr val="accent6">
              <a:lumMod val="20000"/>
              <a:lumOff val="80000"/>
            </a:schemeClr>
          </a:solidFill>
        </p:spPr>
        <p:txBody>
          <a:bodyPr wrap="square" rtlCol="0">
            <a:spAutoFit/>
          </a:bodyPr>
          <a:lstStyle/>
          <a:p>
            <a:pPr marL="114300"/>
            <a:r>
              <a:rPr lang="en-GB" sz="3200" dirty="0"/>
              <a:t>pneumonoultramicroscopicsilicovolcanoconiosis</a:t>
            </a:r>
          </a:p>
        </p:txBody>
      </p:sp>
      <p:sp>
        <p:nvSpPr>
          <p:cNvPr id="12" name="TextBox 11"/>
          <p:cNvSpPr txBox="1"/>
          <p:nvPr/>
        </p:nvSpPr>
        <p:spPr>
          <a:xfrm>
            <a:off x="2511972" y="161624"/>
            <a:ext cx="8573563" cy="1569660"/>
          </a:xfrm>
          <a:prstGeom prst="rect">
            <a:avLst/>
          </a:prstGeom>
          <a:solidFill>
            <a:schemeClr val="accent1">
              <a:lumMod val="20000"/>
              <a:lumOff val="80000"/>
            </a:schemeClr>
          </a:solidFill>
        </p:spPr>
        <p:txBody>
          <a:bodyPr wrap="square" rtlCol="0">
            <a:spAutoFit/>
          </a:bodyPr>
          <a:lstStyle/>
          <a:p>
            <a:r>
              <a:rPr lang="en-GB" sz="3200" dirty="0"/>
              <a:t>Example of strategies for developing vocabulary, using inference, when you come across a new word in a text</a:t>
            </a:r>
          </a:p>
        </p:txBody>
      </p:sp>
    </p:spTree>
    <p:extLst>
      <p:ext uri="{BB962C8B-B14F-4D97-AF65-F5344CB8AC3E}">
        <p14:creationId xmlns:p14="http://schemas.microsoft.com/office/powerpoint/2010/main" val="33728276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175787" y="3068960"/>
            <a:ext cx="3744416"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tx1"/>
                </a:solidFill>
              </a:rPr>
              <a:t>EVENT MAP</a:t>
            </a:r>
            <a:endParaRPr lang="en-GB" sz="3600" b="1" dirty="0"/>
          </a:p>
        </p:txBody>
      </p:sp>
      <p:sp>
        <p:nvSpPr>
          <p:cNvPr id="7" name="Rectangle 6"/>
          <p:cNvSpPr/>
          <p:nvPr/>
        </p:nvSpPr>
        <p:spPr>
          <a:xfrm>
            <a:off x="1007435" y="1739212"/>
            <a:ext cx="2592288" cy="151216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b="1" dirty="0">
                <a:solidFill>
                  <a:schemeClr val="tx1"/>
                </a:solidFill>
              </a:rPr>
              <a:t>Where did it happen?</a:t>
            </a:r>
          </a:p>
        </p:txBody>
      </p:sp>
      <p:sp>
        <p:nvSpPr>
          <p:cNvPr id="8" name="Rectangle 7"/>
          <p:cNvSpPr/>
          <p:nvPr/>
        </p:nvSpPr>
        <p:spPr>
          <a:xfrm>
            <a:off x="8381055" y="1739212"/>
            <a:ext cx="2592288" cy="151216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b="1" dirty="0">
                <a:solidFill>
                  <a:schemeClr val="tx1"/>
                </a:solidFill>
              </a:rPr>
              <a:t>When did it happen?</a:t>
            </a:r>
          </a:p>
        </p:txBody>
      </p:sp>
      <p:sp>
        <p:nvSpPr>
          <p:cNvPr id="9" name="Rectangle 8"/>
          <p:cNvSpPr/>
          <p:nvPr/>
        </p:nvSpPr>
        <p:spPr>
          <a:xfrm>
            <a:off x="8381055" y="3573016"/>
            <a:ext cx="2592288" cy="151216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b="1" dirty="0">
                <a:solidFill>
                  <a:schemeClr val="tx1"/>
                </a:solidFill>
              </a:rPr>
              <a:t>How did it happen?</a:t>
            </a:r>
          </a:p>
        </p:txBody>
      </p:sp>
      <p:sp>
        <p:nvSpPr>
          <p:cNvPr id="10" name="Rectangle 9"/>
          <p:cNvSpPr/>
          <p:nvPr/>
        </p:nvSpPr>
        <p:spPr>
          <a:xfrm>
            <a:off x="1012121" y="3573016"/>
            <a:ext cx="2592288" cy="151216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b="1" dirty="0">
                <a:solidFill>
                  <a:schemeClr val="tx1"/>
                </a:solidFill>
              </a:rPr>
              <a:t>Who was involved in the event?</a:t>
            </a:r>
          </a:p>
        </p:txBody>
      </p:sp>
      <p:sp>
        <p:nvSpPr>
          <p:cNvPr id="11" name="Rectangle 10"/>
          <p:cNvSpPr/>
          <p:nvPr/>
        </p:nvSpPr>
        <p:spPr>
          <a:xfrm>
            <a:off x="4847861" y="5013176"/>
            <a:ext cx="2592288" cy="151216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b="1" dirty="0">
                <a:solidFill>
                  <a:schemeClr val="tx1"/>
                </a:solidFill>
              </a:rPr>
              <a:t>Why did it happen?</a:t>
            </a:r>
            <a:endParaRPr lang="en-GB" b="1" dirty="0"/>
          </a:p>
        </p:txBody>
      </p:sp>
      <p:sp>
        <p:nvSpPr>
          <p:cNvPr id="12" name="Rectangle 11"/>
          <p:cNvSpPr/>
          <p:nvPr/>
        </p:nvSpPr>
        <p:spPr>
          <a:xfrm>
            <a:off x="4847861" y="259093"/>
            <a:ext cx="2592288" cy="151216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b="1" dirty="0">
                <a:solidFill>
                  <a:schemeClr val="tx1"/>
                </a:solidFill>
              </a:rPr>
              <a:t>What happened?</a:t>
            </a:r>
            <a:endParaRPr lang="en-GB" b="1" dirty="0"/>
          </a:p>
        </p:txBody>
      </p:sp>
      <p:cxnSp>
        <p:nvCxnSpPr>
          <p:cNvPr id="13" name="Straight Connector 12"/>
          <p:cNvCxnSpPr>
            <a:stCxn id="12" idx="2"/>
          </p:cNvCxnSpPr>
          <p:nvPr/>
        </p:nvCxnSpPr>
        <p:spPr>
          <a:xfrm>
            <a:off x="6144005" y="1771262"/>
            <a:ext cx="0" cy="1297699"/>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5" name="Straight Connector 14"/>
          <p:cNvCxnSpPr>
            <a:endCxn id="11" idx="0"/>
          </p:cNvCxnSpPr>
          <p:nvPr/>
        </p:nvCxnSpPr>
        <p:spPr>
          <a:xfrm>
            <a:off x="6104925" y="3789040"/>
            <a:ext cx="39080" cy="122413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599723" y="2420110"/>
            <a:ext cx="4781332"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604410" y="4401108"/>
            <a:ext cx="478133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7728181" y="5229200"/>
            <a:ext cx="4128459" cy="923330"/>
          </a:xfrm>
          <a:prstGeom prst="rect">
            <a:avLst/>
          </a:prstGeom>
          <a:noFill/>
          <a:ln w="76200">
            <a:solidFill>
              <a:srgbClr val="00B050"/>
            </a:solidFill>
          </a:ln>
        </p:spPr>
        <p:txBody>
          <a:bodyPr wrap="square" rtlCol="0">
            <a:spAutoFit/>
          </a:bodyPr>
          <a:lstStyle/>
          <a:p>
            <a:pPr algn="ctr"/>
            <a:r>
              <a:rPr lang="en-GB" b="1" dirty="0">
                <a:solidFill>
                  <a:srgbClr val="0070C0"/>
                </a:solidFill>
              </a:rPr>
              <a:t>Using your emotions wheel, surround your map with words to show how you think Deo might be feeling at this point. </a:t>
            </a:r>
          </a:p>
        </p:txBody>
      </p:sp>
      <p:pic>
        <p:nvPicPr>
          <p:cNvPr id="14"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7715" y="0"/>
            <a:ext cx="2311353" cy="1730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536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372" y="260648"/>
            <a:ext cx="8882617" cy="6264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9313989" y="646813"/>
            <a:ext cx="2878012" cy="3662541"/>
          </a:xfrm>
          <a:prstGeom prst="rect">
            <a:avLst/>
          </a:prstGeom>
          <a:noFill/>
        </p:spPr>
        <p:txBody>
          <a:bodyPr wrap="square" rtlCol="0">
            <a:spAutoFit/>
          </a:bodyPr>
          <a:lstStyle/>
          <a:p>
            <a:pPr algn="ctr"/>
            <a:r>
              <a:rPr lang="en-GB" sz="2400" b="1" dirty="0"/>
              <a:t>Cape town is the capital city of the Western Cape. This is where Deo joins the Homeless Football team.</a:t>
            </a:r>
          </a:p>
          <a:p>
            <a:endParaRPr lang="en-GB" sz="1600" dirty="0"/>
          </a:p>
          <a:p>
            <a:pPr algn="ctr"/>
            <a:r>
              <a:rPr lang="en-GB" sz="2400" b="1" dirty="0">
                <a:solidFill>
                  <a:srgbClr val="0070C0"/>
                </a:solidFill>
              </a:rPr>
              <a:t>Can you find Cape town on the map and label it? </a:t>
            </a:r>
          </a:p>
        </p:txBody>
      </p:sp>
      <p:sp>
        <p:nvSpPr>
          <p:cNvPr id="5" name="Oval 4"/>
          <p:cNvSpPr/>
          <p:nvPr/>
        </p:nvSpPr>
        <p:spPr>
          <a:xfrm>
            <a:off x="7393775" y="1196752"/>
            <a:ext cx="192021"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Oval 6"/>
          <p:cNvSpPr/>
          <p:nvPr/>
        </p:nvSpPr>
        <p:spPr>
          <a:xfrm>
            <a:off x="6576053" y="2204864"/>
            <a:ext cx="192021"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Oval 7"/>
          <p:cNvSpPr/>
          <p:nvPr/>
        </p:nvSpPr>
        <p:spPr>
          <a:xfrm>
            <a:off x="5519936" y="2708920"/>
            <a:ext cx="192021"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9" name="Straight Arrow Connector 8"/>
          <p:cNvCxnSpPr/>
          <p:nvPr/>
        </p:nvCxnSpPr>
        <p:spPr>
          <a:xfrm flipH="1">
            <a:off x="2063552" y="1801416"/>
            <a:ext cx="7373533" cy="4075856"/>
          </a:xfrm>
          <a:prstGeom prst="straightConnector1">
            <a:avLst/>
          </a:prstGeom>
          <a:ln w="57150">
            <a:solidFill>
              <a:srgbClr val="FF0000"/>
            </a:solidFill>
            <a:tailEnd type="arrow"/>
          </a:ln>
        </p:spPr>
        <p:style>
          <a:lnRef idx="3">
            <a:schemeClr val="accent2"/>
          </a:lnRef>
          <a:fillRef idx="0">
            <a:schemeClr val="accent2"/>
          </a:fillRef>
          <a:effectRef idx="2">
            <a:schemeClr val="accent2"/>
          </a:effectRef>
          <a:fontRef idx="minor">
            <a:schemeClr val="tx1"/>
          </a:fontRef>
        </p:style>
      </p:cxnSp>
      <p:cxnSp>
        <p:nvCxnSpPr>
          <p:cNvPr id="13" name="Straight Arrow Connector 12"/>
          <p:cNvCxnSpPr/>
          <p:nvPr/>
        </p:nvCxnSpPr>
        <p:spPr>
          <a:xfrm flipH="1">
            <a:off x="6768075" y="1419923"/>
            <a:ext cx="612941" cy="725119"/>
          </a:xfrm>
          <a:prstGeom prst="straightConnector1">
            <a:avLst/>
          </a:prstGeom>
          <a:ln>
            <a:solidFill>
              <a:srgbClr val="FF0000"/>
            </a:solidFill>
            <a:tailEnd type="arrow"/>
          </a:ln>
        </p:spPr>
        <p:style>
          <a:lnRef idx="3">
            <a:schemeClr val="accent2"/>
          </a:lnRef>
          <a:fillRef idx="0">
            <a:schemeClr val="accent2"/>
          </a:fillRef>
          <a:effectRef idx="2">
            <a:schemeClr val="accent2"/>
          </a:effectRef>
          <a:fontRef idx="minor">
            <a:schemeClr val="tx1"/>
          </a:fontRef>
        </p:style>
      </p:cxnSp>
      <p:cxnSp>
        <p:nvCxnSpPr>
          <p:cNvPr id="15" name="Straight Arrow Connector 14"/>
          <p:cNvCxnSpPr/>
          <p:nvPr/>
        </p:nvCxnSpPr>
        <p:spPr>
          <a:xfrm flipH="1">
            <a:off x="5711958" y="2378090"/>
            <a:ext cx="777877" cy="330831"/>
          </a:xfrm>
          <a:prstGeom prst="straightConnector1">
            <a:avLst/>
          </a:prstGeom>
          <a:ln>
            <a:solidFill>
              <a:srgbClr val="FF0000"/>
            </a:solidFill>
            <a:tailEnd type="arrow"/>
          </a:ln>
        </p:spPr>
        <p:style>
          <a:lnRef idx="3">
            <a:schemeClr val="accent2"/>
          </a:lnRef>
          <a:fillRef idx="0">
            <a:schemeClr val="accent2"/>
          </a:fillRef>
          <a:effectRef idx="2">
            <a:schemeClr val="accent2"/>
          </a:effectRef>
          <a:fontRef idx="minor">
            <a:schemeClr val="tx1"/>
          </a:fontRef>
        </p:style>
      </p:cxnSp>
      <p:sp>
        <p:nvSpPr>
          <p:cNvPr id="12" name="Oval 11"/>
          <p:cNvSpPr/>
          <p:nvPr/>
        </p:nvSpPr>
        <p:spPr>
          <a:xfrm>
            <a:off x="1583499" y="5877272"/>
            <a:ext cx="192021"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4" name="Straight Arrow Connector 13"/>
          <p:cNvCxnSpPr/>
          <p:nvPr/>
        </p:nvCxnSpPr>
        <p:spPr>
          <a:xfrm flipH="1">
            <a:off x="1775520" y="2867642"/>
            <a:ext cx="3696952" cy="3009630"/>
          </a:xfrm>
          <a:prstGeom prst="straightConnector1">
            <a:avLst/>
          </a:prstGeom>
          <a:ln>
            <a:solidFill>
              <a:srgbClr val="FF0000"/>
            </a:solidFill>
            <a:tailEnd type="arrow"/>
          </a:ln>
        </p:spPr>
        <p:style>
          <a:lnRef idx="3">
            <a:schemeClr val="accent2"/>
          </a:lnRef>
          <a:fillRef idx="0">
            <a:schemeClr val="accent2"/>
          </a:fillRef>
          <a:effectRef idx="2">
            <a:schemeClr val="accent2"/>
          </a:effectRef>
          <a:fontRef idx="minor">
            <a:schemeClr val="tx1"/>
          </a:fontRef>
        </p:style>
      </p:cxnSp>
      <p:pic>
        <p:nvPicPr>
          <p:cNvPr id="1945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44406" y="5461694"/>
            <a:ext cx="2092261" cy="1207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8475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3339" y="125760"/>
            <a:ext cx="11944895" cy="1143000"/>
          </a:xfrm>
        </p:spPr>
        <p:txBody>
          <a:bodyPr>
            <a:noAutofit/>
          </a:bodyPr>
          <a:lstStyle/>
          <a:p>
            <a:r>
              <a:rPr lang="en-GB" sz="2400" b="1" i="1" dirty="0"/>
              <a:t>Now is the Time for Running: applying Text-World knowledge </a:t>
            </a:r>
            <a:br>
              <a:rPr lang="en-GB" sz="2400" b="1" i="1" dirty="0"/>
            </a:br>
            <a:r>
              <a:rPr lang="en-GB" sz="3200" b="1" dirty="0"/>
              <a:t>‘a football stuffed with a billion worthless dollars’</a:t>
            </a:r>
          </a:p>
        </p:txBody>
      </p:sp>
      <p:pic>
        <p:nvPicPr>
          <p:cNvPr id="1026" name="Picture 2" descr="A man in Harare, Zimbabwe, carried cash for groceries in 2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028" y="1268760"/>
            <a:ext cx="4213747" cy="475252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039883" y="1268760"/>
            <a:ext cx="6912768" cy="3046988"/>
          </a:xfrm>
          <a:prstGeom prst="rect">
            <a:avLst/>
          </a:prstGeom>
          <a:noFill/>
        </p:spPr>
        <p:txBody>
          <a:bodyPr wrap="square" rtlCol="0">
            <a:spAutoFit/>
          </a:bodyPr>
          <a:lstStyle/>
          <a:p>
            <a:pPr algn="ctr"/>
            <a:r>
              <a:rPr lang="en-GB" sz="2400" b="1" dirty="0">
                <a:solidFill>
                  <a:srgbClr val="FF0000"/>
                </a:solidFill>
              </a:rPr>
              <a:t>The Zimbabwean dollar (ZW$) is the official currency and it is one of the least valued currencies in the world. </a:t>
            </a:r>
          </a:p>
          <a:p>
            <a:pPr algn="ctr"/>
            <a:endParaRPr lang="en-GB" sz="2400" b="1" dirty="0">
              <a:solidFill>
                <a:srgbClr val="FF0000"/>
              </a:solidFill>
            </a:endParaRPr>
          </a:p>
          <a:p>
            <a:pPr algn="ctr"/>
            <a:r>
              <a:rPr lang="en-GB" sz="2400" b="1" dirty="0">
                <a:solidFill>
                  <a:srgbClr val="FF0000"/>
                </a:solidFill>
              </a:rPr>
              <a:t>In 2007 the exchange hit </a:t>
            </a:r>
          </a:p>
          <a:p>
            <a:pPr algn="ctr"/>
            <a:r>
              <a:rPr lang="en-GB" sz="2400" b="1" dirty="0">
                <a:solidFill>
                  <a:srgbClr val="FF0000"/>
                </a:solidFill>
              </a:rPr>
              <a:t>ZW$ 200,000,000 to US$ 11</a:t>
            </a:r>
          </a:p>
          <a:p>
            <a:pPr algn="ctr"/>
            <a:endParaRPr lang="en-GB" sz="2400" b="1" dirty="0">
              <a:solidFill>
                <a:srgbClr val="FF0000"/>
              </a:solidFill>
            </a:endParaRPr>
          </a:p>
          <a:p>
            <a:pPr algn="ctr"/>
            <a:r>
              <a:rPr lang="en-GB" sz="2400" b="1" dirty="0">
                <a:solidFill>
                  <a:srgbClr val="FF0000"/>
                </a:solidFill>
              </a:rPr>
              <a:t>US$1 to £1.98</a:t>
            </a: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28671" y="5377022"/>
            <a:ext cx="2217435" cy="1279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429677" y="6021289"/>
            <a:ext cx="4032448" cy="584775"/>
          </a:xfrm>
          <a:prstGeom prst="rect">
            <a:avLst/>
          </a:prstGeom>
          <a:noFill/>
        </p:spPr>
        <p:txBody>
          <a:bodyPr wrap="square" rtlCol="0">
            <a:spAutoFit/>
          </a:bodyPr>
          <a:lstStyle/>
          <a:p>
            <a:pPr algn="ctr"/>
            <a:r>
              <a:rPr lang="en-GB" sz="1600" dirty="0"/>
              <a:t>A man in Harare, Zimbabwe, carried cash for groceries in 2008</a:t>
            </a:r>
          </a:p>
        </p:txBody>
      </p:sp>
      <p:sp>
        <p:nvSpPr>
          <p:cNvPr id="11" name="TextBox 10"/>
          <p:cNvSpPr txBox="1"/>
          <p:nvPr/>
        </p:nvSpPr>
        <p:spPr>
          <a:xfrm>
            <a:off x="5223065" y="4491007"/>
            <a:ext cx="6904711" cy="1631216"/>
          </a:xfrm>
          <a:prstGeom prst="rect">
            <a:avLst/>
          </a:prstGeom>
          <a:noFill/>
        </p:spPr>
        <p:txBody>
          <a:bodyPr wrap="square" rtlCol="0">
            <a:spAutoFit/>
          </a:bodyPr>
          <a:lstStyle/>
          <a:p>
            <a:pPr algn="ctr"/>
            <a:r>
              <a:rPr lang="en-GB" sz="2000" b="1" dirty="0">
                <a:solidFill>
                  <a:srgbClr val="0070C0"/>
                </a:solidFill>
              </a:rPr>
              <a:t>Can you work out how much money Deo and Innocent have in their football? </a:t>
            </a:r>
          </a:p>
          <a:p>
            <a:pPr algn="ctr"/>
            <a:endParaRPr lang="en-GB" sz="2000" b="1" dirty="0">
              <a:solidFill>
                <a:srgbClr val="00B050"/>
              </a:solidFill>
            </a:endParaRPr>
          </a:p>
          <a:p>
            <a:pPr algn="ctr"/>
            <a:r>
              <a:rPr lang="en-GB" sz="2000" b="1" dirty="0">
                <a:solidFill>
                  <a:srgbClr val="00B050"/>
                </a:solidFill>
              </a:rPr>
              <a:t>Billion = 9 noughts</a:t>
            </a:r>
          </a:p>
          <a:p>
            <a:pPr algn="ctr"/>
            <a:r>
              <a:rPr lang="en-GB" sz="2000" b="1" dirty="0">
                <a:solidFill>
                  <a:srgbClr val="00B050"/>
                </a:solidFill>
              </a:rPr>
              <a:t>Million = 6 noughts</a:t>
            </a:r>
          </a:p>
        </p:txBody>
      </p:sp>
    </p:spTree>
    <p:extLst>
      <p:ext uri="{BB962C8B-B14F-4D97-AF65-F5344CB8AC3E}">
        <p14:creationId xmlns:p14="http://schemas.microsoft.com/office/powerpoint/2010/main" val="381280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A88E90-E80A-4849-816B-678A7A78993D}"/>
              </a:ext>
            </a:extLst>
          </p:cNvPr>
          <p:cNvSpPr>
            <a:spLocks noGrp="1"/>
          </p:cNvSpPr>
          <p:nvPr>
            <p:ph type="title"/>
          </p:nvPr>
        </p:nvSpPr>
        <p:spPr>
          <a:xfrm>
            <a:off x="115089" y="0"/>
            <a:ext cx="11746712" cy="1203158"/>
          </a:xfrm>
        </p:spPr>
        <p:txBody>
          <a:bodyPr>
            <a:normAutofit fontScale="90000"/>
          </a:bodyPr>
          <a:lstStyle/>
          <a:p>
            <a:br>
              <a:rPr lang="en-GB" dirty="0"/>
            </a:br>
            <a:br>
              <a:rPr lang="en-GB" dirty="0"/>
            </a:br>
            <a:br>
              <a:rPr lang="en-GB" dirty="0"/>
            </a:br>
            <a:br>
              <a:rPr lang="en-GB" dirty="0"/>
            </a:br>
            <a:r>
              <a:rPr lang="en-GB" dirty="0"/>
              <a:t>                                              </a:t>
            </a:r>
          </a:p>
        </p:txBody>
      </p:sp>
      <p:sp>
        <p:nvSpPr>
          <p:cNvPr id="5" name="Content Placeholder 4">
            <a:extLst>
              <a:ext uri="{FF2B5EF4-FFF2-40B4-BE49-F238E27FC236}">
                <a16:creationId xmlns:a16="http://schemas.microsoft.com/office/drawing/2014/main" id="{963555BE-82B9-4E95-A2EE-6B8A8B27073A}"/>
              </a:ext>
            </a:extLst>
          </p:cNvPr>
          <p:cNvSpPr>
            <a:spLocks noGrp="1"/>
          </p:cNvSpPr>
          <p:nvPr>
            <p:ph sz="half" idx="1"/>
          </p:nvPr>
        </p:nvSpPr>
        <p:spPr>
          <a:xfrm>
            <a:off x="224590" y="1473200"/>
            <a:ext cx="8959417" cy="5232400"/>
          </a:xfrm>
        </p:spPr>
        <p:txBody>
          <a:bodyPr>
            <a:normAutofit fontScale="77500" lnSpcReduction="20000"/>
          </a:bodyPr>
          <a:lstStyle/>
          <a:p>
            <a:r>
              <a:rPr lang="en-GB" sz="3400" dirty="0"/>
              <a:t>How </a:t>
            </a:r>
            <a:r>
              <a:rPr lang="en-GB" sz="3400" i="1" dirty="0"/>
              <a:t>do</a:t>
            </a:r>
            <a:r>
              <a:rPr lang="en-GB" sz="3400" dirty="0"/>
              <a:t> readers read whole texts? Situation Models </a:t>
            </a:r>
            <a:r>
              <a:rPr lang="en-GB" sz="2000" dirty="0"/>
              <a:t>(</a:t>
            </a:r>
            <a:r>
              <a:rPr lang="en-GB" sz="2000" dirty="0" err="1"/>
              <a:t>Kintsch</a:t>
            </a:r>
            <a:r>
              <a:rPr lang="en-GB" sz="2000" dirty="0"/>
              <a:t>, 1998) </a:t>
            </a:r>
          </a:p>
          <a:p>
            <a:r>
              <a:rPr lang="en-GB" sz="3400" dirty="0"/>
              <a:t>Why do some readers struggle to comprehend text?</a:t>
            </a:r>
            <a:r>
              <a:rPr lang="en-GB" sz="2000" dirty="0"/>
              <a:t> </a:t>
            </a:r>
          </a:p>
          <a:p>
            <a:r>
              <a:rPr lang="en-GB" sz="3400" dirty="0"/>
              <a:t>Why is it important to read many whole texts? Reciprocal relation between reading </a:t>
            </a:r>
            <a:r>
              <a:rPr lang="en-GB" sz="3400" i="1" dirty="0"/>
              <a:t>amount &amp;</a:t>
            </a:r>
            <a:r>
              <a:rPr lang="en-GB" sz="3400" dirty="0"/>
              <a:t> reading comprehension</a:t>
            </a:r>
          </a:p>
          <a:p>
            <a:r>
              <a:rPr lang="en-GB" sz="3400" dirty="0"/>
              <a:t>Role of engagement &amp; reader identity; Choice of texts - becoming a ‘reader’: diverse text representations: developing persistence, habits </a:t>
            </a:r>
            <a:r>
              <a:rPr lang="en-GB" sz="1600" dirty="0"/>
              <a:t>(</a:t>
            </a:r>
            <a:r>
              <a:rPr lang="en-GB" sz="1600" dirty="0" err="1"/>
              <a:t>Retelsdorf</a:t>
            </a:r>
            <a:r>
              <a:rPr lang="en-GB" sz="1600" dirty="0"/>
              <a:t> et al, 2011; Cremin et al, 2014, Cliff-Hodges, 2014; Guthrie &amp; </a:t>
            </a:r>
            <a:r>
              <a:rPr lang="en-GB" sz="1600" dirty="0" err="1"/>
              <a:t>Klauda</a:t>
            </a:r>
            <a:r>
              <a:rPr lang="en-GB" sz="1600" dirty="0"/>
              <a:t>, 2014)</a:t>
            </a:r>
            <a:endParaRPr lang="en-GB" dirty="0"/>
          </a:p>
          <a:p>
            <a:r>
              <a:rPr lang="en-GB" sz="3400" dirty="0"/>
              <a:t>Role of inference, story-structure, self-monitoring, vocabulary, reading aloud </a:t>
            </a:r>
            <a:r>
              <a:rPr lang="en-GB" sz="2000" dirty="0"/>
              <a:t>(Oakhill &amp; Cain, 2012 Oakhill et al, 2015)</a:t>
            </a:r>
          </a:p>
          <a:p>
            <a:r>
              <a:rPr lang="en-GB" sz="3400" dirty="0"/>
              <a:t>Compounding effect of disadvantage: language gap at 5 </a:t>
            </a:r>
            <a:r>
              <a:rPr lang="en-GB" sz="3400" dirty="0" err="1"/>
              <a:t>yrs</a:t>
            </a:r>
            <a:r>
              <a:rPr lang="en-GB" sz="3400" dirty="0"/>
              <a:t> &amp;  </a:t>
            </a:r>
            <a:r>
              <a:rPr lang="en-GB" sz="3400" i="1" dirty="0"/>
              <a:t>reading-experience</a:t>
            </a:r>
            <a:r>
              <a:rPr lang="en-GB" sz="3400" dirty="0"/>
              <a:t> gap magnifies over time (</a:t>
            </a:r>
            <a:r>
              <a:rPr lang="en-GB" sz="2000" dirty="0" err="1"/>
              <a:t>Blanden</a:t>
            </a:r>
            <a:r>
              <a:rPr lang="en-GB" sz="2000" dirty="0"/>
              <a:t> &amp; Machin, 2010; Hart &amp; </a:t>
            </a:r>
            <a:r>
              <a:rPr lang="en-GB" sz="2000" dirty="0" err="1"/>
              <a:t>Risley</a:t>
            </a:r>
            <a:r>
              <a:rPr lang="en-GB" sz="2000" dirty="0"/>
              <a:t>, 2003; NLT, 2022; Baye et al, 2019) </a:t>
            </a:r>
          </a:p>
          <a:p>
            <a:r>
              <a:rPr lang="en-GB" sz="3400" dirty="0"/>
              <a:t>Community reading &amp; dialogic talk: class/groups: reading aloud for interpreting, enjoyment + fluency, questioning, self-monitoring… </a:t>
            </a:r>
            <a:r>
              <a:rPr lang="en-GB" sz="2600" dirty="0"/>
              <a:t>(e.g. </a:t>
            </a:r>
            <a:r>
              <a:rPr lang="en-GB" sz="2600" dirty="0" err="1"/>
              <a:t>Okkinga</a:t>
            </a:r>
            <a:r>
              <a:rPr lang="en-GB" sz="2600" dirty="0"/>
              <a:t> et al, 2014; Sutherland, 2015)</a:t>
            </a:r>
          </a:p>
        </p:txBody>
      </p:sp>
      <p:pic>
        <p:nvPicPr>
          <p:cNvPr id="7" name="Picture 6">
            <a:extLst>
              <a:ext uri="{FF2B5EF4-FFF2-40B4-BE49-F238E27FC236}">
                <a16:creationId xmlns:a16="http://schemas.microsoft.com/office/drawing/2014/main" id="{5212CC55-8755-496A-A1F8-C2C8B94750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254690" y="1178006"/>
            <a:ext cx="2712720" cy="1695450"/>
          </a:xfrm>
          <a:prstGeom prst="rect">
            <a:avLst/>
          </a:prstGeom>
        </p:spPr>
      </p:pic>
      <p:pic>
        <p:nvPicPr>
          <p:cNvPr id="8" name="Picture 7">
            <a:extLst>
              <a:ext uri="{FF2B5EF4-FFF2-40B4-BE49-F238E27FC236}">
                <a16:creationId xmlns:a16="http://schemas.microsoft.com/office/drawing/2014/main" id="{65FE3BDB-C272-4C13-A124-A2E9E9B7B0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77014" y="2926668"/>
            <a:ext cx="2490396" cy="1753986"/>
          </a:xfrm>
          <a:prstGeom prst="rect">
            <a:avLst/>
          </a:prstGeom>
        </p:spPr>
      </p:pic>
      <p:pic>
        <p:nvPicPr>
          <p:cNvPr id="6" name="Picture 5">
            <a:extLst>
              <a:ext uri="{FF2B5EF4-FFF2-40B4-BE49-F238E27FC236}">
                <a16:creationId xmlns:a16="http://schemas.microsoft.com/office/drawing/2014/main" id="{1B14987A-6FDB-40C0-8C80-F5C11F737C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85817" y="4733867"/>
            <a:ext cx="2937310" cy="1971733"/>
          </a:xfrm>
          <a:prstGeom prst="rect">
            <a:avLst/>
          </a:prstGeom>
        </p:spPr>
      </p:pic>
      <p:sp>
        <p:nvSpPr>
          <p:cNvPr id="9" name="Title 1">
            <a:extLst>
              <a:ext uri="{FF2B5EF4-FFF2-40B4-BE49-F238E27FC236}">
                <a16:creationId xmlns:a16="http://schemas.microsoft.com/office/drawing/2014/main" id="{1B3ABFAA-66BC-462F-DD89-188DC0C6788A}"/>
              </a:ext>
            </a:extLst>
          </p:cNvPr>
          <p:cNvSpPr txBox="1">
            <a:spLocks/>
          </p:cNvSpPr>
          <p:nvPr/>
        </p:nvSpPr>
        <p:spPr>
          <a:xfrm>
            <a:off x="224590" y="49962"/>
            <a:ext cx="11852320" cy="1203158"/>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What must teachers know about reading?                   A bit more theory in these last 2 slides</a:t>
            </a:r>
          </a:p>
        </p:txBody>
      </p:sp>
    </p:spTree>
    <p:extLst>
      <p:ext uri="{BB962C8B-B14F-4D97-AF65-F5344CB8AC3E}">
        <p14:creationId xmlns:p14="http://schemas.microsoft.com/office/powerpoint/2010/main" val="5915753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Callout 3"/>
          <p:cNvSpPr/>
          <p:nvPr/>
        </p:nvSpPr>
        <p:spPr>
          <a:xfrm>
            <a:off x="5905041" y="215613"/>
            <a:ext cx="5935702" cy="3260532"/>
          </a:xfrm>
          <a:prstGeom prst="wedgeEllipseCallout">
            <a:avLst>
              <a:gd name="adj1" fmla="val 42870"/>
              <a:gd name="adj2" fmla="val 71643"/>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813816">
              <a:lnSpc>
                <a:spcPct val="115000"/>
              </a:lnSpc>
              <a:spcAft>
                <a:spcPts val="890"/>
              </a:spcAft>
            </a:pPr>
            <a:r>
              <a:rPr lang="en-GB" sz="2136" kern="1200" dirty="0">
                <a:solidFill>
                  <a:schemeClr val="tx1"/>
                </a:solidFill>
                <a:latin typeface="+mn-lt"/>
                <a:ea typeface="+mn-ea"/>
                <a:cs typeface="Times New Roman"/>
              </a:rPr>
              <a:t>Our Year 7s are telling us – for the first time - they’ve never read a whole book! Primary teachers are under such pressure with the KS2 tests that they often focus on extracts now. </a:t>
            </a:r>
            <a:r>
              <a:rPr lang="en-GB" sz="1246" kern="1200" dirty="0">
                <a:solidFill>
                  <a:schemeClr val="tx1"/>
                </a:solidFill>
                <a:latin typeface="+mn-lt"/>
                <a:ea typeface="+mn-ea"/>
                <a:cs typeface="Times New Roman"/>
              </a:rPr>
              <a:t>(Teachers interviewed in 1</a:t>
            </a:r>
            <a:r>
              <a:rPr lang="en-GB" sz="1246" kern="1200" baseline="30000" dirty="0">
                <a:solidFill>
                  <a:schemeClr val="tx1"/>
                </a:solidFill>
                <a:latin typeface="+mn-lt"/>
                <a:ea typeface="+mn-ea"/>
                <a:cs typeface="Times New Roman"/>
              </a:rPr>
              <a:t>st</a:t>
            </a:r>
            <a:r>
              <a:rPr lang="en-GB" sz="1246" kern="1200" dirty="0">
                <a:solidFill>
                  <a:schemeClr val="tx1"/>
                </a:solidFill>
                <a:latin typeface="+mn-lt"/>
                <a:ea typeface="+mn-ea"/>
                <a:cs typeface="Times New Roman"/>
              </a:rPr>
              <a:t> Impact Case Study for Faster Read, </a:t>
            </a:r>
            <a:r>
              <a:rPr lang="en-GB" sz="1068" kern="1200" dirty="0">
                <a:solidFill>
                  <a:schemeClr val="tx1"/>
                </a:solidFill>
                <a:latin typeface="+mn-lt"/>
                <a:ea typeface="+mn-ea"/>
                <a:cs typeface="Times New Roman"/>
              </a:rPr>
              <a:t>15/11/2017) </a:t>
            </a:r>
            <a:endParaRPr lang="en-GB" sz="1200" dirty="0">
              <a:solidFill>
                <a:schemeClr val="tx1"/>
              </a:solidFill>
              <a:ea typeface="Calibri"/>
              <a:cs typeface="Times New Roman"/>
            </a:endParaRPr>
          </a:p>
        </p:txBody>
      </p:sp>
      <p:sp>
        <p:nvSpPr>
          <p:cNvPr id="6" name="Oval Callout 5"/>
          <p:cNvSpPr/>
          <p:nvPr/>
        </p:nvSpPr>
        <p:spPr>
          <a:xfrm>
            <a:off x="351257" y="498725"/>
            <a:ext cx="5418174" cy="3260532"/>
          </a:xfrm>
          <a:prstGeom prst="wedgeEllipseCallout">
            <a:avLst>
              <a:gd name="adj1" fmla="val -47057"/>
              <a:gd name="adj2" fmla="val 82738"/>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813816">
              <a:lnSpc>
                <a:spcPct val="115000"/>
              </a:lnSpc>
              <a:spcAft>
                <a:spcPts val="890"/>
              </a:spcAft>
            </a:pPr>
            <a:r>
              <a:rPr lang="en-GB" sz="2136" kern="1200">
                <a:solidFill>
                  <a:srgbClr val="000000"/>
                </a:solidFill>
                <a:latin typeface="+mn-lt"/>
                <a:ea typeface="+mn-ea"/>
                <a:cs typeface="Times New Roman"/>
              </a:rPr>
              <a:t>14-yr olds who read often &amp; independently know 26% more words than those who never read. Those from book-loving homes know 42% more words </a:t>
            </a:r>
            <a:r>
              <a:rPr lang="en-GB" sz="1246" kern="1200">
                <a:solidFill>
                  <a:srgbClr val="000000"/>
                </a:solidFill>
                <a:latin typeface="+mn-lt"/>
                <a:ea typeface="+mn-ea"/>
                <a:cs typeface="Times New Roman"/>
              </a:rPr>
              <a:t>(Sullivan, 2017)</a:t>
            </a:r>
            <a:endParaRPr lang="en-GB" sz="1400">
              <a:solidFill>
                <a:srgbClr val="000000"/>
              </a:solidFill>
              <a:ea typeface="Calibri"/>
              <a:cs typeface="Times New Roman"/>
            </a:endParaRPr>
          </a:p>
        </p:txBody>
      </p:sp>
      <p:sp>
        <p:nvSpPr>
          <p:cNvPr id="5" name="Oval Callout 4"/>
          <p:cNvSpPr/>
          <p:nvPr/>
        </p:nvSpPr>
        <p:spPr>
          <a:xfrm>
            <a:off x="3888955" y="3381855"/>
            <a:ext cx="7625220" cy="3260532"/>
          </a:xfrm>
          <a:prstGeom prst="wedgeEllipseCallout">
            <a:avLst>
              <a:gd name="adj1" fmla="val 57465"/>
              <a:gd name="adj2" fmla="val 52375"/>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813816">
              <a:lnSpc>
                <a:spcPct val="115000"/>
              </a:lnSpc>
              <a:spcAft>
                <a:spcPts val="890"/>
              </a:spcAft>
            </a:pPr>
            <a:r>
              <a:rPr lang="en-GB" sz="2136" kern="1200" dirty="0">
                <a:solidFill>
                  <a:schemeClr val="tx1"/>
                </a:solidFill>
                <a:latin typeface="+mn-lt"/>
                <a:ea typeface="+mn-ea"/>
                <a:cs typeface="Times New Roman"/>
              </a:rPr>
              <a:t>The more texts you read, the better your vocab, comprehension and cognitive skills. The gap opens up at secondary, where the  reading challenge intensifies and the gap between ‘rich’ and ‘poor’ readers  widens...</a:t>
            </a:r>
            <a:r>
              <a:rPr lang="en-GB" sz="1602" kern="1200" dirty="0">
                <a:solidFill>
                  <a:schemeClr val="tx1"/>
                </a:solidFill>
                <a:latin typeface="+mn-lt"/>
                <a:ea typeface="+mn-ea"/>
                <a:cs typeface="Times New Roman"/>
              </a:rPr>
              <a:t>(</a:t>
            </a:r>
            <a:r>
              <a:rPr lang="en-GB" sz="1246" kern="1200" dirty="0">
                <a:solidFill>
                  <a:schemeClr val="tx1"/>
                </a:solidFill>
                <a:latin typeface="+mn-lt"/>
                <a:ea typeface="+mn-ea"/>
                <a:cs typeface="Times New Roman"/>
              </a:rPr>
              <a:t>Cunningham &amp; Stanovich, 1998; the Faster Read, Sutherland, Westbrook, Oakhill and Sullivan, 2024)</a:t>
            </a:r>
            <a:endParaRPr lang="en-GB" sz="1400" dirty="0">
              <a:solidFill>
                <a:schemeClr val="tx1"/>
              </a:solidFill>
              <a:ea typeface="Calibri"/>
              <a:cs typeface="Times New Roman"/>
            </a:endParaRPr>
          </a:p>
        </p:txBody>
      </p:sp>
      <p:pic>
        <p:nvPicPr>
          <p:cNvPr id="7" name="Picture 6" descr="C:\Users\jcs23\Pictures\Mind gap.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3490" y="4633275"/>
            <a:ext cx="1963919" cy="1571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4824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27.9"/>
</p:tagLst>
</file>

<file path=ppt/tags/tag2.xml><?xml version="1.0" encoding="utf-8"?>
<p:tagLst xmlns:a="http://schemas.openxmlformats.org/drawingml/2006/main" xmlns:r="http://schemas.openxmlformats.org/officeDocument/2006/relationships" xmlns:p="http://schemas.openxmlformats.org/presentationml/2006/main">
  <p:tag name="TIMING" val="|26.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4822</TotalTime>
  <Words>10888</Words>
  <Application>Microsoft Office PowerPoint</Application>
  <PresentationFormat>Widescreen</PresentationFormat>
  <Paragraphs>442</Paragraphs>
  <Slides>35</Slides>
  <Notes>26</Notes>
  <HiddenSlides>0</HiddenSlides>
  <MMClips>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Aptos</vt:lpstr>
      <vt:lpstr>Aptos Display</vt:lpstr>
      <vt:lpstr>Arial</vt:lpstr>
      <vt:lpstr>Calibri</vt:lpstr>
      <vt:lpstr>Lora</vt:lpstr>
      <vt:lpstr>Segoe UI</vt:lpstr>
      <vt:lpstr>Times New Roman</vt:lpstr>
      <vt:lpstr>Office Theme</vt:lpstr>
      <vt:lpstr>What is the Faster Read? 9/7/2025</vt:lpstr>
      <vt:lpstr>What is the Faster Read? Welcome! Pls put details &amp; any questions in the Chat:</vt:lpstr>
      <vt:lpstr>Aims of webinar</vt:lpstr>
      <vt:lpstr>1) How do readers comprehend whole texts (skills &amp; experiences needed?)  2) What approaches do you use to support students?</vt:lpstr>
      <vt:lpstr>How do readers comprehend a whole text? </vt:lpstr>
      <vt:lpstr>Why do struggling &amp; disadvantaged readers have difficulties with reading comprehension? </vt:lpstr>
      <vt:lpstr>FR was developed as critical response to current practice in KS3 in 2014-2025…</vt:lpstr>
      <vt:lpstr>PowerPoint Presentation</vt:lpstr>
      <vt:lpstr>PowerPoint Presentation</vt:lpstr>
      <vt:lpstr>PowerPoint Presentation</vt:lpstr>
      <vt:lpstr>PowerPoint Presentation</vt:lpstr>
      <vt:lpstr>Two Impact studies, latest 2022 after 8 years</vt:lpstr>
      <vt:lpstr>So how did teachers move students through the text?</vt:lpstr>
      <vt:lpstr>             Teaching whole story structure  </vt:lpstr>
      <vt:lpstr>Reading a second text back-to back</vt:lpstr>
      <vt:lpstr>PowerPoint Presentation</vt:lpstr>
      <vt:lpstr>What inferences must you make to comprehend this at basic and higher levels?   </vt:lpstr>
      <vt:lpstr>Global inferences: inferring across long chunks or the whole text</vt:lpstr>
      <vt:lpstr> How did FR teachers use reading groups?</vt:lpstr>
      <vt:lpstr>PowerPoint Presentation</vt:lpstr>
      <vt:lpstr>PowerPoint Presentation</vt:lpstr>
      <vt:lpstr>Any Questions? Discussion</vt:lpstr>
      <vt:lpstr> Primary Teachers replicating the Faster Read and talking about their experiences independently</vt:lpstr>
      <vt:lpstr>PowerPoint Presentation</vt:lpstr>
      <vt:lpstr>Authors’ publications on The Faster Read</vt:lpstr>
      <vt:lpstr>References</vt:lpstr>
      <vt:lpstr>PowerPoint Presentation</vt:lpstr>
      <vt:lpstr>PowerPoint Presentation</vt:lpstr>
      <vt:lpstr>Remaining slides show…</vt:lpstr>
      <vt:lpstr>PowerPoint Presentation</vt:lpstr>
      <vt:lpstr>PowerPoint Presentation</vt:lpstr>
      <vt:lpstr>PowerPoint Presentation</vt:lpstr>
      <vt:lpstr>Now is the Time for Running: applying Text-World knowledge  ‘a football stuffed with a billion worthless dollars’</vt:lpstr>
      <vt:lpstr>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Webinar 16 July</dc:title>
  <dc:creator>Julia Sutherland</dc:creator>
  <cp:lastModifiedBy>Claire Durrant</cp:lastModifiedBy>
  <cp:revision>5</cp:revision>
  <dcterms:created xsi:type="dcterms:W3CDTF">2024-07-08T13:34:51Z</dcterms:created>
  <dcterms:modified xsi:type="dcterms:W3CDTF">2025-07-14T12:54:10Z</dcterms:modified>
</cp:coreProperties>
</file>