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75" r:id="rId2"/>
    <p:sldId id="294" r:id="rId3"/>
    <p:sldId id="437" r:id="rId4"/>
    <p:sldId id="310" r:id="rId5"/>
    <p:sldId id="467" r:id="rId6"/>
    <p:sldId id="447" r:id="rId7"/>
    <p:sldId id="300" r:id="rId8"/>
    <p:sldId id="442" r:id="rId9"/>
    <p:sldId id="468" r:id="rId10"/>
    <p:sldId id="436" r:id="rId11"/>
    <p:sldId id="361" r:id="rId12"/>
    <p:sldId id="372" r:id="rId13"/>
    <p:sldId id="434" r:id="rId14"/>
    <p:sldId id="326" r:id="rId15"/>
    <p:sldId id="335" r:id="rId16"/>
    <p:sldId id="336" r:id="rId17"/>
    <p:sldId id="440" r:id="rId18"/>
    <p:sldId id="303" r:id="rId19"/>
    <p:sldId id="309" r:id="rId20"/>
    <p:sldId id="315" r:id="rId21"/>
    <p:sldId id="304" r:id="rId22"/>
    <p:sldId id="439" r:id="rId23"/>
    <p:sldId id="307" r:id="rId24"/>
    <p:sldId id="323" r:id="rId25"/>
    <p:sldId id="329" r:id="rId26"/>
    <p:sldId id="305" r:id="rId27"/>
    <p:sldId id="450" r:id="rId28"/>
    <p:sldId id="448" r:id="rId29"/>
    <p:sldId id="333" r:id="rId30"/>
    <p:sldId id="337" r:id="rId31"/>
    <p:sldId id="338" r:id="rId32"/>
    <p:sldId id="339" r:id="rId33"/>
    <p:sldId id="443" r:id="rId34"/>
    <p:sldId id="444" r:id="rId35"/>
    <p:sldId id="327" r:id="rId36"/>
    <p:sldId id="328" r:id="rId37"/>
    <p:sldId id="316" r:id="rId38"/>
    <p:sldId id="331" r:id="rId39"/>
    <p:sldId id="319" r:id="rId40"/>
    <p:sldId id="330" r:id="rId41"/>
    <p:sldId id="332" r:id="rId42"/>
    <p:sldId id="272" r:id="rId43"/>
    <p:sldId id="446" r:id="rId44"/>
    <p:sldId id="317" r:id="rId45"/>
    <p:sldId id="313" r:id="rId46"/>
    <p:sldId id="445" r:id="rId47"/>
    <p:sldId id="283" r:id="rId48"/>
    <p:sldId id="325" r:id="rId49"/>
    <p:sldId id="334" r:id="rId50"/>
    <p:sldId id="292" r:id="rId5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D0FF"/>
    <a:srgbClr val="00FF00"/>
    <a:srgbClr val="F4E2F3"/>
    <a:srgbClr val="D0F808"/>
    <a:srgbClr val="FAFE4C"/>
    <a:srgbClr val="F7FD03"/>
    <a:srgbClr val="DE22C3"/>
    <a:srgbClr val="C73980"/>
    <a:srgbClr val="CEFCD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3" autoAdjust="0"/>
    <p:restoredTop sz="83429" autoAdjust="0"/>
  </p:normalViewPr>
  <p:slideViewPr>
    <p:cSldViewPr snapToGrid="0">
      <p:cViewPr varScale="1">
        <p:scale>
          <a:sx n="53" d="100"/>
          <a:sy n="53" d="100"/>
        </p:scale>
        <p:origin x="1292" y="32"/>
      </p:cViewPr>
      <p:guideLst>
        <p:guide orient="horz" pos="2160"/>
        <p:guide pos="384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055"/>
          </a:xfrm>
          <a:prstGeom prst="rect">
            <a:avLst/>
          </a:prstGeom>
        </p:spPr>
        <p:txBody>
          <a:bodyPr vert="horz" lIns="91568" tIns="45784" rIns="91568" bIns="45784" rtlCol="0"/>
          <a:lstStyle>
            <a:lvl1pPr algn="r">
              <a:defRPr sz="1200"/>
            </a:lvl1pPr>
          </a:lstStyle>
          <a:p>
            <a:fld id="{DF93E7FE-369C-4BE2-A12A-151E3B280429}" type="datetimeFigureOut">
              <a:rPr lang="en-GB" smtClean="0"/>
              <a:t>22/05/2024</a:t>
            </a:fld>
            <a:endParaRPr lang="en-GB"/>
          </a:p>
        </p:txBody>
      </p:sp>
      <p:sp>
        <p:nvSpPr>
          <p:cNvPr id="4" name="Footer Placeholder 3"/>
          <p:cNvSpPr>
            <a:spLocks noGrp="1"/>
          </p:cNvSpPr>
          <p:nvPr>
            <p:ph type="ftr" sz="quarter" idx="2"/>
          </p:nvPr>
        </p:nvSpPr>
        <p:spPr>
          <a:xfrm>
            <a:off x="0" y="9428584"/>
            <a:ext cx="2945659" cy="498054"/>
          </a:xfrm>
          <a:prstGeom prst="rect">
            <a:avLst/>
          </a:prstGeom>
        </p:spPr>
        <p:txBody>
          <a:bodyPr vert="horz" lIns="91568" tIns="45784" rIns="91568" bIns="45784"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568" tIns="45784" rIns="91568" bIns="45784" rtlCol="0" anchor="b"/>
          <a:lstStyle>
            <a:lvl1pPr algn="r">
              <a:defRPr sz="1200"/>
            </a:lvl1pPr>
          </a:lstStyle>
          <a:p>
            <a:fld id="{3976D87B-06AC-416E-BF91-57F8F73D84DB}" type="slidenum">
              <a:rPr lang="en-GB" smtClean="0"/>
              <a:t>‹#›</a:t>
            </a:fld>
            <a:endParaRPr lang="en-GB"/>
          </a:p>
        </p:txBody>
      </p:sp>
    </p:spTree>
    <p:extLst>
      <p:ext uri="{BB962C8B-B14F-4D97-AF65-F5344CB8AC3E}">
        <p14:creationId xmlns:p14="http://schemas.microsoft.com/office/powerpoint/2010/main" val="3919739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568" tIns="45784" rIns="91568" bIns="45784" rtlCol="0"/>
          <a:lstStyle>
            <a:lvl1pPr algn="r">
              <a:defRPr sz="1200"/>
            </a:lvl1pPr>
          </a:lstStyle>
          <a:p>
            <a:fld id="{116F81EE-A0D4-47AB-B394-748CF324AEDD}" type="datetimeFigureOut">
              <a:rPr lang="en-GB" smtClean="0"/>
              <a:t>22/05/2024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568" tIns="45784" rIns="91568" bIns="45784"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568" tIns="45784" rIns="91568" bIns="457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4"/>
          </a:xfrm>
          <a:prstGeom prst="rect">
            <a:avLst/>
          </a:prstGeom>
        </p:spPr>
        <p:txBody>
          <a:bodyPr vert="horz" lIns="91568" tIns="45784" rIns="91568" bIns="45784"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568" tIns="45784" rIns="91568" bIns="45784" rtlCol="0" anchor="b"/>
          <a:lstStyle>
            <a:lvl1pPr algn="r">
              <a:defRPr sz="1200"/>
            </a:lvl1pPr>
          </a:lstStyle>
          <a:p>
            <a:fld id="{5F235C79-8B85-4D57-8A59-97B5EF062BAE}" type="slidenum">
              <a:rPr lang="en-GB" smtClean="0"/>
              <a:t>‹#›</a:t>
            </a:fld>
            <a:endParaRPr lang="en-GB"/>
          </a:p>
        </p:txBody>
      </p:sp>
    </p:spTree>
    <p:extLst>
      <p:ext uri="{BB962C8B-B14F-4D97-AF65-F5344CB8AC3E}">
        <p14:creationId xmlns:p14="http://schemas.microsoft.com/office/powerpoint/2010/main" val="415224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CC1D15-B5DE-4BD5-A4FB-8CE7A139D482}" type="slidenum">
              <a:rPr lang="en-GB" smtClean="0"/>
              <a:t>1</a:t>
            </a:fld>
            <a:endParaRPr lang="en-GB" dirty="0"/>
          </a:p>
        </p:txBody>
      </p:sp>
    </p:spTree>
    <p:extLst>
      <p:ext uri="{BB962C8B-B14F-4D97-AF65-F5344CB8AC3E}">
        <p14:creationId xmlns:p14="http://schemas.microsoft.com/office/powerpoint/2010/main" val="3868135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dirty="0"/>
              <a:t>Cunningham &amp; Stanovich’s (1998) Matthew Effect: a reciprocal relationship between existing reading skill, amount you read/how much extended text you are exposed to, and reading comprehension.</a:t>
            </a:r>
          </a:p>
          <a:p>
            <a:pPr defTabSz="915680">
              <a:defRPr/>
            </a:pPr>
            <a:r>
              <a:rPr lang="en-GB" dirty="0"/>
              <a:t>There is extensive research evidence</a:t>
            </a:r>
            <a:r>
              <a:rPr lang="en-GB" baseline="0" dirty="0"/>
              <a:t> that teachers need </a:t>
            </a:r>
            <a:r>
              <a:rPr lang="en-GB" b="1" baseline="0" dirty="0"/>
              <a:t>theorised knowledge &amp; understanding of how readers comprehend whole texts</a:t>
            </a:r>
            <a:r>
              <a:rPr lang="en-GB" b="0" baseline="0" dirty="0"/>
              <a:t> (e.g. IRA, 2000; </a:t>
            </a:r>
            <a:r>
              <a:rPr lang="en-GB" b="0" baseline="0" dirty="0" err="1"/>
              <a:t>Risko</a:t>
            </a:r>
            <a:r>
              <a:rPr lang="en-GB" b="0" baseline="0" dirty="0"/>
              <a:t> et al, 2008; Compton et al, 2015); why </a:t>
            </a:r>
            <a:r>
              <a:rPr lang="en-GB" b="0" i="1" baseline="0" dirty="0"/>
              <a:t>some students </a:t>
            </a:r>
            <a:r>
              <a:rPr lang="en-GB" b="0" baseline="0" dirty="0"/>
              <a:t>struggle with reading comprehension; &amp; of </a:t>
            </a:r>
            <a:r>
              <a:rPr lang="en-GB" b="1" baseline="0" dirty="0"/>
              <a:t>which teaching and learning approaches </a:t>
            </a:r>
            <a:r>
              <a:rPr lang="en-GB" b="0" baseline="0" dirty="0"/>
              <a:t>best support reading development for </a:t>
            </a:r>
            <a:r>
              <a:rPr lang="en-GB" b="0" i="1" baseline="0" dirty="0"/>
              <a:t>all readers</a:t>
            </a:r>
            <a:r>
              <a:rPr lang="en-GB" b="0" baseline="0" dirty="0"/>
              <a:t>. Causes of difficulty with comprehending text are varied and include cognitive weaknesses (e.g. in short-term memory &amp; ability to process language); and lack of experience &amp; practice in reading whole texts, thus developing students’ vocab, syntax/grammar, general knowledge and ability to infer, question, clarify, overcome comprehension difficulties, and make connections across the text, strengthening their ability to feel confident in tackling subsequent, more challenging texts – i.e. their reader identity (or reading self-concept). Teachers should be able to</a:t>
            </a:r>
            <a:r>
              <a:rPr lang="en-GB" baseline="0" dirty="0"/>
              <a:t> ‘go meta’ and reflect on the reading experiences &amp; skills students need to have and to develop, to be able to read a book – i.e. to be metacognitive in their approach to reading. They must look carefully at their students, identifying which of them may struggle with their reading, why and therefore how to address their weaknesses.</a:t>
            </a:r>
          </a:p>
          <a:p>
            <a:pPr defTabSz="915680">
              <a:defRPr/>
            </a:pPr>
            <a:r>
              <a:rPr lang="en-GB" baseline="0" dirty="0"/>
              <a:t>Readers must be able to </a:t>
            </a:r>
            <a:r>
              <a:rPr lang="en-GB" b="1" baseline="0" dirty="0"/>
              <a:t>decode, be fluent/automatic </a:t>
            </a:r>
            <a:r>
              <a:rPr lang="en-GB" baseline="0" dirty="0"/>
              <a:t>enough in their reading aloud/in heads to hold the  meaning in their heads/</a:t>
            </a:r>
            <a:r>
              <a:rPr lang="en-GB" b="1" baseline="0" dirty="0"/>
              <a:t>+ be able to comprehend</a:t>
            </a:r>
            <a:r>
              <a:rPr lang="en-GB" baseline="0" dirty="0"/>
              <a:t> words (i.e. have adequate vocabulary), while also using other skills, e.g. they must </a:t>
            </a:r>
            <a:r>
              <a:rPr lang="en-GB" b="1" baseline="0" dirty="0"/>
              <a:t>infer</a:t>
            </a:r>
            <a:r>
              <a:rPr lang="en-GB" baseline="0" dirty="0"/>
              <a:t>, drawing on </a:t>
            </a:r>
            <a:r>
              <a:rPr lang="en-GB" b="1" baseline="0" dirty="0"/>
              <a:t>knowledge provided by the text and on general knowledge assumed</a:t>
            </a:r>
            <a:r>
              <a:rPr lang="en-GB" baseline="0" dirty="0"/>
              <a:t> + </a:t>
            </a:r>
            <a:r>
              <a:rPr lang="en-GB" b="1" baseline="0" dirty="0"/>
              <a:t>integrate </a:t>
            </a:r>
            <a:r>
              <a:rPr lang="en-GB" baseline="0" dirty="0"/>
              <a:t>meaning across text. There are several different kinds of inference: </a:t>
            </a:r>
            <a:r>
              <a:rPr lang="en-GB" b="1" baseline="0" dirty="0"/>
              <a:t>local cohesion inferences enable readers to apply knowledge between and across sentences </a:t>
            </a:r>
            <a:r>
              <a:rPr lang="en-GB" baseline="0" dirty="0"/>
              <a:t>–  e.g. lexical &amp; pronominal inferences – e.g. Sally – s/he… </a:t>
            </a:r>
            <a:r>
              <a:rPr lang="en-GB" b="1" baseline="0" dirty="0"/>
              <a:t>Knowledge-based inferences require the reader to apply knowledge to ‘make sense’ of the text at the level of </a:t>
            </a:r>
            <a:r>
              <a:rPr lang="en-GB" baseline="0" dirty="0"/>
              <a:t>paragraphs, chapters &amp; whole text. The reader must also </a:t>
            </a:r>
            <a:r>
              <a:rPr lang="en-GB" b="1" baseline="0" dirty="0"/>
              <a:t>integrate</a:t>
            </a:r>
            <a:r>
              <a:rPr lang="en-GB" baseline="0" dirty="0"/>
              <a:t> the inferences and meanings across chapters to achieve </a:t>
            </a:r>
            <a:r>
              <a:rPr lang="en-GB" b="1" baseline="0" dirty="0"/>
              <a:t>global coherence </a:t>
            </a:r>
            <a:r>
              <a:rPr lang="en-GB" baseline="0" dirty="0"/>
              <a:t>– making the model cohere &amp; make sense, by checking back/reading backwards and forwards – i.e. making predictions, drawing on an understanding of story-structure and genre, revising your model as you read to achieve global coherence at the end. Applebee et al (2014) call this process the ‘flexible </a:t>
            </a:r>
            <a:r>
              <a:rPr lang="en-GB" baseline="0" dirty="0" err="1"/>
              <a:t>envisionment</a:t>
            </a:r>
            <a:r>
              <a:rPr lang="en-GB" baseline="0" dirty="0"/>
              <a:t>’ of text. This active process is what makes reading so exciting, but also challenging for some readers. </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a:t>
            </a:fld>
            <a:endParaRPr lang="en-GB" dirty="0"/>
          </a:p>
        </p:txBody>
      </p:sp>
    </p:spTree>
    <p:extLst>
      <p:ext uri="{BB962C8B-B14F-4D97-AF65-F5344CB8AC3E}">
        <p14:creationId xmlns:p14="http://schemas.microsoft.com/office/powerpoint/2010/main" val="4210283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Fluency and reading aloud: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Fluency of oral reading aloud improves skills of speed, effortlessness, autonomy and lack of conscious awareness – all of which strongly support comprehension. The teacher or a fluent peer reading aloud expressively, with appropriate intonation also supports fluency for other readers, not just the actual reader reading aloud </a:t>
            </a:r>
            <a:r>
              <a:rPr lang="en-GB" sz="800" dirty="0"/>
              <a:t>(NICHHD 2000; Duncan 2015).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t>There is extensive evidence on the impact of </a:t>
            </a:r>
            <a:r>
              <a:rPr lang="en-GB" sz="800" b="1" dirty="0"/>
              <a:t>reading engagement </a:t>
            </a:r>
            <a:r>
              <a:rPr lang="en-GB" sz="800" dirty="0"/>
              <a:t>on comprehension. i.e. the more you read and are motivated to keep reading, even when it is difficult, the better you become at reading comp. and overcoming reading challenges. This is partly also because you develop other essential ingredients of reading: vocabulary, syntax and grammar, general knowledge needed to be able to make good inferences, an understanding of how narratives ‘work’ (called story-structure) and of different genres, etc – all of this knowledge helps readers to read subsequent books.</a:t>
            </a:r>
          </a:p>
          <a:p>
            <a:r>
              <a:rPr lang="en-GB" dirty="0"/>
              <a:t>Research on the importance of motivation includes developing the reader’s ‘drive for coherence’ (van den Broek, 1997). i.e. readers need to be excited by the narrative and want to know </a:t>
            </a:r>
            <a:r>
              <a:rPr lang="en-GB" i="1" dirty="0"/>
              <a:t>what happens next. </a:t>
            </a:r>
            <a:r>
              <a:rPr lang="en-GB" i="0" dirty="0"/>
              <a:t>This makes them work hard at making sense of the text (Taboada et al, 2016) because they can anticipate the pleasure they will experience of knowing the ending when all threads are woven together.</a:t>
            </a:r>
            <a:endParaRPr lang="en-GB" i="1" dirty="0"/>
          </a:p>
          <a:p>
            <a:r>
              <a:rPr lang="en-GB" dirty="0"/>
              <a:t> See all research on importance of reading independently or for pleasure</a:t>
            </a:r>
            <a:r>
              <a:rPr lang="en-GB" baseline="0" dirty="0"/>
              <a:t> – Allington et al, 2010; Cremin, Cliff-Hodges, etc – this experience supports good reading comprehension. See Stanovich’s virtuous reading circle.</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4</a:t>
            </a:fld>
            <a:endParaRPr lang="en-GB"/>
          </a:p>
        </p:txBody>
      </p:sp>
    </p:spTree>
    <p:extLst>
      <p:ext uri="{BB962C8B-B14F-4D97-AF65-F5344CB8AC3E}">
        <p14:creationId xmlns:p14="http://schemas.microsoft.com/office/powerpoint/2010/main" val="45026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AQA A Level examiners’ annual report, 10 years after we 1</a:t>
            </a:r>
            <a:r>
              <a:rPr lang="en-GB" baseline="30000" dirty="0"/>
              <a:t>st</a:t>
            </a:r>
            <a:r>
              <a:rPr lang="en-GB" dirty="0"/>
              <a:t> created the FR as a group of 3 colleagues – Prof Jane Oakhill in Psych, Jo Westbrook and me. Jane is int expert in reading comp – researched in primary ed but thought full range of inferences not explicitly taught in primary and needed more focus on explicit reading strategies</a:t>
            </a:r>
          </a:p>
          <a:p>
            <a:r>
              <a:rPr lang="en-GB" dirty="0"/>
              <a:t>I’d been researching group dialogic talk/guided reading for some time – reading as a collaborative activity, not individualised – shared meaning-making, listening to others’ perspectives, engagement, fun &amp; based on extensive theory from ‘reader response’&amp; transactional approaches – interaction bet reader/other readers/context/other texts, on. Like adult book groups. Jo – whole-text, faster reading.</a:t>
            </a:r>
          </a:p>
          <a:p>
            <a:r>
              <a:rPr lang="en-GB" dirty="0"/>
              <a:t>What are we currently doing in lessons with reading? Who is falling behind? Why do we need to return to a focus on whole-text reading and comprehending the narrative at KS3? Remember that struggling readers and reluctant ones (often from more disadvantaged backgrounds or with weaknesses in language processing, memory, inference-making, etc) do not do much/any reading outside school. So we need to do much more reading of whole texts inside classrooms as the more you read, the better you get at it (Cunningham &amp; </a:t>
            </a:r>
            <a:r>
              <a:rPr lang="en-GB" dirty="0" err="1"/>
              <a:t>Stanovitch</a:t>
            </a:r>
            <a:r>
              <a:rPr lang="en-GB" dirty="0"/>
              <a:t>, 1998) – because you practise the skills you need to be a good reader (questioning, inferring, etc) and encounter much new vocab, which will enhance vocab as it’s much easier to infer the </a:t>
            </a:r>
            <a:r>
              <a:rPr lang="en-GB" dirty="0" err="1"/>
              <a:t>approx</a:t>
            </a:r>
            <a:r>
              <a:rPr lang="en-GB" dirty="0"/>
              <a:t> meaning of new vocab in the rich context of sentence/para and engaging narrative.</a:t>
            </a:r>
          </a:p>
        </p:txBody>
      </p:sp>
      <p:sp>
        <p:nvSpPr>
          <p:cNvPr id="4" name="Slide Number Placeholder 3"/>
          <p:cNvSpPr>
            <a:spLocks noGrp="1"/>
          </p:cNvSpPr>
          <p:nvPr>
            <p:ph type="sldNum" sz="quarter" idx="5"/>
          </p:nvPr>
        </p:nvSpPr>
        <p:spPr/>
        <p:txBody>
          <a:bodyPr/>
          <a:lstStyle/>
          <a:p>
            <a:fld id="{5F235C79-8B85-4D57-8A59-97B5EF062BAE}" type="slidenum">
              <a:rPr lang="en-GB" smtClean="0"/>
              <a:t>5</a:t>
            </a:fld>
            <a:endParaRPr lang="en-GB"/>
          </a:p>
        </p:txBody>
      </p:sp>
    </p:spTree>
    <p:extLst>
      <p:ext uri="{BB962C8B-B14F-4D97-AF65-F5344CB8AC3E}">
        <p14:creationId xmlns:p14="http://schemas.microsoft.com/office/powerpoint/2010/main" val="34604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a:t>Starting point for Original research 2014-15 – 3 researchers – Positioning teachers as agentive professionals who have embodied knowledge re reading BUT need to build on this esp. for struggling/disadvantaged readers. So What do reading teachers need to know &amp; how can they develop &amp; apply this knowledge? – 1) whole-text reading &amp; imp of multiple reading experiences of extended text + dialogic discourses that support reading, class/group + cognitive process of reading comp. Findings: Methods: standardised tests &amp; qualitative data 2 </a:t>
            </a:r>
            <a:r>
              <a:rPr lang="en-GB" sz="800" dirty="0" err="1"/>
              <a:t>obs</a:t>
            </a:r>
            <a:r>
              <a:rPr lang="en-GB" sz="800" dirty="0"/>
              <a:t> &amp; 2 teach. </a:t>
            </a:r>
            <a:r>
              <a:rPr lang="en-GB" sz="800" dirty="0" err="1"/>
              <a:t>Ints</a:t>
            </a:r>
            <a:r>
              <a:rPr lang="en-GB" sz="800" dirty="0"/>
              <a:t> IMPACT on Teachers and Students – YELLOW – improve comp, engagement attendance, etc + Teacher enthusiasm because ‘it works’! </a:t>
            </a:r>
          </a:p>
          <a:p>
            <a:r>
              <a:rPr lang="en-GB" sz="800" dirty="0"/>
              <a:t>The Faster,</a:t>
            </a:r>
            <a:r>
              <a:rPr lang="en-GB" sz="800" baseline="0" dirty="0"/>
              <a:t> immersive read model of reading: </a:t>
            </a:r>
          </a:p>
          <a:p>
            <a:r>
              <a:rPr lang="en-GB" sz="800" baseline="0" dirty="0"/>
              <a:t>Why is it important now? Post-</a:t>
            </a:r>
            <a:r>
              <a:rPr lang="en-GB" sz="800" baseline="0" dirty="0" err="1"/>
              <a:t>Covid</a:t>
            </a:r>
            <a:r>
              <a:rPr lang="en-GB" sz="800" baseline="0" dirty="0"/>
              <a:t> context of reading &amp; learning losses, esp. for disadvantaged students and struggling readers as no reading practice at home, whereas literacy-rich homes with books intensified their reading with students </a:t>
            </a:r>
          </a:p>
          <a:p>
            <a:r>
              <a:rPr lang="en-GB" sz="800" baseline="0" dirty="0"/>
              <a:t>The intervention group (half the teachers; 10 classes) did the entire model; the comparison group (the other half) only did the faster read of 2 novels and followed customary practice. NB The quantitative data showed that all 20 classes made similar progress on the reading tests, BUT the qualitative data showed that in the ‘intervention’ classes, where teachers focused on explicitly teaching reading strategies, including using guided reading and group work, the students appeared more engaged, confident about reading and independent in their approach: they independently used the strategies in groups, asked lots of good questions of the text, predicted, summarised, clarified, etc. Future studies will measure reading gains over time – we predict, but did not test, that children who are taught all the reading strategies and given plenty of time to practise these in groups will make greater gains in reading over time – e.g. after 6 months or a year than classes only reading the books. (NB one intriguing aspect of the quantitative data was that readers defined as ‘average’ or ‘good’ made better progress in the ‘intervention’ classes. </a:t>
            </a:r>
            <a:r>
              <a:rPr lang="en-GB" sz="800" baseline="0" dirty="0" err="1"/>
              <a:t>Ie</a:t>
            </a:r>
            <a:r>
              <a:rPr lang="en-GB" sz="800" baseline="0" dirty="0"/>
              <a:t>. The model appears to develop the reading of good readers, as well as of poor readers.)</a:t>
            </a:r>
          </a:p>
          <a:p>
            <a:r>
              <a:rPr lang="en-GB" sz="800" baseline="0" dirty="0"/>
              <a:t>There is strong evidence from this study and subsequent impact studies, 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r>
              <a:rPr lang="en-GB" sz="800" baseline="0" dirty="0"/>
              <a:t>The reading model should support progress of all students in reading. Teachers in Brighton, Hove and Sussex are all still using the model (60+ schools nationally) 5 years later, which is further evidence that teachers believe this is the way to ensure progress in reading for KS3 students. Most schools are using this model in </a:t>
            </a:r>
            <a:r>
              <a:rPr lang="en-GB" sz="800" baseline="0" dirty="0" err="1"/>
              <a:t>Yrs</a:t>
            </a:r>
            <a:r>
              <a:rPr lang="en-GB" sz="800" baseline="0" dirty="0"/>
              <a:t> 7-9, many also in GCSE – </a:t>
            </a:r>
            <a:r>
              <a:rPr lang="en-GB" sz="800" baseline="0" dirty="0" err="1"/>
              <a:t>ie</a:t>
            </a:r>
            <a:r>
              <a:rPr lang="en-GB" sz="800" baseline="0" dirty="0"/>
              <a:t> reading the whole Victorian novel more quickly for comp. of a whole text, then going back over it to analyse, having got the plot firmly fixed in students’ minds. Many teachers using the model interviewed on 15/11/2017 reported that students are definitely remembering the texts more with this approach, particularly the plot, characters, etc, but also key quotations – </a:t>
            </a:r>
            <a:r>
              <a:rPr lang="en-GB" sz="800" baseline="0" dirty="0" err="1"/>
              <a:t>ie</a:t>
            </a:r>
            <a:r>
              <a:rPr lang="en-GB" sz="800" baseline="0" dirty="0"/>
              <a:t> it supports crucial memory skills that are needed in the new linear GCSE exams.</a:t>
            </a:r>
          </a:p>
          <a:p>
            <a:r>
              <a:rPr lang="en-GB" sz="800" baseline="0" dirty="0"/>
              <a:t>NB Texts chosen at KS3 should be highly engaging, challenging &amp; culturally diverse so that students, esp. weaker readers, who are not used to reading and enjoying whole books, are motivated to read to the end and gain a rich reading experience. None of our teachers chose Victorian novels as these are unlikely to be engaging for struggling readers as the language demands are too great. Motivation in reading supports comprehension skills so it is essential to choose books that your particular class will enjoy so that they can become immersed in reading and practising the skills of whole-text reading that will turn them into ‘readers’ - develop their skills, make them feel more confident about reading because if they get stuck, they have some strategies to help them resolve their ‘block’ and given them the practise in reading whole texts that many students in our study said they had never experienced. Only 23% of adolescent students read for pleasure each day, the lowest figure since National Literacy Trust (2020) started doing annual surveys in the UK. So it is imperative that, as English teachers, we re-engage KS3 students, esp. weaker readers, with the pleasure of reading a whole, challenging text and wanting to know what happens next. Ofsted (2019) have urged schools to do a different curriculum at KS3 from KS4 so this study illustrated that text choice was very important. We should not see KS3 as all about a narrow ‘preparation’ for handling unseen Victorian extracts at GCSE and therefore having a diet of Victorian novels from Year 7. This will not develop the crucial reading skills, motivation and reading self-concept – </a:t>
            </a:r>
            <a:r>
              <a:rPr lang="en-GB" sz="800" baseline="0" dirty="0" err="1"/>
              <a:t>ie</a:t>
            </a:r>
            <a:r>
              <a:rPr lang="en-GB" sz="800" baseline="0" dirty="0"/>
              <a:t> belief that you are a capable reader &amp; can tackle difficulties you encounter in reading – that all readers need. So choose contemporary and YA texts that will engage and challenge your KS3 readers.</a:t>
            </a:r>
            <a:endParaRPr lang="en-GB" sz="800" dirty="0"/>
          </a:p>
          <a:p>
            <a:endParaRPr lang="en-GB" sz="800" dirty="0"/>
          </a:p>
          <a:p>
            <a:r>
              <a:rPr lang="en-GB" sz="800" dirty="0"/>
              <a:t>The Faster,</a:t>
            </a:r>
            <a:r>
              <a:rPr lang="en-GB" sz="800" baseline="0" dirty="0"/>
              <a:t> immersive read model of reading: Why is it important now? </a:t>
            </a:r>
            <a:r>
              <a:rPr lang="en-GB" sz="800" baseline="0" dirty="0" err="1"/>
              <a:t>Covid</a:t>
            </a:r>
            <a:r>
              <a:rPr lang="en-GB" sz="800" baseline="0" dirty="0"/>
              <a:t> context of reading &amp; learning losses, esp. for disadvantaged students and struggling readers as no reading practice at home, whereas literacy-rich homes with books intensified their reading with students </a:t>
            </a:r>
          </a:p>
          <a:p>
            <a:r>
              <a:rPr lang="en-GB" sz="800" baseline="0" dirty="0"/>
              <a:t>The intervention group (half the teachers; 10 classes) did the entire model; the comparison group (the other half) only did the faster read of 2 novels and followed customary practice. NB The quantitative data showed that all 20 classes made similar progress on the reading tests, BUT the qualitative data showed that in the ‘intervention’ classes, where teachers focused on explicitly teaching reading strategies, including using guided reading and group work, the students appeared more engaged, confident about reading and independent in their approach: they independently used the strategies in groups, asked lots of good questions of the text, predicted, summarised, clarified, etc. Future studies will measure reading gains over time – we predict, but did not test, that children who are taught all the reading strategies and given plenty of time to practise these in groups will make greater gains in reading over time – e.g. after 6 months or a year than classes only reading the books. (NB one intriguing aspect of the quantitative data was that readers defined as ‘average’ or ‘good’ made better progress in the ‘intervention’ classes. </a:t>
            </a:r>
            <a:r>
              <a:rPr lang="en-GB" sz="800" baseline="0" dirty="0" err="1"/>
              <a:t>Ie</a:t>
            </a:r>
            <a:r>
              <a:rPr lang="en-GB" sz="800" baseline="0" dirty="0"/>
              <a:t>. The model appears to develop the reading of good readers, as well as of poor readers.)</a:t>
            </a:r>
          </a:p>
          <a:p>
            <a:r>
              <a:rPr lang="en-GB" sz="800" baseline="0" dirty="0"/>
              <a:t>There is strong evidence from this study that reading 2 books in a term enables all readers – poor, average and good readers – to make good progress. NB we also looked at the progress of other groups – SEND and PP. Again, the study showed that there was no difference, on average, with their progress than the other groups. Boys also made comparable progress with girls although the boys on average, started at a lower point (so ended on a lower level). </a:t>
            </a:r>
          </a:p>
          <a:p>
            <a:r>
              <a:rPr lang="en-GB" sz="800" baseline="0" dirty="0"/>
              <a:t>The reading model should support progress of all students in reading. Teachers in Brighton, Hove and Sussex are all still using the model (60+ schools nationally) 5 years later, which is further evidence that teachers believe this is the way to ensure progress in reading for KS3 students. Most schools are using this model in </a:t>
            </a:r>
            <a:r>
              <a:rPr lang="en-GB" sz="800" baseline="0" dirty="0" err="1"/>
              <a:t>Yrs</a:t>
            </a:r>
            <a:r>
              <a:rPr lang="en-GB" sz="800" baseline="0" dirty="0"/>
              <a:t> 7-9, many also in GCSE – </a:t>
            </a:r>
            <a:r>
              <a:rPr lang="en-GB" sz="800" baseline="0" dirty="0" err="1"/>
              <a:t>ie</a:t>
            </a:r>
            <a:r>
              <a:rPr lang="en-GB" sz="800" baseline="0" dirty="0"/>
              <a:t> reading the whole Victorian novel more quickly for comp. of a whole text, then going back over it to analyse, having got the plot firmly fixed in students’ minds. Many teachers using the model interviewed on 15/11/2017 reported that students are definitely remembering the texts more with this approach, particularly the plot, characters, etc, but also key quotations – </a:t>
            </a:r>
            <a:r>
              <a:rPr lang="en-GB" sz="800" baseline="0" dirty="0" err="1"/>
              <a:t>ie</a:t>
            </a:r>
            <a:r>
              <a:rPr lang="en-GB" sz="800" baseline="0" dirty="0"/>
              <a:t> it supports crucial memory skills that are needed in the new linear GCSE exams.</a:t>
            </a:r>
          </a:p>
          <a:p>
            <a:r>
              <a:rPr lang="en-GB" sz="800" baseline="0" dirty="0"/>
              <a:t>NB Texts chosen at KS3 should be highly engaging, challenging &amp; culturally diverse so that students, esp. weaker readers, who are not used to reading and enjoying whole books, are motivated to read to the end and gain a rich reading experience. None of our teachers chose Victorian novels as these are unlikely to be engaging for struggling readers as the language demands are too great. Motivation in reading supports comprehension skills so it is essential to choose books that your particular class will enjoy so that they can become immersed in reading and practising the skills of whole-text reading that will turn them into ‘readers’ - develop their skills, make them feel more confident about reading because if they get stuck, they have some strategies to help them resolve their ‘block’ and given them the practise in reading whole texts that many students in our study said they had never experienced. Only 23% of adolescent students read for pleasure each day, the lowest figure since National Literacy Trust (2020) started doing annual surveys in the UK. So it is imperative that, as English teachers, we re-engage KS3 students, esp. weaker readers, with the pleasure of reading a whole, challenging text and wanting to know what happens next. Ofsted (2019) have urged schools to do a different curriculum at KS3 from KS4 so this study illustrated that text choice was very important. We should not see KS3 as all about a narrow ‘preparation’ for handling unseen Victorian extracts at GCSE and therefore having a diet of Victorian novels from Year 7. This will not develop the crucial reading skills, motivation and reading self-concept – </a:t>
            </a:r>
            <a:r>
              <a:rPr lang="en-GB" sz="800" baseline="0" dirty="0" err="1"/>
              <a:t>ie</a:t>
            </a:r>
            <a:r>
              <a:rPr lang="en-GB" sz="800" baseline="0" dirty="0"/>
              <a:t> belief that you are a capable reader &amp; can tackle difficulties you encounter in reading – that all readers need. So choose contemporary and YA texts that will engage and challenge your KS3 readers.</a:t>
            </a:r>
            <a:endParaRPr lang="en-GB" sz="800" dirty="0"/>
          </a:p>
          <a:p>
            <a:endParaRPr lang="en-GB" sz="800" dirty="0"/>
          </a:p>
          <a:p>
            <a:endParaRPr lang="en-GB" sz="800"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6</a:t>
            </a:fld>
            <a:endParaRPr lang="en-GB" dirty="0"/>
          </a:p>
        </p:txBody>
      </p:sp>
    </p:spTree>
    <p:extLst>
      <p:ext uri="{BB962C8B-B14F-4D97-AF65-F5344CB8AC3E}">
        <p14:creationId xmlns:p14="http://schemas.microsoft.com/office/powerpoint/2010/main" val="4252069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baseline="0" dirty="0"/>
              <a:t>Reading Strategies keyring – all students made their own version of this and had it with them in lessons. When the class read, the teacher encouraged students to identify the strategy they were using – e.g. Today, we’ll particularly focus on inference or prediction, etc. This made the strategies very explicit so students knew they could use any of these to repair comprehension. From top left hand corner – crystal ball = prediction; question mark – student questions; globe = applying world knowledge; Me = remember to apply your personal knowledge to the book and have a personal response (empathise with the characters, discuss what it must feel like to be frightened for your brother, etc); Books = applying knowledge of other texts/intertextuality; group talk – remember to discuss ideas with peers to resolve comprehension; re-search picture = try to break words down/use knowledge of morphology to infer a word (militate – military) or infer what they mean from the context; Sherlock and his magnifying glass = inference, of course! Students need this metalanguage of key strategies, but these visual images on a keyring were very helpful in enabling the students to recall these. </a:t>
            </a:r>
          </a:p>
          <a:p>
            <a:pPr defTabSz="915680">
              <a:defRPr/>
            </a:pPr>
            <a:r>
              <a:rPr lang="en-GB" baseline="0" dirty="0"/>
              <a:t>Many thanks to Lauren Haywood, English teacher and reading expert, for this innovation! </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7</a:t>
            </a:fld>
            <a:endParaRPr lang="en-GB" dirty="0"/>
          </a:p>
        </p:txBody>
      </p:sp>
    </p:spTree>
    <p:extLst>
      <p:ext uri="{BB962C8B-B14F-4D97-AF65-F5344CB8AC3E}">
        <p14:creationId xmlns:p14="http://schemas.microsoft.com/office/powerpoint/2010/main" val="891084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now are using ever more culturally diverse texts, as originally recommended by our study but influenced by, e.g. BLM imperatives in recent years.</a:t>
            </a:r>
          </a:p>
        </p:txBody>
      </p:sp>
      <p:sp>
        <p:nvSpPr>
          <p:cNvPr id="4" name="Slide Number Placeholder 3"/>
          <p:cNvSpPr>
            <a:spLocks noGrp="1"/>
          </p:cNvSpPr>
          <p:nvPr>
            <p:ph type="sldNum" sz="quarter" idx="5"/>
          </p:nvPr>
        </p:nvSpPr>
        <p:spPr/>
        <p:txBody>
          <a:bodyPr/>
          <a:lstStyle/>
          <a:p>
            <a:fld id="{5F235C79-8B85-4D57-8A59-97B5EF062BAE}" type="slidenum">
              <a:rPr lang="en-GB" smtClean="0"/>
              <a:t>8</a:t>
            </a:fld>
            <a:endParaRPr lang="en-GB"/>
          </a:p>
        </p:txBody>
      </p:sp>
    </p:spTree>
    <p:extLst>
      <p:ext uri="{BB962C8B-B14F-4D97-AF65-F5344CB8AC3E}">
        <p14:creationId xmlns:p14="http://schemas.microsoft.com/office/powerpoint/2010/main" val="1866553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3" y="752475"/>
            <a:ext cx="6680200" cy="3757613"/>
          </a:xfrm>
        </p:spPr>
      </p:sp>
      <p:sp>
        <p:nvSpPr>
          <p:cNvPr id="3" name="Notes Placeholder 2"/>
          <p:cNvSpPr>
            <a:spLocks noGrp="1"/>
          </p:cNvSpPr>
          <p:nvPr>
            <p:ph type="body" idx="1"/>
          </p:nvPr>
        </p:nvSpPr>
        <p:spPr/>
        <p:txBody>
          <a:bodyPr/>
          <a:lstStyle/>
          <a:p>
            <a:pPr defTabSz="915680">
              <a:defRPr/>
            </a:pPr>
            <a:r>
              <a:rPr lang="en-GB" sz="1000" dirty="0"/>
              <a:t>PISA OECD – 20% students have inadequate reading literacy – 2023 low scores in England for students </a:t>
            </a:r>
            <a:r>
              <a:rPr lang="en-GB" sz="1000" i="1" dirty="0"/>
              <a:t>enjoying reading</a:t>
            </a:r>
            <a:r>
              <a:rPr lang="en-GB" sz="1000" dirty="0"/>
              <a:t>, but reading comp. has increased over the years. Focus on who was esp. disadvantaged by current model – struggling readers</a:t>
            </a:r>
          </a:p>
          <a:p>
            <a:pPr defTabSz="915680">
              <a:defRPr/>
            </a:pPr>
            <a:r>
              <a:rPr lang="en-GB" sz="1000" dirty="0"/>
              <a:t>Collaboration of 3 researchers. Since Sec Nat Strat: 2001:</a:t>
            </a:r>
            <a:r>
              <a:rPr lang="en-GB" sz="1000" baseline="0" dirty="0"/>
              <a:t> focus on the micro – extracts, language analysis/grammar - 2 pages of novel read; then analyse language – spot literary devices and do PEE, PETAL… paragraphs, based on short extract – Readers, </a:t>
            </a:r>
            <a:r>
              <a:rPr lang="en-GB" sz="1000" baseline="0" dirty="0" err="1"/>
              <a:t>esp</a:t>
            </a:r>
            <a:r>
              <a:rPr lang="en-GB" sz="1000" baseline="0" dirty="0"/>
              <a:t>, struggling &amp; disadvantaged readers </a:t>
            </a:r>
            <a:r>
              <a:rPr lang="en-GB" sz="1000" b="0" baseline="0" dirty="0"/>
              <a:t>lose comprehension of whole text – leapfrogging over comprehension to analysis</a:t>
            </a:r>
          </a:p>
          <a:p>
            <a:pPr defTabSz="915680">
              <a:defRPr/>
            </a:pPr>
            <a:r>
              <a:rPr lang="en-GB" sz="1000" b="0" baseline="0" dirty="0"/>
              <a:t>Grace/Teacher realised need to check vocab in pre-20C texts more – e.g. short story – her class did not understand 15-20 key words so missed whole point of story – led her to do more focused work on vocab-development &amp; how to infer and analyse unfamiliar words – morphology, etc, to support reading comp. Grace described the FR, whole-text approach as an ‘epiphany’ – spent 11 years at KS3 assuming comprehension and moving straight to analysis – has radically changed her practice and is now Head teacher of a different school, still promoting the FR in her new school and MAT.</a:t>
            </a:r>
          </a:p>
          <a:p>
            <a:pPr defTabSz="915680">
              <a:defRPr/>
            </a:pPr>
            <a:endParaRPr lang="en-GB" sz="1000" b="0" dirty="0"/>
          </a:p>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9</a:t>
            </a:fld>
            <a:endParaRPr lang="en-GB" dirty="0"/>
          </a:p>
        </p:txBody>
      </p:sp>
    </p:spTree>
    <p:extLst>
      <p:ext uri="{BB962C8B-B14F-4D97-AF65-F5344CB8AC3E}">
        <p14:creationId xmlns:p14="http://schemas.microsoft.com/office/powerpoint/2010/main" val="291560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680">
              <a:defRPr/>
            </a:pPr>
            <a:r>
              <a:rPr lang="cy-GB" dirty="0"/>
              <a:t>Students also </a:t>
            </a:r>
            <a:r>
              <a:rPr lang="cy-GB" b="0" dirty="0"/>
              <a:t>silently read parts of the non-fiction booklets/newspaper articles from 2008 re Zimbabwe in uninterrupted chunks of 15-20 minutes at a time, highlighting relevant</a:t>
            </a:r>
            <a:r>
              <a:rPr lang="cy-GB" b="0" baseline="0" dirty="0"/>
              <a:t> parts </a:t>
            </a:r>
            <a:r>
              <a:rPr lang="cy-GB" b="0" dirty="0"/>
              <a:t>to</a:t>
            </a:r>
            <a:r>
              <a:rPr lang="cy-GB" b="0" baseline="0" dirty="0"/>
              <a:t> and </a:t>
            </a:r>
            <a:r>
              <a:rPr lang="cy-GB" b="0" dirty="0"/>
              <a:t>reading aloud paragraphs, commenting on how articles related to the novel.  </a:t>
            </a:r>
            <a:endParaRPr lang="en-GB" b="0" dirty="0"/>
          </a:p>
          <a:p>
            <a:endParaRPr lang="en-GB" dirty="0"/>
          </a:p>
        </p:txBody>
      </p:sp>
      <p:sp>
        <p:nvSpPr>
          <p:cNvPr id="4" name="Slide Number Placeholder 3"/>
          <p:cNvSpPr>
            <a:spLocks noGrp="1"/>
          </p:cNvSpPr>
          <p:nvPr>
            <p:ph type="sldNum" sz="quarter" idx="10"/>
          </p:nvPr>
        </p:nvSpPr>
        <p:spPr/>
        <p:txBody>
          <a:bodyPr/>
          <a:lstStyle/>
          <a:p>
            <a:fld id="{07823587-02C6-466A-81DC-CA9124BE967E}" type="slidenum">
              <a:rPr lang="en-GB" smtClean="0"/>
              <a:pPr/>
              <a:t>10</a:t>
            </a:fld>
            <a:endParaRPr lang="en-GB" dirty="0"/>
          </a:p>
        </p:txBody>
      </p:sp>
    </p:spTree>
    <p:extLst>
      <p:ext uri="{BB962C8B-B14F-4D97-AF65-F5344CB8AC3E}">
        <p14:creationId xmlns:p14="http://schemas.microsoft.com/office/powerpoint/2010/main" val="79836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Fluency or automaticity of oral reading improves, effortlessness, autonomy and lack of conscious awareness, all strongly supporting comprehension (Kuhn et al 2010)</a:t>
            </a:r>
          </a:p>
          <a:p>
            <a:r>
              <a:rPr lang="en-GB" dirty="0"/>
              <a:t>Effortless recognition of words and phrases, stored/retrieved in long term memory, creates greater cognitive capacity for comprehension (Cain et al. 2001). </a:t>
            </a:r>
          </a:p>
          <a:p>
            <a:r>
              <a:rPr lang="en-GB" dirty="0"/>
              <a:t>By </a:t>
            </a:r>
            <a:r>
              <a:rPr lang="en-GB" dirty="0" err="1"/>
              <a:t>Iistening</a:t>
            </a:r>
            <a:r>
              <a:rPr lang="en-GB" dirty="0"/>
              <a:t>/following a text read aloud by a more capable reader, who provides scaffolding, a less fluent reader experiences autonomy and fluency </a:t>
            </a:r>
          </a:p>
          <a:p>
            <a:r>
              <a:rPr lang="en-GB" dirty="0"/>
              <a:t>Bypasses ‘sticking points’ (Wood et al 1976; Kuhn et al., 2010). </a:t>
            </a:r>
            <a:r>
              <a:rPr lang="en-GB" i="1" dirty="0">
                <a:solidFill>
                  <a:schemeClr val="bg1"/>
                </a:solidFill>
              </a:rPr>
              <a:t>Harry came </a:t>
            </a:r>
            <a:r>
              <a:rPr lang="cy-GB" sz="1200" kern="1200" dirty="0">
                <a:solidFill>
                  <a:schemeClr val="tx1"/>
                </a:solidFill>
                <a:latin typeface="+mn-lt"/>
                <a:ea typeface="+mn-ea"/>
                <a:cs typeface="+mn-cs"/>
              </a:rPr>
              <a:t>Students also silently read parts of the booklets in uninterrupted chunks of 15-20 minutes at a time, highlighting parts salient to them and reading aloud paragraphs, commenting on how it related to the novel.  They were thus physically and visually making knowledge-based inferences to the BSP.</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823587-02C6-466A-81DC-CA9124BE967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512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graphic organisers to support students in understanding the narrative structure – examples can be found online – and making connections between different parts of the book – i.e. significance of key events, characters, etc.</a:t>
            </a:r>
          </a:p>
        </p:txBody>
      </p:sp>
      <p:sp>
        <p:nvSpPr>
          <p:cNvPr id="4" name="Slide Number Placeholder 3"/>
          <p:cNvSpPr>
            <a:spLocks noGrp="1"/>
          </p:cNvSpPr>
          <p:nvPr>
            <p:ph type="sldNum" sz="quarter" idx="10"/>
          </p:nvPr>
        </p:nvSpPr>
        <p:spPr/>
        <p:txBody>
          <a:bodyPr/>
          <a:lstStyle/>
          <a:p>
            <a:fld id="{EF876E42-11E9-42B7-84D5-436F11A3EB9A}" type="slidenum">
              <a:rPr lang="en-GB" smtClean="0"/>
              <a:pPr/>
              <a:t>12</a:t>
            </a:fld>
            <a:endParaRPr lang="en-GB" dirty="0"/>
          </a:p>
        </p:txBody>
      </p:sp>
    </p:spTree>
    <p:extLst>
      <p:ext uri="{BB962C8B-B14F-4D97-AF65-F5344CB8AC3E}">
        <p14:creationId xmlns:p14="http://schemas.microsoft.com/office/powerpoint/2010/main" val="1769570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Many thanks</a:t>
            </a:r>
            <a:r>
              <a:rPr lang="en-GB" baseline="0" dirty="0"/>
              <a:t> to Sussex teacher and reading expert, Claire Willis, for this slide on how to teach inference, using visual images, and for subsequent slides on </a:t>
            </a:r>
            <a:r>
              <a:rPr lang="en-GB" i="1" baseline="0" dirty="0"/>
              <a:t>The</a:t>
            </a:r>
            <a:r>
              <a:rPr lang="en-GB" baseline="0" dirty="0"/>
              <a:t> </a:t>
            </a:r>
            <a:r>
              <a:rPr lang="en-GB" i="1" baseline="0" dirty="0"/>
              <a:t>Curious Incident of the Dog in the Night-time</a:t>
            </a:r>
            <a:endParaRPr lang="en-GB" i="1"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14</a:t>
            </a:fld>
            <a:endParaRPr lang="en-GB" dirty="0"/>
          </a:p>
        </p:txBody>
      </p:sp>
    </p:spTree>
    <p:extLst>
      <p:ext uri="{BB962C8B-B14F-4D97-AF65-F5344CB8AC3E}">
        <p14:creationId xmlns:p14="http://schemas.microsoft.com/office/powerpoint/2010/main" val="15610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15</a:t>
            </a:fld>
            <a:endParaRPr lang="en-GB" dirty="0"/>
          </a:p>
        </p:txBody>
      </p:sp>
    </p:spTree>
    <p:extLst>
      <p:ext uri="{BB962C8B-B14F-4D97-AF65-F5344CB8AC3E}">
        <p14:creationId xmlns:p14="http://schemas.microsoft.com/office/powerpoint/2010/main" val="3933133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16</a:t>
            </a:fld>
            <a:endParaRPr lang="en-GB" dirty="0"/>
          </a:p>
        </p:txBody>
      </p:sp>
    </p:spTree>
    <p:extLst>
      <p:ext uri="{BB962C8B-B14F-4D97-AF65-F5344CB8AC3E}">
        <p14:creationId xmlns:p14="http://schemas.microsoft.com/office/powerpoint/2010/main" val="776360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(Extensive evidence: </a:t>
            </a:r>
            <a:r>
              <a:rPr lang="en-GB" sz="1200" dirty="0" err="1"/>
              <a:t>Palincsar</a:t>
            </a:r>
            <a:r>
              <a:rPr lang="en-GB" sz="1200" dirty="0"/>
              <a:t> &amp; Brown, 1984: Reciprocal Teaching, RT; </a:t>
            </a:r>
            <a:r>
              <a:rPr lang="en-GB" sz="1200" dirty="0" err="1"/>
              <a:t>Okkinga</a:t>
            </a:r>
            <a:r>
              <a:rPr lang="en-GB" sz="1200" dirty="0"/>
              <a:t> et al, 2016; Applebee et al, 2003; Sutherland, 2006, 2015.</a:t>
            </a:r>
            <a:r>
              <a:rPr lang="en-GB" sz="1200" baseline="0" dirty="0"/>
              <a:t> Reciprocal Teaching is a form of Guided reading.)</a:t>
            </a:r>
            <a:r>
              <a:rPr lang="en-GB" sz="1200" dirty="0"/>
              <a:t>                                                                                                                                                                                                       </a:t>
            </a:r>
          </a:p>
          <a:p>
            <a:r>
              <a:rPr lang="en-GB" dirty="0"/>
              <a:t>Spend</a:t>
            </a:r>
            <a:r>
              <a:rPr lang="en-GB" baseline="0" dirty="0"/>
              <a:t> time enabling rapport to develop with the GR groups – choose groups carefully to be supportive of each other’s needs and esp. of reading needs – e.g. personalities &amp; reading strengths: balancing student who is a fluent &amp; quite expressive reader with those who have other skills, e.g. good vocab, good knowledge to apply for understanding the context of the book, motivated in reading, good at keeping the group on task or asking questions, etc.</a:t>
            </a:r>
          </a:p>
          <a:p>
            <a:r>
              <a:rPr lang="en-GB" baseline="0" dirty="0"/>
              <a:t>Explicitly model all reading strategies – questioning, clarifying, predicting, summarising, inferring, making links across the text, visualising, empathising – and students sit in groups, read a chapter of the class reader aloud and use those strategies after they’ve read it, to make sense of it. </a:t>
            </a:r>
            <a:r>
              <a:rPr lang="en-GB" baseline="0" dirty="0" err="1"/>
              <a:t>Ie</a:t>
            </a:r>
            <a:r>
              <a:rPr lang="en-GB" baseline="0" dirty="0"/>
              <a:t> they can start by recapping on the plot/story so far, then read their chapter and pause at times spontaneously, if people are stuck/want things clarifying, etc. Students should take ownership of this stage of the lesson although you might start off by giving them some prompt questions, a quick task (e.g. a graphic organiser – timeline or visual to check that they have understood key plot elements or key events, or characters, etc to scaffold them into it). They should practise having different roles in groups but they can also just explore ideas spontaneously as a group – with a group leader – to ensure that they have comprehended the key ideas – the plot, any character development, etc – and of course, any difficulties with vocab, etc.</a:t>
            </a:r>
          </a:p>
          <a:p>
            <a:r>
              <a:rPr lang="en-GB" baseline="0" dirty="0"/>
              <a:t>When you start using small reading groups, ask groups to create their own ground-rules or guidelines for productive group talk about reading (see other Word doc: Guidelines for a Faster read for some examples) &amp; encourage them to reflect on whether they are getting better at doing guided reading and being a supportive group, asking good questions, understanding and exploring the text well, as time goes on.</a:t>
            </a:r>
            <a:endParaRPr lang="en-GB" dirty="0"/>
          </a:p>
          <a:p>
            <a:r>
              <a:rPr lang="en-GB" dirty="0"/>
              <a:t>It’s much</a:t>
            </a:r>
            <a:r>
              <a:rPr lang="en-GB" baseline="0" dirty="0"/>
              <a:t> e</a:t>
            </a:r>
            <a:r>
              <a:rPr lang="en-GB" dirty="0"/>
              <a:t>asier to do GR</a:t>
            </a:r>
            <a:r>
              <a:rPr lang="en-GB" baseline="0" dirty="0"/>
              <a:t> when you know your students well – ie avoid early in Autumn term – advice from teacher in School 21, London.</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18</a:t>
            </a:fld>
            <a:endParaRPr lang="en-GB" dirty="0"/>
          </a:p>
        </p:txBody>
      </p:sp>
    </p:spTree>
    <p:extLst>
      <p:ext uri="{BB962C8B-B14F-4D97-AF65-F5344CB8AC3E}">
        <p14:creationId xmlns:p14="http://schemas.microsoft.com/office/powerpoint/2010/main" val="3932849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Vocabulary knowledge is a key part of being able to comprehend a text and is in a reciprocal relationship with reading – i.e. having ‘good’ vocabulary knowledge helps develop comprehension skills and the act of practising comprehension further develops vocabulary knowledge as readers are constantly exposed to new words in written texts since they contain a wider, more sophisticated vocabulary than spoken language.</a:t>
            </a:r>
          </a:p>
          <a:p>
            <a:r>
              <a:rPr lang="en-GB" dirty="0"/>
              <a:t>Cunningham and Stanovich, 1998 and our study – Westbrook et al, 2019 – the more you read, the more you are exposed to new vocabulary, which extends your thinking and enables you to read ever more challenging books. Reading also develops your comprehension abilities</a:t>
            </a:r>
            <a:r>
              <a:rPr lang="en-GB" baseline="0" dirty="0"/>
              <a:t> as you are forced to tackle and overcome comprehension difficulties – this improves your skills for the next book AND gives you the motivation and self-belief to know that reading can be enjoyable and that you can read – i.e.  enhances your reader identity and belief that you will be able to overcome any reading difficulties that all readers experience.</a:t>
            </a:r>
          </a:p>
          <a:p>
            <a:r>
              <a:rPr lang="en-GB" baseline="0" dirty="0"/>
              <a:t>At secondary school, the expectation is that the dense curriculum will not allow extended reading to take place in lessons – one study suggested only 18% of lesson-time was spent reading. Instead, there is a focus on students reading at home – many Reading for pleasure initiatives, e.g. DEAR. But although this is also important, this expectation of reading taking place outside the English lessons leaves struggling readers and disadvantaged readers, who have never read whole texts, </a:t>
            </a:r>
            <a:r>
              <a:rPr lang="en-GB" i="1" baseline="0" dirty="0"/>
              <a:t>further disadvantaged. </a:t>
            </a:r>
            <a:r>
              <a:rPr lang="en-GB" i="0" baseline="0" dirty="0"/>
              <a:t>They particularly </a:t>
            </a:r>
            <a:r>
              <a:rPr lang="en-GB" i="1" baseline="0" dirty="0"/>
              <a:t>need this exposure to whole texts and will not improve their reading &amp; vocabulary without it. </a:t>
            </a:r>
            <a:r>
              <a:rPr lang="en-GB" i="0" baseline="0" dirty="0"/>
              <a:t>Reading underpins the entire curriculum so English teachers need to spend time in lessons reading and developing vocab, not assuming it will take place outside school.</a:t>
            </a:r>
            <a:endParaRPr lang="en-GB" i="1" baseline="0" dirty="0"/>
          </a:p>
          <a:p>
            <a:r>
              <a:rPr lang="en-GB" baseline="0" dirty="0"/>
              <a:t>Allington et al (2010) gave disadvantaged students, also weak readers, 15 books over the summer holidays, which they chose themselves and were allowed to keep, and they maintained their comprehension levels along with more advantaged peers, whereas normally, a gap opens up across the summer holidays, with more advantaged and typically stronger readers reading a lot during the summer and disadvantaged students not reading – optimistic study!! ie simply giving children from more disadvantaged backgrounds easy access to books and encouragement to read will help them keep up their reading comp. skills. See many libraries’ campaigns to get children reading in the summer – schools should try to promote these initiatives &amp; join forces with local libraries.</a:t>
            </a:r>
          </a:p>
          <a:p>
            <a:r>
              <a:rPr lang="en-GB" baseline="0" dirty="0"/>
              <a:t>So, there is huge evidence that children need to read a lot and be exposed to a volume of print to develop their reading skills, but the question is: how much reading of whole books are they doing in their actual English lessons? This was our focus in the research – if children read 2 whole books in a term &amp; teachers focus on engagement/motivation, as well as strategies, this should give poorer, reluctant readers the experience of ‘being a reader’ &amp; enjoying a whole book, as well as the feeling of confidence (and satisfaction) that comes with getting to the end of a novel. Will this reading model develop poor readers’ reading comp. skills? In future studies, we would also want to investigate whether the model also stimulated students to do more independent reading (NB our teacher participants reported that they did, but this was not a specific focus of this study).</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19</a:t>
            </a:fld>
            <a:endParaRPr lang="en-GB"/>
          </a:p>
        </p:txBody>
      </p:sp>
    </p:spTree>
    <p:extLst>
      <p:ext uri="{BB962C8B-B14F-4D97-AF65-F5344CB8AC3E}">
        <p14:creationId xmlns:p14="http://schemas.microsoft.com/office/powerpoint/2010/main" val="1233688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thanks to Sussex Hod</a:t>
            </a:r>
            <a:r>
              <a:rPr lang="en-GB" baseline="0" dirty="0"/>
              <a:t> English, Georgette Ayling, </a:t>
            </a:r>
            <a:r>
              <a:rPr lang="en-GB" dirty="0"/>
              <a:t>for these</a:t>
            </a:r>
            <a:r>
              <a:rPr lang="en-GB" baseline="0" dirty="0"/>
              <a:t> slides on vocabulary-development.</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20</a:t>
            </a:fld>
            <a:endParaRPr lang="en-GB" dirty="0"/>
          </a:p>
        </p:txBody>
      </p:sp>
    </p:spTree>
    <p:extLst>
      <p:ext uri="{BB962C8B-B14F-4D97-AF65-F5344CB8AC3E}">
        <p14:creationId xmlns:p14="http://schemas.microsoft.com/office/powerpoint/2010/main" val="2510720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dirty="0"/>
              <a:t>Many thanks</a:t>
            </a:r>
            <a:r>
              <a:rPr lang="en-GB" baseline="0" dirty="0"/>
              <a:t> to Brighton teacher and reading expert, Liz Uren for this slide, focusing on modelling to students HOW to ask useful questions to monitor their comprehension  – you’re going to have a go at a similar task with a short story shortly</a:t>
            </a:r>
            <a:endParaRPr lang="en-GB" dirty="0"/>
          </a:p>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21</a:t>
            </a:fld>
            <a:endParaRPr lang="en-GB" dirty="0"/>
          </a:p>
        </p:txBody>
      </p:sp>
    </p:spTree>
    <p:extLst>
      <p:ext uri="{BB962C8B-B14F-4D97-AF65-F5344CB8AC3E}">
        <p14:creationId xmlns:p14="http://schemas.microsoft.com/office/powerpoint/2010/main" val="1124094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Structural</a:t>
            </a:r>
            <a:r>
              <a:rPr lang="en-GB" baseline="0" dirty="0"/>
              <a:t> challenges – e.g. will SMT support this initiative? – remain, but teachers have largely resolved the other issues on this slide, by practising the model and adapting it to their contexts. E.g. most do it in the Autumn term so that every year group starts with the faster read and 2 novels, to kick-start the year and embed excellent reading and dialogic talk practices, but some teachers do the model in the Spring term.</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23</a:t>
            </a:fld>
            <a:endParaRPr lang="en-GB" dirty="0"/>
          </a:p>
        </p:txBody>
      </p:sp>
    </p:spTree>
    <p:extLst>
      <p:ext uri="{BB962C8B-B14F-4D97-AF65-F5344CB8AC3E}">
        <p14:creationId xmlns:p14="http://schemas.microsoft.com/office/powerpoint/2010/main" val="3031437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strategies</a:t>
            </a:r>
            <a:r>
              <a:rPr lang="en-GB" baseline="0" dirty="0"/>
              <a:t> emerged and are being used by teachers doing the Immersive read, 3 years after the project finished.</a:t>
            </a:r>
          </a:p>
          <a:p>
            <a:r>
              <a:rPr lang="en-GB" baseline="0" dirty="0"/>
              <a:t>Robin Alexander, 2010, 2012– English Education system needs to use more forms of oral assessment to assess progress, not always assess everything through writing – he contrasts this with very good oral practices &amp; oral assessment in e.g. France, Russia, etc.</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24</a:t>
            </a:fld>
            <a:endParaRPr lang="en-GB" dirty="0"/>
          </a:p>
        </p:txBody>
      </p:sp>
    </p:spTree>
    <p:extLst>
      <p:ext uri="{BB962C8B-B14F-4D97-AF65-F5344CB8AC3E}">
        <p14:creationId xmlns:p14="http://schemas.microsoft.com/office/powerpoint/2010/main" val="375390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25</a:t>
            </a:fld>
            <a:endParaRPr lang="en-GB" dirty="0"/>
          </a:p>
        </p:txBody>
      </p:sp>
    </p:spTree>
    <p:extLst>
      <p:ext uri="{BB962C8B-B14F-4D97-AF65-F5344CB8AC3E}">
        <p14:creationId xmlns:p14="http://schemas.microsoft.com/office/powerpoint/2010/main" val="3551594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26</a:t>
            </a:fld>
            <a:endParaRPr lang="en-GB"/>
          </a:p>
        </p:txBody>
      </p:sp>
    </p:spTree>
    <p:extLst>
      <p:ext uri="{BB962C8B-B14F-4D97-AF65-F5344CB8AC3E}">
        <p14:creationId xmlns:p14="http://schemas.microsoft.com/office/powerpoint/2010/main" val="3555689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These next few slides contain</a:t>
            </a:r>
            <a:r>
              <a:rPr lang="en-GB" baseline="0" dirty="0"/>
              <a:t> clusters extracted from The Flowers by Alice Walker. For the purpose of this activity, the title of the short story should not be given until students have explored all three extracts and made lots of inferences about the whole text. Then all can be revealed!</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29</a:t>
            </a:fld>
            <a:endParaRPr lang="en-GB" dirty="0"/>
          </a:p>
        </p:txBody>
      </p:sp>
    </p:spTree>
    <p:extLst>
      <p:ext uri="{BB962C8B-B14F-4D97-AF65-F5344CB8AC3E}">
        <p14:creationId xmlns:p14="http://schemas.microsoft.com/office/powerpoint/2010/main" val="1257775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Language Knowledge: language acquisition involves a process of children developing a semantic map/web with phonological and grammatical associations (Oakhill et al, 2015) This is a mental representation of their existing language knowledge. As they encounter a new word, the child must connect it with their existing mental representation of words. If you visualise this as a spider’s web, the more connections and denser the web is already, the more the web can ‘catch’ a new word/insect. i.e. children with dense semantic maps will be able to relate the new word to other similar words they already know. However, weaker readers with more limited vocabulary will find inference harder, so the new word may not be ‘caught’, becoming part of their web, but may simply pass through the larger holes in their less developed semantic web.</a:t>
            </a:r>
          </a:p>
        </p:txBody>
      </p:sp>
      <p:sp>
        <p:nvSpPr>
          <p:cNvPr id="4" name="Slide Number Placeholder 3"/>
          <p:cNvSpPr>
            <a:spLocks noGrp="1"/>
          </p:cNvSpPr>
          <p:nvPr>
            <p:ph type="sldNum" sz="quarter" idx="5"/>
          </p:nvPr>
        </p:nvSpPr>
        <p:spPr/>
        <p:txBody>
          <a:bodyPr/>
          <a:lstStyle/>
          <a:p>
            <a:fld id="{5F235C79-8B85-4D57-8A59-97B5EF062BAE}" type="slidenum">
              <a:rPr lang="en-GB" smtClean="0"/>
              <a:t>33</a:t>
            </a:fld>
            <a:endParaRPr lang="en-GB"/>
          </a:p>
        </p:txBody>
      </p:sp>
    </p:spTree>
    <p:extLst>
      <p:ext uri="{BB962C8B-B14F-4D97-AF65-F5344CB8AC3E}">
        <p14:creationId xmlns:p14="http://schemas.microsoft.com/office/powerpoint/2010/main" val="1426460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35</a:t>
            </a:fld>
            <a:endParaRPr lang="en-GB" dirty="0"/>
          </a:p>
        </p:txBody>
      </p:sp>
    </p:spTree>
    <p:extLst>
      <p:ext uri="{BB962C8B-B14F-4D97-AF65-F5344CB8AC3E}">
        <p14:creationId xmlns:p14="http://schemas.microsoft.com/office/powerpoint/2010/main" val="1691518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36</a:t>
            </a:fld>
            <a:endParaRPr lang="en-GB" dirty="0"/>
          </a:p>
        </p:txBody>
      </p:sp>
    </p:spTree>
    <p:extLst>
      <p:ext uri="{BB962C8B-B14F-4D97-AF65-F5344CB8AC3E}">
        <p14:creationId xmlns:p14="http://schemas.microsoft.com/office/powerpoint/2010/main" val="3941317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EF876E42-11E9-42B7-84D5-436F11A3EB9A}" type="slidenum">
              <a:rPr lang="en-GB" smtClean="0"/>
              <a:pPr/>
              <a:t>37</a:t>
            </a:fld>
            <a:endParaRPr lang="en-GB" dirty="0"/>
          </a:p>
        </p:txBody>
      </p:sp>
    </p:spTree>
    <p:extLst>
      <p:ext uri="{BB962C8B-B14F-4D97-AF65-F5344CB8AC3E}">
        <p14:creationId xmlns:p14="http://schemas.microsoft.com/office/powerpoint/2010/main" val="1680710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Thanks very much to a local</a:t>
            </a:r>
            <a:r>
              <a:rPr lang="en-GB" baseline="0" dirty="0"/>
              <a:t>, Brighton teacher and reading expert, Claire Houslop, for these slides: </a:t>
            </a:r>
            <a:r>
              <a:rPr lang="en-GB" dirty="0"/>
              <a:t>Plot Cape Town after you have read chapter 22. </a:t>
            </a:r>
          </a:p>
        </p:txBody>
      </p:sp>
      <p:sp>
        <p:nvSpPr>
          <p:cNvPr id="4" name="Slide Number Placeholder 3"/>
          <p:cNvSpPr>
            <a:spLocks noGrp="1"/>
          </p:cNvSpPr>
          <p:nvPr>
            <p:ph type="sldNum" sz="quarter" idx="10"/>
          </p:nvPr>
        </p:nvSpPr>
        <p:spPr/>
        <p:txBody>
          <a:bodyPr/>
          <a:lstStyle/>
          <a:p>
            <a:fld id="{912323FE-9901-4390-A8C7-1528C32739FF}" type="slidenum">
              <a:rPr lang="en-GB" smtClean="0"/>
              <a:t>38</a:t>
            </a:fld>
            <a:endParaRPr lang="en-GB" dirty="0"/>
          </a:p>
        </p:txBody>
      </p:sp>
    </p:spTree>
    <p:extLst>
      <p:ext uri="{BB962C8B-B14F-4D97-AF65-F5344CB8AC3E}">
        <p14:creationId xmlns:p14="http://schemas.microsoft.com/office/powerpoint/2010/main" val="2869453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Beginning of chapter 8, plot </a:t>
            </a:r>
            <a:r>
              <a:rPr lang="en-GB" dirty="0" err="1"/>
              <a:t>Beitbridge</a:t>
            </a:r>
            <a:r>
              <a:rPr lang="en-GB"/>
              <a:t>. </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39</a:t>
            </a:fld>
            <a:endParaRPr lang="en-GB"/>
          </a:p>
        </p:txBody>
      </p:sp>
    </p:spTree>
    <p:extLst>
      <p:ext uri="{BB962C8B-B14F-4D97-AF65-F5344CB8AC3E}">
        <p14:creationId xmlns:p14="http://schemas.microsoft.com/office/powerpoint/2010/main" val="1530136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baseline="0" dirty="0"/>
              <a:t>Explain that to solve the financial crisis, Mugabe authorised the printing of more money (the trillion dollar bill was introduced) and this devalued the currency. Make links with inflation crisis in Germany – wheelbarrows of money to buy bread. </a:t>
            </a:r>
          </a:p>
          <a:p>
            <a:r>
              <a:rPr lang="en-GB" dirty="0"/>
              <a:t>Ask pupils to</a:t>
            </a:r>
            <a:r>
              <a:rPr lang="en-GB" baseline="0" dirty="0"/>
              <a:t> work out how much 1billion ZW$ is in US$ then in £</a:t>
            </a:r>
          </a:p>
          <a:p>
            <a:r>
              <a:rPr lang="en-GB" baseline="0" dirty="0"/>
              <a:t>Billion = 9 noughts</a:t>
            </a:r>
          </a:p>
          <a:p>
            <a:r>
              <a:rPr lang="en-GB" baseline="0" dirty="0"/>
              <a:t>Million = 6 noughts (so 200million) </a:t>
            </a:r>
          </a:p>
          <a:p>
            <a:r>
              <a:rPr lang="en-GB" baseline="0" dirty="0"/>
              <a:t>1,000,000,000 / 200,000,000 x 11 = US$55 x £1.98 = £108.90</a:t>
            </a:r>
          </a:p>
          <a:p>
            <a:endParaRPr lang="en-GB" dirty="0"/>
          </a:p>
          <a:p>
            <a:r>
              <a:rPr lang="en-GB" dirty="0"/>
              <a:t>Stage one: We need to work out how many 200,000,000 there are in a billion. </a:t>
            </a:r>
          </a:p>
          <a:p>
            <a:r>
              <a:rPr lang="en-GB" dirty="0"/>
              <a:t>Stage two: we times that number by 11 US dollars. </a:t>
            </a:r>
          </a:p>
          <a:p>
            <a:r>
              <a:rPr lang="en-GB" dirty="0"/>
              <a:t>Stage three:</a:t>
            </a:r>
            <a:r>
              <a:rPr lang="en-GB" baseline="0" dirty="0"/>
              <a:t> times that by £1.98 to convert to sterling. </a:t>
            </a:r>
          </a:p>
          <a:p>
            <a:r>
              <a:rPr lang="en-GB" baseline="0" dirty="0"/>
              <a:t>Thanks very much to Claire Houslop, Brighton teacher and reading expert for this slide.</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40</a:t>
            </a:fld>
            <a:endParaRPr lang="en-GB" dirty="0"/>
          </a:p>
        </p:txBody>
      </p:sp>
    </p:spTree>
    <p:extLst>
      <p:ext uri="{BB962C8B-B14F-4D97-AF65-F5344CB8AC3E}">
        <p14:creationId xmlns:p14="http://schemas.microsoft.com/office/powerpoint/2010/main" val="2246381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defTabSz="915406">
              <a:defRPr/>
            </a:pPr>
            <a:r>
              <a:rPr lang="en-GB" dirty="0"/>
              <a:t>Pupils to decide</a:t>
            </a:r>
            <a:r>
              <a:rPr lang="en-GB" baseline="0" dirty="0"/>
              <a:t> on a key event in chapters 1-5 and complete chart in their books. Pupils should then scatter character emotions around the outside of the organiser. </a:t>
            </a:r>
          </a:p>
          <a:p>
            <a:pPr defTabSz="915406">
              <a:defRPr/>
            </a:pPr>
            <a:r>
              <a:rPr lang="en-GB" dirty="0"/>
              <a:t>Add emotions! Pupils will</a:t>
            </a:r>
            <a:r>
              <a:rPr lang="en-GB" baseline="0" dirty="0"/>
              <a:t> need to justify the emotions they have chosen. The aim is to use the words correctly, so they should look up words that they are unsure of. For those that need an extension, they could add a brief sentence below the words explaining why they chose them. </a:t>
            </a:r>
          </a:p>
          <a:p>
            <a:pPr defTabSz="915406">
              <a:defRPr/>
            </a:pPr>
            <a:r>
              <a:rPr lang="en-GB" baseline="0" dirty="0"/>
              <a:t>Thanks very much to Claire Houslop, Brighton teacher and reading expert for this slide.</a:t>
            </a:r>
            <a:endParaRPr lang="en-GB" dirty="0"/>
          </a:p>
          <a:p>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41</a:t>
            </a:fld>
            <a:endParaRPr lang="en-GB" dirty="0"/>
          </a:p>
        </p:txBody>
      </p:sp>
    </p:spTree>
    <p:extLst>
      <p:ext uri="{BB962C8B-B14F-4D97-AF65-F5344CB8AC3E}">
        <p14:creationId xmlns:p14="http://schemas.microsoft.com/office/powerpoint/2010/main" val="2636847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Keep referring back to Innocent’s </a:t>
            </a:r>
            <a:r>
              <a:rPr lang="en-GB" dirty="0" err="1"/>
              <a:t>Bix</a:t>
            </a:r>
            <a:r>
              <a:rPr lang="en-GB" dirty="0"/>
              <a:t> Box throughout the novel. Pupils could keep</a:t>
            </a:r>
            <a:r>
              <a:rPr lang="en-GB" baseline="0" dirty="0"/>
              <a:t> a list of the different items he has in there. You could ask them why they think Innocent may have kept them. </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42</a:t>
            </a:fld>
            <a:endParaRPr lang="en-GB"/>
          </a:p>
        </p:txBody>
      </p:sp>
    </p:spTree>
    <p:extLst>
      <p:ext uri="{BB962C8B-B14F-4D97-AF65-F5344CB8AC3E}">
        <p14:creationId xmlns:p14="http://schemas.microsoft.com/office/powerpoint/2010/main" val="476890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43</a:t>
            </a:fld>
            <a:endParaRPr lang="en-GB"/>
          </a:p>
        </p:txBody>
      </p:sp>
    </p:spTree>
    <p:extLst>
      <p:ext uri="{BB962C8B-B14F-4D97-AF65-F5344CB8AC3E}">
        <p14:creationId xmlns:p14="http://schemas.microsoft.com/office/powerpoint/2010/main" val="3891856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Pupils should now</a:t>
            </a:r>
            <a:r>
              <a:rPr lang="en-GB" baseline="0" dirty="0"/>
              <a:t> write a summary at the bottom of the article. Encourage them to use the sentence starters on the ppt. </a:t>
            </a:r>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44</a:t>
            </a:fld>
            <a:endParaRPr lang="en-GB"/>
          </a:p>
        </p:txBody>
      </p:sp>
    </p:spTree>
    <p:extLst>
      <p:ext uri="{BB962C8B-B14F-4D97-AF65-F5344CB8AC3E}">
        <p14:creationId xmlns:p14="http://schemas.microsoft.com/office/powerpoint/2010/main" val="1925331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323FE-9901-4390-A8C7-1528C32739FF}" type="slidenum">
              <a:rPr lang="en-GB" smtClean="0"/>
              <a:t>45</a:t>
            </a:fld>
            <a:endParaRPr lang="en-GB"/>
          </a:p>
        </p:txBody>
      </p:sp>
    </p:spTree>
    <p:extLst>
      <p:ext uri="{BB962C8B-B14F-4D97-AF65-F5344CB8AC3E}">
        <p14:creationId xmlns:p14="http://schemas.microsoft.com/office/powerpoint/2010/main" val="1328040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47</a:t>
            </a:fld>
            <a:endParaRPr lang="en-GB" dirty="0"/>
          </a:p>
        </p:txBody>
      </p:sp>
    </p:spTree>
    <p:extLst>
      <p:ext uri="{BB962C8B-B14F-4D97-AF65-F5344CB8AC3E}">
        <p14:creationId xmlns:p14="http://schemas.microsoft.com/office/powerpoint/2010/main" val="18136579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Brighton,</a:t>
            </a:r>
            <a:r>
              <a:rPr lang="en-GB" baseline="0" dirty="0"/>
              <a:t> Hove and Sussex teachers reflect on the model in a ‘reunion’ meeting, Sussex University, 15/11/2017. This is a quotation from a school that has adopted the Faster read model for all KS3 classes and they use a similar model for GCSE texts. </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48</a:t>
            </a:fld>
            <a:endParaRPr lang="en-GB" dirty="0"/>
          </a:p>
        </p:txBody>
      </p:sp>
    </p:spTree>
    <p:extLst>
      <p:ext uri="{BB962C8B-B14F-4D97-AF65-F5344CB8AC3E}">
        <p14:creationId xmlns:p14="http://schemas.microsoft.com/office/powerpoint/2010/main" val="3266467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a:t>
            </a:r>
            <a:r>
              <a:rPr lang="en-GB" baseline="0" dirty="0"/>
              <a:t> in coastal school with significant deprivation – 42% of students are PP – comment on impact of the project on her Year 8 students</a:t>
            </a:r>
            <a:endParaRPr lang="en-GB" dirty="0"/>
          </a:p>
        </p:txBody>
      </p:sp>
      <p:sp>
        <p:nvSpPr>
          <p:cNvPr id="4" name="Slide Number Placeholder 3"/>
          <p:cNvSpPr>
            <a:spLocks noGrp="1"/>
          </p:cNvSpPr>
          <p:nvPr>
            <p:ph type="sldNum" sz="quarter" idx="10"/>
          </p:nvPr>
        </p:nvSpPr>
        <p:spPr/>
        <p:txBody>
          <a:bodyPr/>
          <a:lstStyle/>
          <a:p>
            <a:fld id="{5F235C79-8B85-4D57-8A59-97B5EF062BAE}" type="slidenum">
              <a:rPr lang="en-GB" smtClean="0"/>
              <a:t>50</a:t>
            </a:fld>
            <a:endParaRPr lang="en-GB" dirty="0"/>
          </a:p>
        </p:txBody>
      </p:sp>
    </p:spTree>
    <p:extLst>
      <p:ext uri="{BB962C8B-B14F-4D97-AF65-F5344CB8AC3E}">
        <p14:creationId xmlns:p14="http://schemas.microsoft.com/office/powerpoint/2010/main" val="3334441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22/05/2024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96360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22/05/2024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734544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1C2559-7F81-47C9-B8DA-3E6D6EB2F7F0}" type="datetimeFigureOut">
              <a:rPr lang="en-GB" smtClean="0"/>
              <a:t>22/05/2024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18278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21C2559-7F81-47C9-B8DA-3E6D6EB2F7F0}" type="datetimeFigureOut">
              <a:rPr lang="en-GB" smtClean="0"/>
              <a:t>22/05/2024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2955172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21C2559-7F81-47C9-B8DA-3E6D6EB2F7F0}" type="datetimeFigureOut">
              <a:rPr lang="en-GB" smtClean="0"/>
              <a:t>22/05/2024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105805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21C2559-7F81-47C9-B8DA-3E6D6EB2F7F0}" type="datetimeFigureOut">
              <a:rPr lang="en-GB" smtClean="0"/>
              <a:t>22/05/2024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176447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C2559-7F81-47C9-B8DA-3E6D6EB2F7F0}" type="datetimeFigureOut">
              <a:rPr lang="en-GB" smtClean="0"/>
              <a:t>22/05/2024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49412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1C2559-7F81-47C9-B8DA-3E6D6EB2F7F0}" type="datetimeFigureOut">
              <a:rPr lang="en-GB" smtClean="0"/>
              <a:t>22/05/2024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549311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1C2559-7F81-47C9-B8DA-3E6D6EB2F7F0}" type="datetimeFigureOut">
              <a:rPr lang="en-GB" smtClean="0"/>
              <a:t>22/05/2024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07950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22/05/2024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681276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1C2559-7F81-47C9-B8DA-3E6D6EB2F7F0}" type="datetimeFigureOut">
              <a:rPr lang="en-GB" smtClean="0"/>
              <a:t>22/05/2024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5C669-7FC3-44C3-9EA1-62F435A0DC17}" type="slidenum">
              <a:rPr lang="en-GB" smtClean="0"/>
              <a:t>‹#›</a:t>
            </a:fld>
            <a:endParaRPr lang="en-GB"/>
          </a:p>
        </p:txBody>
      </p:sp>
    </p:spTree>
    <p:extLst>
      <p:ext uri="{BB962C8B-B14F-4D97-AF65-F5344CB8AC3E}">
        <p14:creationId xmlns:p14="http://schemas.microsoft.com/office/powerpoint/2010/main" val="3730420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12700" y="20094"/>
            <a:ext cx="12115800" cy="6799807"/>
          </a:xfrm>
          <a:prstGeom prst="rect">
            <a:avLst/>
          </a:prstGeom>
        </p:spPr>
      </p:pic>
      <p:grpSp>
        <p:nvGrpSpPr>
          <p:cNvPr id="22" name="Group 21"/>
          <p:cNvGrpSpPr/>
          <p:nvPr userDrawn="1"/>
        </p:nvGrpSpPr>
        <p:grpSpPr>
          <a:xfrm>
            <a:off x="-9526" y="-84667"/>
            <a:ext cx="12315825"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30"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0139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C2559-7F81-47C9-B8DA-3E6D6EB2F7F0}" type="datetimeFigureOut">
              <a:rPr lang="en-GB" smtClean="0"/>
              <a:t>22/05/2024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5C669-7FC3-44C3-9EA1-62F435A0DC17}" type="slidenum">
              <a:rPr lang="en-GB" smtClean="0"/>
              <a:t>‹#›</a:t>
            </a:fld>
            <a:endParaRPr lang="en-GB"/>
          </a:p>
        </p:txBody>
      </p:sp>
    </p:spTree>
    <p:extLst>
      <p:ext uri="{BB962C8B-B14F-4D97-AF65-F5344CB8AC3E}">
        <p14:creationId xmlns:p14="http://schemas.microsoft.com/office/powerpoint/2010/main" val="1837942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cs23@sussex.ac.uk"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jpg"/><Relationship Id="rId5" Type="http://schemas.openxmlformats.org/officeDocument/2006/relationships/image" Target="../media/image12.png"/><Relationship Id="rId10" Type="http://schemas.openxmlformats.org/officeDocument/2006/relationships/image" Target="../media/image17.jpg"/><Relationship Id="rId4" Type="http://schemas.openxmlformats.org/officeDocument/2006/relationships/image" Target="../media/image9.png"/><Relationship Id="rId9" Type="http://schemas.openxmlformats.org/officeDocument/2006/relationships/image" Target="../media/image16.jp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jpeg"/><Relationship Id="rId7" Type="http://schemas.openxmlformats.org/officeDocument/2006/relationships/image" Target="../media/image23.png"/><Relationship Id="rId12"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png"/><Relationship Id="rId10" Type="http://schemas.openxmlformats.org/officeDocument/2006/relationships/image" Target="../media/image26.jpeg"/><Relationship Id="rId4" Type="http://schemas.openxmlformats.org/officeDocument/2006/relationships/image" Target="../media/image5.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16.jpg"/><Relationship Id="rId18" Type="http://schemas.openxmlformats.org/officeDocument/2006/relationships/image" Target="../media/image38.jpg"/><Relationship Id="rId3" Type="http://schemas.openxmlformats.org/officeDocument/2006/relationships/image" Target="../media/image29.jpeg"/><Relationship Id="rId7" Type="http://schemas.openxmlformats.org/officeDocument/2006/relationships/image" Target="../media/image32.jpg"/><Relationship Id="rId12" Type="http://schemas.openxmlformats.org/officeDocument/2006/relationships/image" Target="../media/image37.jpg"/><Relationship Id="rId17" Type="http://schemas.openxmlformats.org/officeDocument/2006/relationships/image" Target="../media/image14.png"/><Relationship Id="rId2" Type="http://schemas.openxmlformats.org/officeDocument/2006/relationships/notesSlide" Target="../notesSlides/notesSlide7.xml"/><Relationship Id="rId16"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1.jpg"/><Relationship Id="rId11" Type="http://schemas.openxmlformats.org/officeDocument/2006/relationships/image" Target="../media/image36.jpg"/><Relationship Id="rId5" Type="http://schemas.openxmlformats.org/officeDocument/2006/relationships/image" Target="../media/image30.jpg"/><Relationship Id="rId15" Type="http://schemas.openxmlformats.org/officeDocument/2006/relationships/image" Target="../media/image15.jpg"/><Relationship Id="rId10" Type="http://schemas.openxmlformats.org/officeDocument/2006/relationships/image" Target="../media/image35.jpg"/><Relationship Id="rId19" Type="http://schemas.openxmlformats.org/officeDocument/2006/relationships/image" Target="../media/image39.jpg"/><Relationship Id="rId4" Type="http://schemas.openxmlformats.org/officeDocument/2006/relationships/image" Target="../media/image18.jpg"/><Relationship Id="rId9" Type="http://schemas.openxmlformats.org/officeDocument/2006/relationships/image" Target="../media/image34.jpg"/><Relationship Id="rId1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5.jpg"/><Relationship Id="rId5" Type="http://schemas.openxmlformats.org/officeDocument/2006/relationships/image" Target="../media/image6.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jpeg"/><Relationship Id="rId7" Type="http://schemas.openxmlformats.org/officeDocument/2006/relationships/image" Target="../media/image54.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53.jpeg"/><Relationship Id="rId4" Type="http://schemas.openxmlformats.org/officeDocument/2006/relationships/image" Target="../media/image24.png"/><Relationship Id="rId9"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7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977030" y="3482236"/>
            <a:ext cx="9548729" cy="2217106"/>
          </a:xfrm>
        </p:spPr>
        <p:txBody>
          <a:bodyPr>
            <a:normAutofit fontScale="92500" lnSpcReduction="20000"/>
          </a:bodyPr>
          <a:lstStyle/>
          <a:p>
            <a:r>
              <a:rPr lang="en-US" sz="4000" dirty="0">
                <a:latin typeface="+mj-lt"/>
              </a:rPr>
              <a:t>Julia Sutherland and </a:t>
            </a:r>
            <a:r>
              <a:rPr lang="en-US" sz="4000" dirty="0">
                <a:solidFill>
                  <a:srgbClr val="FFFFFF"/>
                </a:solidFill>
                <a:latin typeface="+mj-lt"/>
              </a:rPr>
              <a:t>Jo Westbrook </a:t>
            </a:r>
          </a:p>
          <a:p>
            <a:r>
              <a:rPr lang="en-US" sz="4000" dirty="0">
                <a:latin typeface="+mj-lt"/>
              </a:rPr>
              <a:t>University of Sussex</a:t>
            </a:r>
          </a:p>
          <a:p>
            <a:r>
              <a:rPr lang="en-US" sz="4000" dirty="0">
                <a:latin typeface="+mj-lt"/>
              </a:rPr>
              <a:t>Contact: </a:t>
            </a:r>
            <a:r>
              <a:rPr lang="en-GB" sz="4000" u="sng" dirty="0">
                <a:highlight>
                  <a:srgbClr val="00FFFF"/>
                </a:highlight>
                <a:hlinkClick r:id="rId3"/>
              </a:rPr>
              <a:t>Jcs23@sussex.ac.uk</a:t>
            </a:r>
            <a:endParaRPr lang="en-GB" sz="4000" dirty="0">
              <a:highlight>
                <a:srgbClr val="00FFFF"/>
              </a:highlight>
            </a:endParaRPr>
          </a:p>
          <a:p>
            <a:r>
              <a:rPr lang="en-GB" sz="4000" dirty="0"/>
              <a:t> </a:t>
            </a:r>
          </a:p>
          <a:p>
            <a:endParaRPr lang="en-US" sz="4000" dirty="0">
              <a:latin typeface="+mj-lt"/>
            </a:endParaRPr>
          </a:p>
          <a:p>
            <a:endParaRPr lang="en-US" sz="1800" dirty="0">
              <a:latin typeface="+mj-lt"/>
            </a:endParaRPr>
          </a:p>
          <a:p>
            <a:endParaRPr lang="en-US" sz="1800" dirty="0"/>
          </a:p>
        </p:txBody>
      </p:sp>
      <p:sp>
        <p:nvSpPr>
          <p:cNvPr id="3" name="Title 2"/>
          <p:cNvSpPr>
            <a:spLocks noGrp="1"/>
          </p:cNvSpPr>
          <p:nvPr>
            <p:ph type="ctrTitle"/>
          </p:nvPr>
        </p:nvSpPr>
        <p:spPr>
          <a:xfrm>
            <a:off x="100208" y="200417"/>
            <a:ext cx="12091792" cy="3206662"/>
          </a:xfrm>
        </p:spPr>
        <p:txBody>
          <a:bodyPr>
            <a:noAutofit/>
          </a:bodyPr>
          <a:lstStyle/>
          <a:p>
            <a:br>
              <a:rPr lang="en-GB" sz="5400" dirty="0"/>
            </a:br>
            <a:br>
              <a:rPr lang="en-GB" sz="5400" dirty="0"/>
            </a:br>
            <a:br>
              <a:rPr lang="en-GB" sz="5400" dirty="0"/>
            </a:br>
            <a:r>
              <a:rPr lang="en-GB" sz="5400" dirty="0"/>
              <a:t> ‘</a:t>
            </a:r>
            <a:br>
              <a:rPr lang="en-GB" sz="5400" dirty="0"/>
            </a:br>
            <a:br>
              <a:rPr lang="en-GB" sz="5400" dirty="0"/>
            </a:br>
            <a:r>
              <a:rPr lang="en-GB" sz="5400" dirty="0"/>
              <a:t>‘A Faster, Immersive Read’: </a:t>
            </a:r>
            <a:br>
              <a:rPr lang="en-GB" sz="5400" dirty="0"/>
            </a:br>
            <a:r>
              <a:rPr lang="en-GB" sz="5400" dirty="0"/>
              <a:t>engaging students with reading and enhancing their progress</a:t>
            </a:r>
            <a:br>
              <a:rPr lang="en-GB" sz="5400" dirty="0"/>
            </a:br>
            <a:endParaRPr lang="en-US" sz="5400" dirty="0"/>
          </a:p>
        </p:txBody>
      </p:sp>
    </p:spTree>
    <p:extLst>
      <p:ext uri="{BB962C8B-B14F-4D97-AF65-F5344CB8AC3E}">
        <p14:creationId xmlns:p14="http://schemas.microsoft.com/office/powerpoint/2010/main" val="2184240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782" y="84621"/>
            <a:ext cx="4083406" cy="1143000"/>
          </a:xfrm>
        </p:spPr>
        <p:txBody>
          <a:bodyPr>
            <a:normAutofit/>
          </a:bodyPr>
          <a:lstStyle/>
          <a:p>
            <a:r>
              <a:rPr lang="en-GB" sz="4800" dirty="0">
                <a:latin typeface="+mn-lt"/>
              </a:rPr>
              <a:t>Aims today</a:t>
            </a:r>
          </a:p>
        </p:txBody>
      </p:sp>
      <p:sp>
        <p:nvSpPr>
          <p:cNvPr id="5" name="Content Placeholder 4"/>
          <p:cNvSpPr>
            <a:spLocks noGrp="1"/>
          </p:cNvSpPr>
          <p:nvPr>
            <p:ph idx="1"/>
          </p:nvPr>
        </p:nvSpPr>
        <p:spPr>
          <a:xfrm>
            <a:off x="160773" y="1004836"/>
            <a:ext cx="11844413" cy="5395966"/>
          </a:xfrm>
        </p:spPr>
        <p:txBody>
          <a:bodyPr/>
          <a:lstStyle/>
          <a:p>
            <a:pPr marL="114300" indent="0">
              <a:buNone/>
            </a:pPr>
            <a:r>
              <a:rPr lang="en-GB" sz="3600" dirty="0"/>
              <a:t>Explore, using authentic examples:</a:t>
            </a:r>
          </a:p>
          <a:p>
            <a:pPr marL="857250" indent="-742950">
              <a:buFont typeface="+mj-lt"/>
              <a:buAutoNum type="arabicPeriod"/>
            </a:pPr>
            <a:r>
              <a:rPr lang="en-GB" sz="3600" dirty="0"/>
              <a:t>the Faster Read pedagogy - 3 elements - and theoretical rationale</a:t>
            </a:r>
          </a:p>
          <a:p>
            <a:pPr marL="857250" indent="-742950">
              <a:buFont typeface="+mj-lt"/>
              <a:buAutoNum type="arabicPeriod"/>
            </a:pPr>
            <a:r>
              <a:rPr lang="en-GB" sz="3600" dirty="0"/>
              <a:t>benefits 10+ years on, challenges &amp; how to overcome these</a:t>
            </a:r>
          </a:p>
          <a:p>
            <a:pPr marL="857250" indent="-742950">
              <a:buFont typeface="+mj-lt"/>
              <a:buAutoNum type="arabicPeriod"/>
            </a:pPr>
            <a:r>
              <a:rPr lang="en-GB" sz="3600" dirty="0"/>
              <a:t>your own reading pedagogy: how might you develop this, especially for struggling and disadvantaged readers?</a:t>
            </a:r>
          </a:p>
          <a:p>
            <a:pPr marL="571500" indent="-457200">
              <a:buFont typeface="+mj-lt"/>
              <a:buAutoNum type="arabicPeriod"/>
            </a:pPr>
            <a:endParaRPr lang="en-GB" sz="3600" dirty="0"/>
          </a:p>
          <a:p>
            <a:pPr marL="571500" indent="-457200">
              <a:buFont typeface="+mj-lt"/>
              <a:buAutoNum type="arabicPeriod"/>
            </a:pPr>
            <a:endParaRPr lang="en-GB" dirty="0"/>
          </a:p>
          <a:p>
            <a:pPr marL="571500" indent="-457200">
              <a:buFont typeface="+mj-lt"/>
              <a:buAutoNum type="arabicPeriod"/>
            </a:pPr>
            <a:endParaRPr lang="en-GB" dirty="0"/>
          </a:p>
          <a:p>
            <a:pPr marL="114300" indent="0">
              <a:buNone/>
            </a:pPr>
            <a:endParaRPr lang="en-GB" dirty="0"/>
          </a:p>
          <a:p>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50" y="4907094"/>
            <a:ext cx="2632586" cy="1858295"/>
          </a:xfrm>
          <a:prstGeom prst="rect">
            <a:avLst/>
          </a:prstGeom>
        </p:spPr>
      </p:pic>
      <p:sp>
        <p:nvSpPr>
          <p:cNvPr id="8" name="Speech Bubble: Rectangle 7">
            <a:extLst>
              <a:ext uri="{FF2B5EF4-FFF2-40B4-BE49-F238E27FC236}">
                <a16:creationId xmlns:a16="http://schemas.microsoft.com/office/drawing/2014/main" id="{30B642B7-2391-4C4A-A138-02F983AB464D}"/>
              </a:ext>
            </a:extLst>
          </p:cNvPr>
          <p:cNvSpPr/>
          <p:nvPr/>
        </p:nvSpPr>
        <p:spPr>
          <a:xfrm>
            <a:off x="220055" y="5664957"/>
            <a:ext cx="8330265" cy="1143000"/>
          </a:xfrm>
          <a:prstGeom prst="wedgeRectCallout">
            <a:avLst>
              <a:gd name="adj1" fmla="val -45863"/>
              <a:gd name="adj2" fmla="val -57899"/>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Reading for pleasure at 10 years is a better predictor of cognitive progress at 16 years than parents’ educational level </a:t>
            </a:r>
            <a:r>
              <a:rPr lang="en-GB" sz="1400" dirty="0">
                <a:solidFill>
                  <a:schemeClr val="tx1"/>
                </a:solidFill>
              </a:rPr>
              <a:t>(</a:t>
            </a:r>
            <a:r>
              <a:rPr lang="en-GB" sz="1400" dirty="0" err="1">
                <a:solidFill>
                  <a:schemeClr val="tx1"/>
                </a:solidFill>
              </a:rPr>
              <a:t>Sullivan,Brown</a:t>
            </a:r>
            <a:r>
              <a:rPr lang="en-GB" sz="1400" dirty="0">
                <a:solidFill>
                  <a:schemeClr val="tx1"/>
                </a:solidFill>
              </a:rPr>
              <a:t>, 2015) </a:t>
            </a:r>
          </a:p>
        </p:txBody>
      </p:sp>
      <p:pic>
        <p:nvPicPr>
          <p:cNvPr id="7" name="Picture 6">
            <a:extLst>
              <a:ext uri="{FF2B5EF4-FFF2-40B4-BE49-F238E27FC236}">
                <a16:creationId xmlns:a16="http://schemas.microsoft.com/office/drawing/2014/main" id="{5DD9B08F-8397-4B4D-B180-301514EA86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372600" y="0"/>
            <a:ext cx="2712720" cy="1695450"/>
          </a:xfrm>
          <a:prstGeom prst="rect">
            <a:avLst/>
          </a:prstGeom>
        </p:spPr>
      </p:pic>
      <p:sp>
        <p:nvSpPr>
          <p:cNvPr id="12" name="Speech Bubble: Rectangle 11">
            <a:extLst>
              <a:ext uri="{FF2B5EF4-FFF2-40B4-BE49-F238E27FC236}">
                <a16:creationId xmlns:a16="http://schemas.microsoft.com/office/drawing/2014/main" id="{13B61374-00B6-41B9-8921-4177193AEDB0}"/>
              </a:ext>
            </a:extLst>
          </p:cNvPr>
          <p:cNvSpPr/>
          <p:nvPr/>
        </p:nvSpPr>
        <p:spPr>
          <a:xfrm>
            <a:off x="186814" y="4443662"/>
            <a:ext cx="8816844" cy="1011067"/>
          </a:xfrm>
          <a:prstGeom prst="wedgeRectCallout">
            <a:avLst>
              <a:gd name="adj1" fmla="val 55941"/>
              <a:gd name="adj2" fmla="val 1727"/>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  ‘Good readers’ typically read more, thus improving their vocab, comprehension, knowledge &amp; ability to read more challenging texts. Weaker readers experience failure &amp; typically read less, widening the reading gap: The ‘rich get richer…’</a:t>
            </a:r>
          </a:p>
          <a:p>
            <a:pPr algn="ctr"/>
            <a:r>
              <a:rPr lang="en-GB" sz="1400" dirty="0">
                <a:solidFill>
                  <a:schemeClr val="tx1"/>
                </a:solidFill>
              </a:rPr>
              <a:t>(Cunningham &amp; Stanovich, 1998)</a:t>
            </a:r>
          </a:p>
        </p:txBody>
      </p:sp>
    </p:spTree>
    <p:extLst>
      <p:ext uri="{BB962C8B-B14F-4D97-AF65-F5344CB8AC3E}">
        <p14:creationId xmlns:p14="http://schemas.microsoft.com/office/powerpoint/2010/main" val="409500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58474AC-0CC6-A54C-8A51-87E9F18BFE56}"/>
              </a:ext>
            </a:extLst>
          </p:cNvPr>
          <p:cNvSpPr>
            <a:spLocks noGrp="1"/>
          </p:cNvSpPr>
          <p:nvPr>
            <p:ph idx="1"/>
          </p:nvPr>
        </p:nvSpPr>
        <p:spPr>
          <a:xfrm>
            <a:off x="331840" y="638560"/>
            <a:ext cx="11528320" cy="5948624"/>
          </a:xfrm>
        </p:spPr>
        <p:txBody>
          <a:bodyPr>
            <a:normAutofit/>
          </a:bodyPr>
          <a:lstStyle/>
          <a:p>
            <a:pPr marL="1143000" indent="-1143000">
              <a:buFont typeface="+mj-lt"/>
              <a:buAutoNum type="arabicPeriod"/>
            </a:pPr>
            <a:r>
              <a:rPr lang="en-GB" sz="5400" dirty="0"/>
              <a:t>What do </a:t>
            </a:r>
            <a:r>
              <a:rPr lang="en-GB" sz="5400" i="1" dirty="0"/>
              <a:t>all</a:t>
            </a:r>
            <a:r>
              <a:rPr lang="en-GB" sz="5400" dirty="0"/>
              <a:t> students need to be able to do, in order to read and comprehend a whole text?</a:t>
            </a:r>
          </a:p>
          <a:p>
            <a:pPr marL="1143000" indent="-1143000">
              <a:buFont typeface="+mj-lt"/>
              <a:buAutoNum type="arabicPeriod"/>
            </a:pPr>
            <a:r>
              <a:rPr lang="en-GB" sz="5400" dirty="0"/>
              <a:t>What reading experiences &amp; teaching do </a:t>
            </a:r>
            <a:r>
              <a:rPr lang="en-GB" sz="5400" i="1" dirty="0"/>
              <a:t>you find </a:t>
            </a:r>
            <a:r>
              <a:rPr lang="en-GB" sz="5400" dirty="0"/>
              <a:t>develops students’ reading comprehension?</a:t>
            </a:r>
          </a:p>
          <a:p>
            <a:pPr marL="0" indent="0">
              <a:buNone/>
            </a:pPr>
            <a:endParaRPr lang="en-GB" sz="6000" dirty="0"/>
          </a:p>
          <a:p>
            <a:pPr marL="0" indent="0">
              <a:buNone/>
            </a:pPr>
            <a:endParaRPr lang="en-GB" sz="6000" dirty="0"/>
          </a:p>
        </p:txBody>
      </p:sp>
      <p:sp>
        <p:nvSpPr>
          <p:cNvPr id="5" name="Content Placeholder 3">
            <a:extLst>
              <a:ext uri="{FF2B5EF4-FFF2-40B4-BE49-F238E27FC236}">
                <a16:creationId xmlns:a16="http://schemas.microsoft.com/office/drawing/2014/main" id="{E841FCE7-9059-D186-5F3F-490EE78283F4}"/>
              </a:ext>
            </a:extLst>
          </p:cNvPr>
          <p:cNvSpPr txBox="1">
            <a:spLocks/>
          </p:cNvSpPr>
          <p:nvPr/>
        </p:nvSpPr>
        <p:spPr>
          <a:xfrm>
            <a:off x="7090611" y="5149516"/>
            <a:ext cx="4935469" cy="1708483"/>
          </a:xfrm>
          <a:prstGeom prst="wedgeEllipseCallout">
            <a:avLst>
              <a:gd name="adj1" fmla="val -56196"/>
              <a:gd name="adj2" fmla="val -25258"/>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nSpc>
                <a:spcPct val="115000"/>
              </a:lnSpc>
              <a:spcAft>
                <a:spcPts val="1000"/>
              </a:spcAft>
              <a:buFont typeface="Arial" panose="020B0604020202020204" pitchFamily="34" charset="0"/>
              <a:buNone/>
            </a:pPr>
            <a:r>
              <a:rPr lang="en-GB" sz="2000" dirty="0">
                <a:solidFill>
                  <a:schemeClr val="tx1"/>
                </a:solidFill>
                <a:ea typeface="Calibri"/>
                <a:cs typeface="Times New Roman"/>
              </a:rPr>
              <a:t>10% of all children are poor </a:t>
            </a:r>
            <a:r>
              <a:rPr lang="en-GB" sz="2000" dirty="0" err="1">
                <a:solidFill>
                  <a:schemeClr val="tx1"/>
                </a:solidFill>
                <a:ea typeface="Calibri"/>
                <a:cs typeface="Times New Roman"/>
              </a:rPr>
              <a:t>comprehenders</a:t>
            </a:r>
            <a:r>
              <a:rPr lang="en-GB" sz="2000" dirty="0">
                <a:solidFill>
                  <a:schemeClr val="tx1"/>
                </a:solidFill>
                <a:ea typeface="Calibri"/>
                <a:cs typeface="Times New Roman"/>
              </a:rPr>
              <a:t> &amp; struggle to infer, but have adequate decoding skills (Oakhill et al, 2015)   </a:t>
            </a:r>
          </a:p>
        </p:txBody>
      </p:sp>
      <p:pic>
        <p:nvPicPr>
          <p:cNvPr id="6" name="Picture 5">
            <a:extLst>
              <a:ext uri="{FF2B5EF4-FFF2-40B4-BE49-F238E27FC236}">
                <a16:creationId xmlns:a16="http://schemas.microsoft.com/office/drawing/2014/main" id="{665617CA-FBD1-E693-9120-36D829CC20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88737" y="0"/>
            <a:ext cx="1303263" cy="1303263"/>
          </a:xfrm>
          <a:prstGeom prst="rect">
            <a:avLst/>
          </a:prstGeom>
        </p:spPr>
      </p:pic>
    </p:spTree>
    <p:extLst>
      <p:ext uri="{BB962C8B-B14F-4D97-AF65-F5344CB8AC3E}">
        <p14:creationId xmlns:p14="http://schemas.microsoft.com/office/powerpoint/2010/main" val="13605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16" y="0"/>
            <a:ext cx="9325422" cy="914400"/>
          </a:xfrm>
        </p:spPr>
        <p:txBody>
          <a:bodyPr>
            <a:normAutofit/>
          </a:bodyPr>
          <a:lstStyle/>
          <a:p>
            <a:r>
              <a:rPr lang="en-GB" dirty="0"/>
              <a:t>How do we comprehend a whole text? </a:t>
            </a:r>
          </a:p>
        </p:txBody>
      </p:sp>
      <p:sp>
        <p:nvSpPr>
          <p:cNvPr id="3" name="Content Placeholder 2"/>
          <p:cNvSpPr>
            <a:spLocks noGrp="1"/>
          </p:cNvSpPr>
          <p:nvPr>
            <p:ph idx="1"/>
          </p:nvPr>
        </p:nvSpPr>
        <p:spPr>
          <a:xfrm>
            <a:off x="198896" y="770021"/>
            <a:ext cx="11207041" cy="6087979"/>
          </a:xfrm>
        </p:spPr>
        <p:txBody>
          <a:bodyPr>
            <a:normAutofit fontScale="85000" lnSpcReduction="20000"/>
          </a:bodyPr>
          <a:lstStyle/>
          <a:p>
            <a:r>
              <a:rPr lang="en-GB" dirty="0"/>
              <a:t>Decode + read fluently &amp; automatically - effortless, unconscious</a:t>
            </a:r>
          </a:p>
          <a:p>
            <a:r>
              <a:rPr lang="en-GB" dirty="0"/>
              <a:t>understand vocabulary (oral comprehension)</a:t>
            </a:r>
          </a:p>
          <a:p>
            <a:r>
              <a:rPr lang="en-GB" dirty="0"/>
              <a:t>make sense of sentences – grammar, syntax, pronouns (Sally…she…)</a:t>
            </a:r>
          </a:p>
          <a:p>
            <a:r>
              <a:rPr lang="en-GB" dirty="0"/>
              <a:t>Infer at paragraph level – bring knowledge to text to add meaning &amp; fill in in gaps: waves, bucket, decking = setting; use clues: chap. titles</a:t>
            </a:r>
          </a:p>
          <a:p>
            <a:r>
              <a:rPr lang="en-GB" dirty="0"/>
              <a:t>Infer at global/text level – apply knowledge of: human behaviour to infer characters’ motivations; context (WWII, S. Africa), other texts? </a:t>
            </a:r>
          </a:p>
          <a:p>
            <a:r>
              <a:rPr lang="en-GB" dirty="0"/>
              <a:t>Use short/long-term memory to build a mental model of the text, adapting as we read </a:t>
            </a:r>
          </a:p>
          <a:p>
            <a:r>
              <a:rPr lang="en-GB" dirty="0"/>
              <a:t>Make connections </a:t>
            </a:r>
            <a:r>
              <a:rPr lang="en-GB" i="1" dirty="0"/>
              <a:t>across the text </a:t>
            </a:r>
          </a:p>
          <a:p>
            <a:r>
              <a:rPr lang="en-GB" dirty="0"/>
              <a:t>Draw on understanding of text structure/genre, predict &amp; navigate our way…</a:t>
            </a:r>
          </a:p>
          <a:p>
            <a:r>
              <a:rPr lang="en-GB" dirty="0"/>
              <a:t>Monitor our comprehension when ‘stuck’ &amp; apply a strategy: ask a question, clarify           vocab, recap or re-read for missing details or recall names/places/plot</a:t>
            </a:r>
          </a:p>
          <a:p>
            <a:r>
              <a:rPr lang="en-GB" dirty="0"/>
              <a:t>Read quickly enough to maintain our model, recall details, integrate </a:t>
            </a:r>
          </a:p>
          <a:p>
            <a:r>
              <a:rPr lang="en-GB" dirty="0"/>
              <a:t>Be engaged with the story to overcome challenges &amp; reach the end – PERSIST -</a:t>
            </a:r>
          </a:p>
          <a:p>
            <a:pPr marL="0" indent="0">
              <a:buNone/>
            </a:pPr>
            <a:r>
              <a:rPr lang="en-GB" dirty="0"/>
              <a:t>   &amp; know, from reading many books, that the view is worth it!</a:t>
            </a:r>
          </a:p>
          <a:p>
            <a:r>
              <a:rPr lang="en-GB" dirty="0"/>
              <a:t>Have a positive reader identity/reading self-concept – believe we can succeed!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8024" y="1659549"/>
            <a:ext cx="1042403" cy="1438764"/>
          </a:xfrm>
          <a:prstGeom prst="rect">
            <a:avLst/>
          </a:prstGeom>
        </p:spPr>
      </p:pic>
      <p:pic>
        <p:nvPicPr>
          <p:cNvPr id="5" name="Picture 3" descr="C:\Users\jcs23\Pictures\Moutain climb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2761" y="0"/>
            <a:ext cx="2258466" cy="1511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jcs23\Pictures\Book En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29018" y="5794282"/>
            <a:ext cx="1501409" cy="8827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smbhome.uscs.susx.ac.uk\jcs23\Pictures\Now is the Time for runni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50701" y="3932158"/>
            <a:ext cx="1179726" cy="18117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1A436FC-721B-04D0-5DB2-7E6164DEB34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90506" y="3474157"/>
            <a:ext cx="622732" cy="784643"/>
          </a:xfrm>
          <a:prstGeom prst="rect">
            <a:avLst/>
          </a:prstGeom>
        </p:spPr>
      </p:pic>
    </p:spTree>
    <p:extLst>
      <p:ext uri="{BB962C8B-B14F-4D97-AF65-F5344CB8AC3E}">
        <p14:creationId xmlns:p14="http://schemas.microsoft.com/office/powerpoint/2010/main" val="1323777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35285-26C7-429B-8475-BC5956B4E021}"/>
              </a:ext>
            </a:extLst>
          </p:cNvPr>
          <p:cNvSpPr>
            <a:spLocks noGrp="1"/>
          </p:cNvSpPr>
          <p:nvPr>
            <p:ph idx="1"/>
          </p:nvPr>
        </p:nvSpPr>
        <p:spPr>
          <a:xfrm>
            <a:off x="693683" y="220717"/>
            <a:ext cx="10660117" cy="6416566"/>
          </a:xfrm>
        </p:spPr>
        <p:txBody>
          <a:bodyPr>
            <a:normAutofit lnSpcReduction="10000"/>
          </a:bodyPr>
          <a:lstStyle/>
          <a:p>
            <a:pPr marL="0" indent="0">
              <a:buNone/>
            </a:pPr>
            <a:r>
              <a:rPr lang="en-GB" b="1" dirty="0"/>
              <a:t>Who said this?</a:t>
            </a:r>
          </a:p>
          <a:p>
            <a:pPr marL="0" indent="0">
              <a:buNone/>
            </a:pPr>
            <a:r>
              <a:rPr lang="en-GB" sz="3200" b="1" dirty="0"/>
              <a:t>Knowing the text should be the first priority of students and the first priority of teaching.</a:t>
            </a:r>
            <a:r>
              <a:rPr lang="en-GB" sz="3200" dirty="0"/>
              <a:t> The stories that writers tell are fundamental to enjoyment and knowing what happens in those stories, and how events are sequenced, enables students to interpret the texts with authority and engage in discussion about genre and authorial method in a confident and meaningful way. But the stories have to come first. </a:t>
            </a:r>
          </a:p>
          <a:p>
            <a:pPr marL="0" indent="0">
              <a:buNone/>
            </a:pPr>
            <a:r>
              <a:rPr lang="en-GB" sz="3200" dirty="0"/>
              <a:t>There is little point writing about intradiegetic narrators if students haven’t got inside the stories that the narrators are telling. There is also little point in writing about genre elements if students haven’t grasped the story that is being told. It is stories which fire the imagination of readers – which is surely what English Literature primarily ought to do. </a:t>
            </a:r>
          </a:p>
          <a:p>
            <a:pPr marL="0" indent="0">
              <a:buNone/>
            </a:pPr>
            <a:endParaRPr lang="en-GB" dirty="0"/>
          </a:p>
        </p:txBody>
      </p:sp>
      <p:sp>
        <p:nvSpPr>
          <p:cNvPr id="4" name="Oval Callout 19">
            <a:extLst>
              <a:ext uri="{FF2B5EF4-FFF2-40B4-BE49-F238E27FC236}">
                <a16:creationId xmlns:a16="http://schemas.microsoft.com/office/drawing/2014/main" id="{B2B0C134-DC9C-43FB-AAED-2F7CB5639CB5}"/>
              </a:ext>
            </a:extLst>
          </p:cNvPr>
          <p:cNvSpPr/>
          <p:nvPr/>
        </p:nvSpPr>
        <p:spPr>
          <a:xfrm>
            <a:off x="6096000" y="4544483"/>
            <a:ext cx="5954271" cy="2092800"/>
          </a:xfrm>
          <a:prstGeom prst="wedgeEllipseCallout">
            <a:avLst>
              <a:gd name="adj1" fmla="val -18489"/>
              <a:gd name="adj2" fmla="val -38194"/>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AQA A Level English Lit. Examiners’ Report, 2023</a:t>
            </a:r>
          </a:p>
        </p:txBody>
      </p:sp>
    </p:spTree>
    <p:extLst>
      <p:ext uri="{BB962C8B-B14F-4D97-AF65-F5344CB8AC3E}">
        <p14:creationId xmlns:p14="http://schemas.microsoft.com/office/powerpoint/2010/main" val="220108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0479" y="0"/>
            <a:ext cx="1310596" cy="2120093"/>
          </a:xfrm>
          <a:prstGeom prst="rect">
            <a:avLst/>
          </a:prstGeom>
        </p:spPr>
      </p:pic>
      <p:pic>
        <p:nvPicPr>
          <p:cNvPr id="10" name="Picture 3" descr="\\smbhome.uscs.susx.ac.uk\jcs23\Pictures\Now is the Time for runni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8411" y="23235"/>
            <a:ext cx="1612543" cy="23349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0600" y="33112"/>
            <a:ext cx="1472697" cy="1966126"/>
          </a:xfrm>
          <a:prstGeom prst="rect">
            <a:avLst/>
          </a:prstGeom>
        </p:spPr>
      </p:pic>
      <p:sp>
        <p:nvSpPr>
          <p:cNvPr id="14" name="Oval Callout 13"/>
          <p:cNvSpPr/>
          <p:nvPr/>
        </p:nvSpPr>
        <p:spPr>
          <a:xfrm>
            <a:off x="4356772" y="1982437"/>
            <a:ext cx="3606949" cy="2562114"/>
          </a:xfrm>
          <a:prstGeom prst="wedgeEllipseCallout">
            <a:avLst>
              <a:gd name="adj1" fmla="val 28073"/>
              <a:gd name="adj2" fmla="val 33656"/>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Reading at centre:2 whole, challenging, culturally diverse</a:t>
            </a:r>
            <a:r>
              <a:rPr lang="en-GB" sz="2400" i="1" dirty="0">
                <a:solidFill>
                  <a:schemeClr val="tx1"/>
                </a:solidFill>
              </a:rPr>
              <a:t> </a:t>
            </a:r>
            <a:r>
              <a:rPr lang="en-GB" sz="2400" dirty="0">
                <a:solidFill>
                  <a:schemeClr val="tx1"/>
                </a:solidFill>
              </a:rPr>
              <a:t>novels, read aloud              back-to-back, </a:t>
            </a:r>
          </a:p>
          <a:p>
            <a:pPr algn="ctr"/>
            <a:endParaRPr lang="en-GB" dirty="0">
              <a:solidFill>
                <a:schemeClr val="tx1"/>
              </a:solidFill>
            </a:endParaRPr>
          </a:p>
        </p:txBody>
      </p:sp>
      <p:sp>
        <p:nvSpPr>
          <p:cNvPr id="15" name="Oval Callout 14"/>
          <p:cNvSpPr/>
          <p:nvPr/>
        </p:nvSpPr>
        <p:spPr>
          <a:xfrm>
            <a:off x="3011376" y="4148437"/>
            <a:ext cx="3144066" cy="2715593"/>
          </a:xfrm>
          <a:prstGeom prst="wedgeEllipseCallout">
            <a:avLst>
              <a:gd name="adj1" fmla="val 35803"/>
              <a:gd name="adj2" fmla="val 31739"/>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Dialogic class talk   &amp; reading groups: students read, enjoy, interpret, question &amp; use reading strategies</a:t>
            </a:r>
          </a:p>
        </p:txBody>
      </p:sp>
      <p:sp>
        <p:nvSpPr>
          <p:cNvPr id="16" name="Oval Callout 15"/>
          <p:cNvSpPr/>
          <p:nvPr/>
        </p:nvSpPr>
        <p:spPr>
          <a:xfrm>
            <a:off x="5960412" y="4146084"/>
            <a:ext cx="3367750" cy="2640020"/>
          </a:xfrm>
          <a:prstGeom prst="wedgeEllipseCallout">
            <a:avLst>
              <a:gd name="adj1" fmla="val 36149"/>
              <a:gd name="adj2" fmla="val 3327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Struggling &amp; disadvantaged readers learn how to be </a:t>
            </a:r>
            <a:r>
              <a:rPr lang="en-GB" sz="2000" i="1" dirty="0">
                <a:solidFill>
                  <a:schemeClr val="tx1"/>
                </a:solidFill>
              </a:rPr>
              <a:t>a reader</a:t>
            </a:r>
            <a:r>
              <a:rPr lang="en-GB" sz="2000" dirty="0">
                <a:solidFill>
                  <a:schemeClr val="tx1"/>
                </a:solidFill>
              </a:rPr>
              <a:t>: to enjoy a narrative, monitor comprehension &amp; overcome sticking points</a:t>
            </a:r>
          </a:p>
        </p:txBody>
      </p:sp>
      <p:sp>
        <p:nvSpPr>
          <p:cNvPr id="17" name="Oval Callout 16"/>
          <p:cNvSpPr/>
          <p:nvPr/>
        </p:nvSpPr>
        <p:spPr>
          <a:xfrm>
            <a:off x="-59998" y="4352798"/>
            <a:ext cx="3642240" cy="2428615"/>
          </a:xfrm>
          <a:prstGeom prst="wedgeEllipseCallout">
            <a:avLst>
              <a:gd name="adj1" fmla="val -39559"/>
              <a:gd name="adj2" fmla="val -39294"/>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Teacher Agency, reflection &amp; theory:    How </a:t>
            </a:r>
            <a:r>
              <a:rPr lang="en-GB" i="1" dirty="0">
                <a:solidFill>
                  <a:schemeClr val="tx1"/>
                </a:solidFill>
              </a:rPr>
              <a:t>do</a:t>
            </a:r>
            <a:r>
              <a:rPr lang="en-GB" dirty="0">
                <a:solidFill>
                  <a:schemeClr val="tx1"/>
                </a:solidFill>
              </a:rPr>
              <a:t> all readers comprehend text?</a:t>
            </a:r>
          </a:p>
          <a:p>
            <a:pPr algn="ctr"/>
            <a:r>
              <a:rPr lang="en-GB" dirty="0">
                <a:solidFill>
                  <a:schemeClr val="tx1"/>
                </a:solidFill>
              </a:rPr>
              <a:t>Reading challenges?</a:t>
            </a:r>
          </a:p>
          <a:p>
            <a:pPr algn="ctr"/>
            <a:r>
              <a:rPr lang="en-GB" dirty="0">
                <a:solidFill>
                  <a:schemeClr val="tx1"/>
                </a:solidFill>
              </a:rPr>
              <a:t>Best pedagogy for </a:t>
            </a:r>
            <a:r>
              <a:rPr lang="en-GB" b="1" dirty="0">
                <a:solidFill>
                  <a:schemeClr val="tx1"/>
                </a:solidFill>
              </a:rPr>
              <a:t>reading &amp; engagement?</a:t>
            </a:r>
            <a:r>
              <a:rPr lang="en-GB" dirty="0">
                <a:solidFill>
                  <a:schemeClr val="tx1"/>
                </a:solidFill>
              </a:rPr>
              <a:t>                   </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11" y="4275302"/>
            <a:ext cx="778371" cy="980748"/>
          </a:xfrm>
          <a:prstGeom prst="rect">
            <a:avLst/>
          </a:prstGeom>
        </p:spPr>
      </p:pic>
      <p:sp>
        <p:nvSpPr>
          <p:cNvPr id="20" name="Oval Callout 19"/>
          <p:cNvSpPr/>
          <p:nvPr/>
        </p:nvSpPr>
        <p:spPr>
          <a:xfrm>
            <a:off x="7251032" y="1826259"/>
            <a:ext cx="4834512" cy="2715593"/>
          </a:xfrm>
          <a:prstGeom prst="wedgeEllipseCallout">
            <a:avLst>
              <a:gd name="adj1" fmla="val -8054"/>
              <a:gd name="adj2" fmla="val -47424"/>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Struggling readers: 16 months’ comprehension progress in 12 </a:t>
            </a:r>
            <a:r>
              <a:rPr lang="en-GB" sz="2000" dirty="0" err="1">
                <a:solidFill>
                  <a:schemeClr val="tx1"/>
                </a:solidFill>
              </a:rPr>
              <a:t>wks</a:t>
            </a:r>
            <a:r>
              <a:rPr lang="en-GB" sz="2000" dirty="0">
                <a:solidFill>
                  <a:schemeClr val="tx1"/>
                </a:solidFill>
              </a:rPr>
              <a:t> + increased engagement, independent reading, reader identity, attendance, enjoyment of English &amp; grp reading.</a:t>
            </a:r>
          </a:p>
        </p:txBody>
      </p:sp>
      <p:pic>
        <p:nvPicPr>
          <p:cNvPr id="19" name="Picture 2" descr="\\smbhome.uscs.susx.ac.uk\jcs23\Pictures\Private Peaceful.png">
            <a:extLst>
              <a:ext uri="{FF2B5EF4-FFF2-40B4-BE49-F238E27FC236}">
                <a16:creationId xmlns:a16="http://schemas.microsoft.com/office/drawing/2014/main" id="{2E1EE25C-38AB-4BDA-851D-500A8F86029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37111" y="23235"/>
            <a:ext cx="1702346" cy="19360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2CA3AB01-2E0E-4425-8ED3-FCBCD970D2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24382" y="16664"/>
            <a:ext cx="1385736" cy="1949191"/>
          </a:xfrm>
          <a:prstGeom prst="rect">
            <a:avLst/>
          </a:prstGeom>
        </p:spPr>
      </p:pic>
      <p:pic>
        <p:nvPicPr>
          <p:cNvPr id="22" name="Picture 21">
            <a:extLst>
              <a:ext uri="{FF2B5EF4-FFF2-40B4-BE49-F238E27FC236}">
                <a16:creationId xmlns:a16="http://schemas.microsoft.com/office/drawing/2014/main" id="{71CBB97E-CFB6-48BC-98A3-54061DF1FC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6051" y="-10970"/>
            <a:ext cx="1380348" cy="2120093"/>
          </a:xfrm>
          <a:prstGeom prst="rect">
            <a:avLst/>
          </a:prstGeom>
        </p:spPr>
      </p:pic>
      <p:pic>
        <p:nvPicPr>
          <p:cNvPr id="23" name="Picture 22">
            <a:extLst>
              <a:ext uri="{FF2B5EF4-FFF2-40B4-BE49-F238E27FC236}">
                <a16:creationId xmlns:a16="http://schemas.microsoft.com/office/drawing/2014/main" id="{1007BA56-02A2-4504-874C-0895C66195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1792" y="-10970"/>
            <a:ext cx="1362578" cy="2092800"/>
          </a:xfrm>
          <a:prstGeom prst="rect">
            <a:avLst/>
          </a:prstGeom>
        </p:spPr>
      </p:pic>
      <p:pic>
        <p:nvPicPr>
          <p:cNvPr id="25" name="Picture 24">
            <a:extLst>
              <a:ext uri="{FF2B5EF4-FFF2-40B4-BE49-F238E27FC236}">
                <a16:creationId xmlns:a16="http://schemas.microsoft.com/office/drawing/2014/main" id="{C065DEA0-A5CE-4F0B-9D09-E34697333C9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456" y="-26621"/>
            <a:ext cx="1437734" cy="2321748"/>
          </a:xfrm>
          <a:prstGeom prst="rect">
            <a:avLst/>
          </a:prstGeom>
        </p:spPr>
      </p:pic>
      <p:sp>
        <p:nvSpPr>
          <p:cNvPr id="26" name="Speech Bubble: Rectangle 25">
            <a:extLst>
              <a:ext uri="{FF2B5EF4-FFF2-40B4-BE49-F238E27FC236}">
                <a16:creationId xmlns:a16="http://schemas.microsoft.com/office/drawing/2014/main" id="{BDC44C69-2466-44D8-95A5-C64EC07596F5}"/>
              </a:ext>
            </a:extLst>
          </p:cNvPr>
          <p:cNvSpPr/>
          <p:nvPr/>
        </p:nvSpPr>
        <p:spPr>
          <a:xfrm>
            <a:off x="67706" y="2063133"/>
            <a:ext cx="4061312" cy="2222960"/>
          </a:xfrm>
          <a:prstGeom prst="wedgeRectCallout">
            <a:avLst>
              <a:gd name="adj1" fmla="val 48512"/>
              <a:gd name="adj2" fmla="val -75"/>
            </a:avLst>
          </a:prstGeom>
          <a:solidFill>
            <a:srgbClr val="4BD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Diverse schools, incl. deprived areas.</a:t>
            </a:r>
          </a:p>
          <a:p>
            <a:pPr algn="ctr"/>
            <a:r>
              <a:rPr lang="en-GB" dirty="0">
                <a:solidFill>
                  <a:schemeClr val="tx1"/>
                </a:solidFill>
              </a:rPr>
              <a:t>413 Year 8s, 20 English classes</a:t>
            </a:r>
          </a:p>
          <a:p>
            <a:pPr algn="ctr"/>
            <a:r>
              <a:rPr lang="en-GB" dirty="0">
                <a:solidFill>
                  <a:schemeClr val="tx1"/>
                </a:solidFill>
              </a:rPr>
              <a:t>‘low-attaining’ &amp; mixed-ability:</a:t>
            </a:r>
          </a:p>
          <a:p>
            <a:pPr algn="ctr"/>
            <a:r>
              <a:rPr lang="en-GB" dirty="0">
                <a:solidFill>
                  <a:schemeClr val="tx1"/>
                </a:solidFill>
              </a:rPr>
              <a:t>44% ‘struggling readers’.</a:t>
            </a:r>
          </a:p>
          <a:p>
            <a:pPr algn="ctr"/>
            <a:r>
              <a:rPr lang="en-GB" dirty="0">
                <a:solidFill>
                  <a:schemeClr val="tx1"/>
                </a:solidFill>
              </a:rPr>
              <a:t>Social-constructionist, mixed-method: standardised reading tests, 40 observations, 40 teacher interviews </a:t>
            </a:r>
          </a:p>
        </p:txBody>
      </p:sp>
      <p:sp>
        <p:nvSpPr>
          <p:cNvPr id="27" name="Rectangular Callout 5">
            <a:extLst>
              <a:ext uri="{FF2B5EF4-FFF2-40B4-BE49-F238E27FC236}">
                <a16:creationId xmlns:a16="http://schemas.microsoft.com/office/drawing/2014/main" id="{03FF24A0-8104-4496-A48C-3D2156ACED80}"/>
              </a:ext>
            </a:extLst>
          </p:cNvPr>
          <p:cNvSpPr/>
          <p:nvPr/>
        </p:nvSpPr>
        <p:spPr>
          <a:xfrm>
            <a:off x="9131219" y="5022704"/>
            <a:ext cx="2924354" cy="1851338"/>
          </a:xfrm>
          <a:prstGeom prst="wedgeRectCallout">
            <a:avLst>
              <a:gd name="adj1" fmla="val 49645"/>
              <a:gd name="adj2" fmla="val -66329"/>
            </a:avLst>
          </a:prstGeom>
          <a:solidFill>
            <a:srgbClr val="F7FD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chemeClr val="tx1"/>
              </a:solidFill>
            </a:endParaRPr>
          </a:p>
          <a:p>
            <a:r>
              <a:rPr lang="en-GB" b="1" dirty="0">
                <a:solidFill>
                  <a:schemeClr val="tx1"/>
                </a:solidFill>
              </a:rPr>
              <a:t>Teacher commitment:</a:t>
            </a:r>
          </a:p>
          <a:p>
            <a:r>
              <a:rPr lang="en-GB" i="1" dirty="0">
                <a:solidFill>
                  <a:schemeClr val="tx1"/>
                </a:solidFill>
              </a:rPr>
              <a:t>I love it! It’s very liberating I've never in 27 years of teaching just read 2 texts back-to-back! </a:t>
            </a:r>
            <a:r>
              <a:rPr lang="en-GB" sz="1200" i="1" dirty="0">
                <a:solidFill>
                  <a:schemeClr val="tx1"/>
                </a:solidFill>
              </a:rPr>
              <a:t>(Anna, Teacher)</a:t>
            </a:r>
          </a:p>
        </p:txBody>
      </p:sp>
      <p:pic>
        <p:nvPicPr>
          <p:cNvPr id="28" name="Picture 27">
            <a:extLst>
              <a:ext uri="{FF2B5EF4-FFF2-40B4-BE49-F238E27FC236}">
                <a16:creationId xmlns:a16="http://schemas.microsoft.com/office/drawing/2014/main" id="{724EE049-9A17-4567-9CED-59F337A037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69251" y="3976063"/>
            <a:ext cx="1985683" cy="1370570"/>
          </a:xfrm>
          <a:prstGeom prst="rect">
            <a:avLst/>
          </a:prstGeom>
        </p:spPr>
      </p:pic>
    </p:spTree>
    <p:extLst>
      <p:ext uri="{BB962C8B-B14F-4D97-AF65-F5344CB8AC3E}">
        <p14:creationId xmlns:p14="http://schemas.microsoft.com/office/powerpoint/2010/main" val="637952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978" y="181976"/>
            <a:ext cx="2940106" cy="220181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9246" y="78408"/>
            <a:ext cx="2143125" cy="214312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4415" y="2383789"/>
            <a:ext cx="1980219" cy="1980219"/>
          </a:xfrm>
          <a:prstGeom prst="rect">
            <a:avLst/>
          </a:prstGeom>
        </p:spPr>
      </p:pic>
      <p:pic>
        <p:nvPicPr>
          <p:cNvPr id="9" name="Picture 8" descr="C:\Users\jcs23\Pictures\Sherloc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0197" y="2645372"/>
            <a:ext cx="1907704" cy="22933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7046" y="90743"/>
            <a:ext cx="2186345" cy="1980285"/>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97010" y="2511180"/>
            <a:ext cx="1277279" cy="1423688"/>
          </a:xfrm>
          <a:prstGeom prst="rect">
            <a:avLst/>
          </a:prstGeom>
        </p:spPr>
      </p:pic>
      <p:pic>
        <p:nvPicPr>
          <p:cNvPr id="15" name="Picture 2" descr="\\smbhome.uscs.susx.ac.uk\jcs23\Pictures\guided and group readin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83416" y="4974771"/>
            <a:ext cx="2794787" cy="1609527"/>
          </a:xfrm>
          <a:prstGeom prst="rect">
            <a:avLst/>
          </a:prstGeom>
          <a:extLst>
            <a:ext uri="{909E8E84-426E-40DD-AFC4-6F175D3DCCD1}">
              <a14:hiddenFill xmlns:a14="http://schemas.microsoft.com/office/drawing/2010/main">
                <a:solidFill>
                  <a:srgbClr val="FFFFFF"/>
                </a:solidFill>
              </a14:hiddenFill>
            </a:ext>
          </a:extLst>
        </p:spPr>
      </p:pic>
      <p:pic>
        <p:nvPicPr>
          <p:cNvPr id="16" name="Picture 4" descr="MVC-265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a:xfrm>
            <a:off x="9074415" y="4840765"/>
            <a:ext cx="2503164" cy="1877538"/>
          </a:xfrm>
          <a:prstGeom prst="rect">
            <a:avLst/>
          </a:prstGeom>
          <a:noFill/>
        </p:spPr>
      </p:pic>
      <p:pic>
        <p:nvPicPr>
          <p:cNvPr id="19" name="Pictur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91168" y="5369703"/>
            <a:ext cx="2143405" cy="1214596"/>
          </a:xfrm>
          <a:prstGeom prst="rect">
            <a:avLst/>
          </a:prstGeom>
        </p:spPr>
      </p:pic>
      <p:sp>
        <p:nvSpPr>
          <p:cNvPr id="12" name="Oval Callout 11"/>
          <p:cNvSpPr/>
          <p:nvPr/>
        </p:nvSpPr>
        <p:spPr>
          <a:xfrm>
            <a:off x="4974289" y="2298208"/>
            <a:ext cx="2703914" cy="1790009"/>
          </a:xfrm>
          <a:prstGeom prst="wedgeEllipseCallout">
            <a:avLst>
              <a:gd name="adj1" fmla="val 28073"/>
              <a:gd name="adj2" fmla="val 33656"/>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Reading  strategies</a:t>
            </a:r>
          </a:p>
        </p:txBody>
      </p:sp>
      <p:pic>
        <p:nvPicPr>
          <p:cNvPr id="13" name="Picture 12">
            <a:extLst>
              <a:ext uri="{FF2B5EF4-FFF2-40B4-BE49-F238E27FC236}">
                <a16:creationId xmlns:a16="http://schemas.microsoft.com/office/drawing/2014/main" id="{D26F26CA-7D72-4926-A29C-386FBF887D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67200" y="4088217"/>
            <a:ext cx="4090737" cy="733205"/>
          </a:xfrm>
          <a:prstGeom prst="rect">
            <a:avLst/>
          </a:prstGeom>
        </p:spPr>
      </p:pic>
    </p:spTree>
    <p:extLst>
      <p:ext uri="{BB962C8B-B14F-4D97-AF65-F5344CB8AC3E}">
        <p14:creationId xmlns:p14="http://schemas.microsoft.com/office/powerpoint/2010/main" val="1721131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E21A3-FAE8-4B22-8957-F13EB3EE7D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03" y="61804"/>
            <a:ext cx="1672689" cy="2173937"/>
          </a:xfrm>
          <a:prstGeom prst="rect">
            <a:avLst/>
          </a:prstGeom>
        </p:spPr>
      </p:pic>
      <p:pic>
        <p:nvPicPr>
          <p:cNvPr id="7" name="Picture 6">
            <a:extLst>
              <a:ext uri="{FF2B5EF4-FFF2-40B4-BE49-F238E27FC236}">
                <a16:creationId xmlns:a16="http://schemas.microsoft.com/office/drawing/2014/main" id="{1AAAA2D1-6702-447E-842F-8939D30D0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0868" y="4758306"/>
            <a:ext cx="1437734" cy="2083652"/>
          </a:xfrm>
          <a:prstGeom prst="rect">
            <a:avLst/>
          </a:prstGeom>
        </p:spPr>
      </p:pic>
      <p:sp>
        <p:nvSpPr>
          <p:cNvPr id="8" name="Oval Callout 13">
            <a:extLst>
              <a:ext uri="{FF2B5EF4-FFF2-40B4-BE49-F238E27FC236}">
                <a16:creationId xmlns:a16="http://schemas.microsoft.com/office/drawing/2014/main" id="{20BBFEF8-9E11-4B37-BA60-77A8BC508C7C}"/>
              </a:ext>
            </a:extLst>
          </p:cNvPr>
          <p:cNvSpPr/>
          <p:nvPr/>
        </p:nvSpPr>
        <p:spPr>
          <a:xfrm>
            <a:off x="3863150" y="2485398"/>
            <a:ext cx="2871984" cy="2511177"/>
          </a:xfrm>
          <a:prstGeom prst="wedgeEllipseCallout">
            <a:avLst>
              <a:gd name="adj1" fmla="val 28073"/>
              <a:gd name="adj2" fmla="val 33656"/>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Join UKLA &amp; shadow its Children’s Book Award with local teachers: https://ukla.org/news/ukla-book-awards-2023</a:t>
            </a:r>
          </a:p>
          <a:p>
            <a:pPr algn="ctr"/>
            <a:endParaRPr lang="en-GB" dirty="0">
              <a:solidFill>
                <a:schemeClr val="tx1"/>
              </a:solidFill>
            </a:endParaRPr>
          </a:p>
        </p:txBody>
      </p:sp>
      <p:pic>
        <p:nvPicPr>
          <p:cNvPr id="10" name="Picture 9">
            <a:extLst>
              <a:ext uri="{FF2B5EF4-FFF2-40B4-BE49-F238E27FC236}">
                <a16:creationId xmlns:a16="http://schemas.microsoft.com/office/drawing/2014/main" id="{4ABFF0A7-63DC-4553-B040-2C167319B0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5195" y="143498"/>
            <a:ext cx="2143125" cy="2143125"/>
          </a:xfrm>
          <a:prstGeom prst="rect">
            <a:avLst/>
          </a:prstGeom>
        </p:spPr>
      </p:pic>
      <p:pic>
        <p:nvPicPr>
          <p:cNvPr id="14" name="Picture 13">
            <a:extLst>
              <a:ext uri="{FF2B5EF4-FFF2-40B4-BE49-F238E27FC236}">
                <a16:creationId xmlns:a16="http://schemas.microsoft.com/office/drawing/2014/main" id="{8CBA39DB-6F25-4048-AF55-49AC83C7A1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07942" y="115648"/>
            <a:ext cx="1481262" cy="2166147"/>
          </a:xfrm>
          <a:prstGeom prst="rect">
            <a:avLst/>
          </a:prstGeom>
        </p:spPr>
      </p:pic>
      <p:pic>
        <p:nvPicPr>
          <p:cNvPr id="16" name="Picture 15">
            <a:extLst>
              <a:ext uri="{FF2B5EF4-FFF2-40B4-BE49-F238E27FC236}">
                <a16:creationId xmlns:a16="http://schemas.microsoft.com/office/drawing/2014/main" id="{3294B7B8-373F-4305-8C54-AFA94A326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0018" y="2464709"/>
            <a:ext cx="1406936" cy="2160929"/>
          </a:xfrm>
          <a:prstGeom prst="rect">
            <a:avLst/>
          </a:prstGeom>
        </p:spPr>
      </p:pic>
      <p:pic>
        <p:nvPicPr>
          <p:cNvPr id="18" name="Picture 17">
            <a:extLst>
              <a:ext uri="{FF2B5EF4-FFF2-40B4-BE49-F238E27FC236}">
                <a16:creationId xmlns:a16="http://schemas.microsoft.com/office/drawing/2014/main" id="{11BD8C3F-B024-409F-BA4B-C1E2869D37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36640" y="2447017"/>
            <a:ext cx="1437734" cy="2257582"/>
          </a:xfrm>
          <a:prstGeom prst="rect">
            <a:avLst/>
          </a:prstGeom>
        </p:spPr>
      </p:pic>
      <p:pic>
        <p:nvPicPr>
          <p:cNvPr id="23" name="Picture 22">
            <a:extLst>
              <a:ext uri="{FF2B5EF4-FFF2-40B4-BE49-F238E27FC236}">
                <a16:creationId xmlns:a16="http://schemas.microsoft.com/office/drawing/2014/main" id="{E3849A2A-7D3E-4FE6-A8F4-D572182802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94769" y="2417405"/>
            <a:ext cx="1437734" cy="2208233"/>
          </a:xfrm>
          <a:prstGeom prst="rect">
            <a:avLst/>
          </a:prstGeom>
        </p:spPr>
      </p:pic>
      <p:pic>
        <p:nvPicPr>
          <p:cNvPr id="25" name="Picture 24">
            <a:extLst>
              <a:ext uri="{FF2B5EF4-FFF2-40B4-BE49-F238E27FC236}">
                <a16:creationId xmlns:a16="http://schemas.microsoft.com/office/drawing/2014/main" id="{3C10BBCF-7309-4EE7-9462-7A1D567013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36414" y="134150"/>
            <a:ext cx="1622313" cy="2283255"/>
          </a:xfrm>
          <a:prstGeom prst="rect">
            <a:avLst/>
          </a:prstGeom>
        </p:spPr>
      </p:pic>
      <p:pic>
        <p:nvPicPr>
          <p:cNvPr id="27" name="Picture 26">
            <a:extLst>
              <a:ext uri="{FF2B5EF4-FFF2-40B4-BE49-F238E27FC236}">
                <a16:creationId xmlns:a16="http://schemas.microsoft.com/office/drawing/2014/main" id="{1D83D924-BA38-485C-B7AF-55D95F1015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8657" y="130298"/>
            <a:ext cx="1533357" cy="2355100"/>
          </a:xfrm>
          <a:prstGeom prst="rect">
            <a:avLst/>
          </a:prstGeom>
        </p:spPr>
      </p:pic>
      <p:pic>
        <p:nvPicPr>
          <p:cNvPr id="29" name="Picture 28">
            <a:extLst>
              <a:ext uri="{FF2B5EF4-FFF2-40B4-BE49-F238E27FC236}">
                <a16:creationId xmlns:a16="http://schemas.microsoft.com/office/drawing/2014/main" id="{EDA139AA-7FD6-4AFC-96DF-D96ECB2DD7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72792" y="88725"/>
            <a:ext cx="1565065" cy="2120093"/>
          </a:xfrm>
          <a:prstGeom prst="rect">
            <a:avLst/>
          </a:prstGeom>
        </p:spPr>
      </p:pic>
      <p:pic>
        <p:nvPicPr>
          <p:cNvPr id="31" name="Picture 30">
            <a:extLst>
              <a:ext uri="{FF2B5EF4-FFF2-40B4-BE49-F238E27FC236}">
                <a16:creationId xmlns:a16="http://schemas.microsoft.com/office/drawing/2014/main" id="{58C25558-B5AD-4061-B0BA-C156EFB9F3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3440" y="4690952"/>
            <a:ext cx="1380348" cy="2120093"/>
          </a:xfrm>
          <a:prstGeom prst="rect">
            <a:avLst/>
          </a:prstGeom>
        </p:spPr>
      </p:pic>
      <p:pic>
        <p:nvPicPr>
          <p:cNvPr id="33" name="Picture 32">
            <a:extLst>
              <a:ext uri="{FF2B5EF4-FFF2-40B4-BE49-F238E27FC236}">
                <a16:creationId xmlns:a16="http://schemas.microsoft.com/office/drawing/2014/main" id="{BBA3D3BD-DAF9-4B3C-AD0C-6D97EC9454C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38928" y="4704599"/>
            <a:ext cx="1362578" cy="2092800"/>
          </a:xfrm>
          <a:prstGeom prst="rect">
            <a:avLst/>
          </a:prstGeom>
        </p:spPr>
      </p:pic>
      <p:pic>
        <p:nvPicPr>
          <p:cNvPr id="35" name="Picture 34">
            <a:extLst>
              <a:ext uri="{FF2B5EF4-FFF2-40B4-BE49-F238E27FC236}">
                <a16:creationId xmlns:a16="http://schemas.microsoft.com/office/drawing/2014/main" id="{D8D568FE-7A47-44FE-9F6B-F6B8C30877B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842277" y="4915426"/>
            <a:ext cx="1585335" cy="1949191"/>
          </a:xfrm>
          <a:prstGeom prst="rect">
            <a:avLst/>
          </a:prstGeom>
        </p:spPr>
      </p:pic>
      <p:pic>
        <p:nvPicPr>
          <p:cNvPr id="36" name="Picture 3" descr="\\smbhome.uscs.susx.ac.uk\jcs23\Pictures\Now is the Time for running.png">
            <a:extLst>
              <a:ext uri="{FF2B5EF4-FFF2-40B4-BE49-F238E27FC236}">
                <a16:creationId xmlns:a16="http://schemas.microsoft.com/office/drawing/2014/main" id="{70063463-FFBC-4E26-B074-563360AE509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43742" y="4764598"/>
            <a:ext cx="1325077" cy="20349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smbhome.uscs.susx.ac.uk\jcs23\Pictures\Private Peaceful.png">
            <a:extLst>
              <a:ext uri="{FF2B5EF4-FFF2-40B4-BE49-F238E27FC236}">
                <a16:creationId xmlns:a16="http://schemas.microsoft.com/office/drawing/2014/main" id="{FED43415-99D0-4C64-AFCA-5BB5F8570E78}"/>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438031" y="4956292"/>
            <a:ext cx="1702346" cy="188566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B4BC0CB-128F-4F66-BF78-D4CD5C6D89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99461" y="2239678"/>
            <a:ext cx="1548685" cy="2378643"/>
          </a:xfrm>
          <a:prstGeom prst="rect">
            <a:avLst/>
          </a:prstGeom>
        </p:spPr>
      </p:pic>
      <p:pic>
        <p:nvPicPr>
          <p:cNvPr id="41" name="Picture 40">
            <a:extLst>
              <a:ext uri="{FF2B5EF4-FFF2-40B4-BE49-F238E27FC236}">
                <a16:creationId xmlns:a16="http://schemas.microsoft.com/office/drawing/2014/main" id="{ECDFC281-C11E-4A8C-8F7C-EFBC8446328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38928" y="2364034"/>
            <a:ext cx="1469864" cy="2257581"/>
          </a:xfrm>
          <a:prstGeom prst="rect">
            <a:avLst/>
          </a:prstGeom>
        </p:spPr>
      </p:pic>
    </p:spTree>
    <p:extLst>
      <p:ext uri="{BB962C8B-B14F-4D97-AF65-F5344CB8AC3E}">
        <p14:creationId xmlns:p14="http://schemas.microsoft.com/office/powerpoint/2010/main" val="1331237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7935" y="-114632"/>
            <a:ext cx="11742124" cy="1324446"/>
          </a:xfrm>
        </p:spPr>
        <p:txBody>
          <a:bodyPr>
            <a:normAutofit/>
          </a:bodyPr>
          <a:lstStyle/>
          <a:p>
            <a:r>
              <a:rPr lang="en-GB" sz="4000" b="1" dirty="0"/>
              <a:t>Chapter 1: </a:t>
            </a:r>
            <a:r>
              <a:rPr lang="en-GB" sz="4000" dirty="0"/>
              <a:t>Rationale: How </a:t>
            </a:r>
            <a:r>
              <a:rPr lang="en-GB" sz="4000" i="1" dirty="0"/>
              <a:t>was</a:t>
            </a:r>
            <a:r>
              <a:rPr lang="en-GB" sz="4000" dirty="0"/>
              <a:t> reading taught</a:t>
            </a:r>
            <a:br>
              <a:rPr lang="en-GB" sz="4000" dirty="0"/>
            </a:br>
            <a:r>
              <a:rPr lang="en-GB" sz="4000" dirty="0"/>
              <a:t>and how could it be more research-informed?</a:t>
            </a:r>
          </a:p>
        </p:txBody>
      </p:sp>
      <p:sp>
        <p:nvSpPr>
          <p:cNvPr id="5" name="Text Placeholder 4"/>
          <p:cNvSpPr>
            <a:spLocks noGrp="1"/>
          </p:cNvSpPr>
          <p:nvPr>
            <p:ph type="body" idx="1"/>
          </p:nvPr>
        </p:nvSpPr>
        <p:spPr>
          <a:xfrm>
            <a:off x="435285" y="985717"/>
            <a:ext cx="5138120" cy="676138"/>
          </a:xfrm>
        </p:spPr>
        <p:txBody>
          <a:bodyPr>
            <a:normAutofit/>
          </a:bodyPr>
          <a:lstStyle/>
          <a:p>
            <a:r>
              <a:rPr lang="en-GB" sz="3200" dirty="0"/>
              <a:t>KS3 practice, 2014…Now?</a:t>
            </a:r>
          </a:p>
        </p:txBody>
      </p:sp>
      <p:sp>
        <p:nvSpPr>
          <p:cNvPr id="6" name="Content Placeholder 5"/>
          <p:cNvSpPr>
            <a:spLocks noGrp="1"/>
          </p:cNvSpPr>
          <p:nvPr>
            <p:ph sz="half" idx="2"/>
          </p:nvPr>
        </p:nvSpPr>
        <p:spPr>
          <a:xfrm>
            <a:off x="359706" y="1754500"/>
            <a:ext cx="5170453" cy="5019467"/>
          </a:xfrm>
        </p:spPr>
        <p:txBody>
          <a:bodyPr>
            <a:noAutofit/>
          </a:bodyPr>
          <a:lstStyle/>
          <a:p>
            <a:r>
              <a:rPr lang="en-GB" sz="2000" dirty="0"/>
              <a:t>Slow, fragmented read of 1 text</a:t>
            </a:r>
          </a:p>
          <a:p>
            <a:r>
              <a:rPr lang="en-GB" sz="2000" dirty="0"/>
              <a:t>Focus on </a:t>
            </a:r>
            <a:r>
              <a:rPr lang="en-GB" sz="2000" i="1" dirty="0"/>
              <a:t>written </a:t>
            </a:r>
            <a:r>
              <a:rPr lang="en-GB" sz="2000" dirty="0"/>
              <a:t>analysis, by reading extracts - &amp; micro-analysis: the ‘Naming of parts’ </a:t>
            </a:r>
          </a:p>
          <a:p>
            <a:r>
              <a:rPr lang="en-GB" sz="2000" dirty="0"/>
              <a:t>Text choice: Victorian, canonical, abridged </a:t>
            </a:r>
          </a:p>
          <a:p>
            <a:r>
              <a:rPr lang="en-GB" sz="2000" dirty="0"/>
              <a:t>Interrupted: short chunks: ‘read a bit, write a lot, read a bit, etc’ </a:t>
            </a:r>
          </a:p>
          <a:p>
            <a:r>
              <a:rPr lang="en-GB" sz="2000" dirty="0"/>
              <a:t>Whole-class or Individual</a:t>
            </a:r>
          </a:p>
          <a:p>
            <a:r>
              <a:rPr lang="en-GB" sz="2000" dirty="0"/>
              <a:t>Assumption of comprehension: little checking or teaching of </a:t>
            </a:r>
            <a:r>
              <a:rPr lang="en-GB" sz="2000" i="1" dirty="0"/>
              <a:t>whole-text</a:t>
            </a:r>
            <a:r>
              <a:rPr lang="en-GB" sz="2000" dirty="0"/>
              <a:t> comprehension for all, especially ‘struggling readers’ </a:t>
            </a:r>
          </a:p>
          <a:p>
            <a:r>
              <a:rPr lang="en-GB" sz="2000" dirty="0"/>
              <a:t>Literary criticism </a:t>
            </a:r>
            <a:r>
              <a:rPr lang="en-GB" sz="2000" i="1" dirty="0"/>
              <a:t>for GCSE: Why has the author done X?     </a:t>
            </a:r>
          </a:p>
          <a:p>
            <a:r>
              <a:rPr lang="en-GB" sz="2000" b="1" dirty="0"/>
              <a:t>Collaboration: Jane Oakhill, Psychology                                        Jo Westbrook and Julia Sutherland                                                    </a:t>
            </a:r>
          </a:p>
        </p:txBody>
      </p:sp>
      <p:sp>
        <p:nvSpPr>
          <p:cNvPr id="7" name="Text Placeholder 6"/>
          <p:cNvSpPr>
            <a:spLocks noGrp="1"/>
          </p:cNvSpPr>
          <p:nvPr>
            <p:ph type="body" sz="quarter" idx="3"/>
          </p:nvPr>
        </p:nvSpPr>
        <p:spPr>
          <a:xfrm>
            <a:off x="6028800" y="1003519"/>
            <a:ext cx="3603194" cy="676137"/>
          </a:xfrm>
        </p:spPr>
        <p:txBody>
          <a:bodyPr>
            <a:normAutofit/>
          </a:bodyPr>
          <a:lstStyle/>
          <a:p>
            <a:r>
              <a:rPr lang="en-GB" sz="3200" dirty="0"/>
              <a:t>Faster Read</a:t>
            </a:r>
          </a:p>
        </p:txBody>
      </p:sp>
      <p:sp>
        <p:nvSpPr>
          <p:cNvPr id="8" name="Content Placeholder 7"/>
          <p:cNvSpPr>
            <a:spLocks noGrp="1"/>
          </p:cNvSpPr>
          <p:nvPr>
            <p:ph sz="quarter" idx="4"/>
          </p:nvPr>
        </p:nvSpPr>
        <p:spPr>
          <a:xfrm>
            <a:off x="6028800" y="1781026"/>
            <a:ext cx="6000289" cy="4902943"/>
          </a:xfrm>
        </p:spPr>
        <p:txBody>
          <a:bodyPr>
            <a:normAutofit fontScale="55000" lnSpcReduction="20000"/>
          </a:bodyPr>
          <a:lstStyle/>
          <a:p>
            <a:r>
              <a:rPr lang="en-GB" sz="3600" dirty="0"/>
              <a:t>Increased amount &amp; pace of whole-text reading:    Faster, </a:t>
            </a:r>
            <a:r>
              <a:rPr lang="en-GB" sz="3600" i="1" dirty="0"/>
              <a:t>immersive</a:t>
            </a:r>
            <a:r>
              <a:rPr lang="en-GB" sz="3600" dirty="0"/>
              <a:t> read - 2+ whole texts </a:t>
            </a:r>
          </a:p>
          <a:p>
            <a:r>
              <a:rPr lang="en-GB" sz="3600" dirty="0"/>
              <a:t>Focus on </a:t>
            </a:r>
            <a:r>
              <a:rPr lang="en-GB" sz="3600" i="1" dirty="0"/>
              <a:t>reading comprehension/interpretation </a:t>
            </a:r>
            <a:r>
              <a:rPr lang="en-GB" sz="3600" dirty="0"/>
              <a:t>AND               </a:t>
            </a:r>
            <a:r>
              <a:rPr lang="en-GB" sz="3600" i="1" dirty="0"/>
              <a:t>reading engagement </a:t>
            </a:r>
            <a:r>
              <a:rPr lang="en-GB" sz="3600" dirty="0"/>
              <a:t>– pleasurable reading </a:t>
            </a:r>
            <a:r>
              <a:rPr lang="en-GB" sz="3600" i="1" dirty="0"/>
              <a:t>in lessons </a:t>
            </a:r>
          </a:p>
          <a:p>
            <a:r>
              <a:rPr lang="en-GB" sz="3600" dirty="0"/>
              <a:t>Text choice: engaging, challenging, culturally diverse </a:t>
            </a:r>
          </a:p>
          <a:p>
            <a:r>
              <a:rPr lang="en-GB" sz="3600" dirty="0"/>
              <a:t>Uninterrupted – reading like a ‘reader’: longer chunks read aloud &amp; expressively - not ‘popcorn’</a:t>
            </a:r>
          </a:p>
          <a:p>
            <a:r>
              <a:rPr lang="en-GB" sz="3600" dirty="0"/>
              <a:t>Group reading &amp; dialogic class talk: questioning, meaning-making: develop reader identity &amp; habits</a:t>
            </a:r>
          </a:p>
          <a:p>
            <a:r>
              <a:rPr lang="en-GB" sz="3600" dirty="0"/>
              <a:t>Explicit teaching &amp; group modelling of inference &amp; reading strategies + Oral assessments</a:t>
            </a:r>
          </a:p>
          <a:p>
            <a:r>
              <a:rPr lang="en-GB" sz="3600" dirty="0"/>
              <a:t>Whole-text comprehension; making connections across/beyond - big themes &amp; personal response</a:t>
            </a:r>
          </a:p>
          <a:p>
            <a:r>
              <a:rPr lang="en-GB" sz="3600" dirty="0"/>
              <a:t>Inference to….  Analysis/Lit Criticism</a:t>
            </a:r>
          </a:p>
          <a:p>
            <a:pPr marL="0" indent="0">
              <a:buNone/>
            </a:pPr>
            <a:endParaRPr lang="en-GB" dirty="0"/>
          </a:p>
        </p:txBody>
      </p:sp>
      <p:sp>
        <p:nvSpPr>
          <p:cNvPr id="10" name="AutoShape 2" descr="Image result for Private Peaceful"/>
          <p:cNvSpPr>
            <a:spLocks noChangeAspect="1" noChangeArrowheads="1"/>
          </p:cNvSpPr>
          <p:nvPr/>
        </p:nvSpPr>
        <p:spPr bwMode="auto">
          <a:xfrm>
            <a:off x="2743200"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1" name="Picture 10"/>
          <p:cNvPicPr>
            <a:picLocks noChangeAspect="1"/>
          </p:cNvPicPr>
          <p:nvPr/>
        </p:nvPicPr>
        <p:blipFill>
          <a:blip r:embed="rId3" cstate="print"/>
          <a:stretch>
            <a:fillRect/>
          </a:stretch>
        </p:blipFill>
        <p:spPr>
          <a:xfrm>
            <a:off x="10977557" y="30813"/>
            <a:ext cx="1151119" cy="1567152"/>
          </a:xfrm>
          <a:prstGeom prst="rect">
            <a:avLst/>
          </a:prstGeom>
        </p:spPr>
      </p:pic>
      <p:pic>
        <p:nvPicPr>
          <p:cNvPr id="16" name="Picture 15"/>
          <p:cNvPicPr>
            <a:picLocks noChangeAspect="1"/>
          </p:cNvPicPr>
          <p:nvPr/>
        </p:nvPicPr>
        <p:blipFill>
          <a:blip r:embed="rId4" cstate="print"/>
          <a:stretch>
            <a:fillRect/>
          </a:stretch>
        </p:blipFill>
        <p:spPr>
          <a:xfrm>
            <a:off x="4803153" y="5996040"/>
            <a:ext cx="1237468" cy="777927"/>
          </a:xfrm>
          <a:prstGeom prst="rect">
            <a:avLst/>
          </a:prstGeom>
        </p:spPr>
      </p:pic>
      <p:sp>
        <p:nvSpPr>
          <p:cNvPr id="18" name="Action Button: Help 17">
            <a:hlinkClick r:id="" action="ppaction://noaction" highlightClick="1"/>
          </p:cNvPr>
          <p:cNvSpPr/>
          <p:nvPr/>
        </p:nvSpPr>
        <p:spPr>
          <a:xfrm>
            <a:off x="11218487" y="5720215"/>
            <a:ext cx="810602" cy="997626"/>
          </a:xfrm>
          <a:prstGeom prst="actionButtonHelp">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 name="Straight Arrow Connector 19"/>
          <p:cNvCxnSpPr>
            <a:cxnSpLocks/>
          </p:cNvCxnSpPr>
          <p:nvPr/>
        </p:nvCxnSpPr>
        <p:spPr>
          <a:xfrm>
            <a:off x="335957" y="1781025"/>
            <a:ext cx="15572" cy="4229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891038" y="1734706"/>
            <a:ext cx="54006" cy="4480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5981" y="5525787"/>
            <a:ext cx="971747" cy="1341243"/>
          </a:xfrm>
          <a:prstGeom prst="rect">
            <a:avLst/>
          </a:prstGeom>
        </p:spPr>
      </p:pic>
      <p:pic>
        <p:nvPicPr>
          <p:cNvPr id="19" name="Picture 18">
            <a:extLst>
              <a:ext uri="{FF2B5EF4-FFF2-40B4-BE49-F238E27FC236}">
                <a16:creationId xmlns:a16="http://schemas.microsoft.com/office/drawing/2014/main" id="{54A299E2-9DA2-41DA-B95F-20A82A8B4F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0611" y="30813"/>
            <a:ext cx="1132697" cy="1593263"/>
          </a:xfrm>
          <a:prstGeom prst="rect">
            <a:avLst/>
          </a:prstGeom>
        </p:spPr>
      </p:pic>
      <p:pic>
        <p:nvPicPr>
          <p:cNvPr id="21" name="Picture 20">
            <a:extLst>
              <a:ext uri="{FF2B5EF4-FFF2-40B4-BE49-F238E27FC236}">
                <a16:creationId xmlns:a16="http://schemas.microsoft.com/office/drawing/2014/main" id="{79959123-F1C8-4F91-8FA8-9B4F82D371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5716908"/>
            <a:ext cx="1739461" cy="1068430"/>
          </a:xfrm>
          <a:prstGeom prst="rect">
            <a:avLst/>
          </a:prstGeom>
        </p:spPr>
      </p:pic>
    </p:spTree>
    <p:extLst>
      <p:ext uri="{BB962C8B-B14F-4D97-AF65-F5344CB8AC3E}">
        <p14:creationId xmlns:p14="http://schemas.microsoft.com/office/powerpoint/2010/main" val="381161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65" y="188641"/>
            <a:ext cx="9060105" cy="1224135"/>
          </a:xfrm>
        </p:spPr>
        <p:txBody>
          <a:bodyPr>
            <a:normAutofit fontScale="90000"/>
          </a:bodyPr>
          <a:lstStyle/>
          <a:p>
            <a:r>
              <a:rPr lang="en-GB" dirty="0"/>
              <a:t>So </a:t>
            </a:r>
            <a:r>
              <a:rPr lang="en-GB" b="1" dirty="0"/>
              <a:t>how</a:t>
            </a:r>
            <a:r>
              <a:rPr lang="en-GB" dirty="0"/>
              <a:t> did teachers move students through the text?</a:t>
            </a:r>
            <a:endParaRPr lang="en-GB" dirty="0">
              <a:latin typeface="+mn-lt"/>
            </a:endParaRPr>
          </a:p>
        </p:txBody>
      </p:sp>
      <p:sp>
        <p:nvSpPr>
          <p:cNvPr id="3" name="Content Placeholder 2"/>
          <p:cNvSpPr>
            <a:spLocks noGrp="1"/>
          </p:cNvSpPr>
          <p:nvPr>
            <p:ph idx="1"/>
          </p:nvPr>
        </p:nvSpPr>
        <p:spPr>
          <a:xfrm>
            <a:off x="325677" y="1302707"/>
            <a:ext cx="10547969" cy="4966971"/>
          </a:xfrm>
        </p:spPr>
        <p:txBody>
          <a:bodyPr>
            <a:noAutofit/>
          </a:bodyPr>
          <a:lstStyle/>
          <a:p>
            <a:r>
              <a:rPr lang="en-GB" sz="2400" dirty="0"/>
              <a:t>Fast paced sustained reading for 20 - 40 minutes or even whole lesson </a:t>
            </a:r>
          </a:p>
          <a:p>
            <a:pPr marL="0" indent="0">
              <a:buNone/>
            </a:pPr>
            <a:r>
              <a:rPr lang="en-GB" sz="2400" dirty="0"/>
              <a:t>for 3-4 weeks, then 2 weeks to deepen understanding + analysis</a:t>
            </a:r>
          </a:p>
          <a:p>
            <a:r>
              <a:rPr lang="en-GB" sz="2400" dirty="0"/>
              <a:t>Whole class: teacher or fluent readers reading aloud to maintain motivation</a:t>
            </a:r>
          </a:p>
          <a:p>
            <a:r>
              <a:rPr lang="en-GB" sz="2400" dirty="0"/>
              <a:t>Lots of recaps &amp; connections made across the book + timelines on wall, etc</a:t>
            </a:r>
          </a:p>
          <a:p>
            <a:r>
              <a:rPr lang="en-GB" sz="2400" dirty="0"/>
              <a:t>‘Interruptions’ only to recap, where there are ‘sticking points’, check understanding of plot, setting, vocabulary</a:t>
            </a:r>
          </a:p>
          <a:p>
            <a:r>
              <a:rPr lang="en-GB" sz="2400" dirty="0"/>
              <a:t> Text experienced </a:t>
            </a:r>
            <a:r>
              <a:rPr lang="en-GB" sz="2400" i="1" dirty="0"/>
              <a:t>as a whole</a:t>
            </a:r>
          </a:p>
          <a:p>
            <a:pPr marL="0" indent="0">
              <a:buNone/>
            </a:pPr>
            <a:endParaRPr lang="en-GB" dirty="0"/>
          </a:p>
          <a:p>
            <a:endParaRPr lang="cy-GB" dirty="0"/>
          </a:p>
          <a:p>
            <a:pPr marL="0" indent="0">
              <a:buNone/>
            </a:pPr>
            <a:endParaRPr lang="en-GB" dirty="0"/>
          </a:p>
          <a:p>
            <a:pPr marL="0" indent="0">
              <a:buNone/>
            </a:pPr>
            <a:endParaRPr lang="en-GB" dirty="0"/>
          </a:p>
          <a:p>
            <a:pPr marL="0" indent="0">
              <a:buNone/>
            </a:pPr>
            <a:endParaRPr lang="en-GB" dirty="0"/>
          </a:p>
        </p:txBody>
      </p:sp>
      <p:sp>
        <p:nvSpPr>
          <p:cNvPr id="7" name="Rounded Rectangular Callout 6"/>
          <p:cNvSpPr/>
          <p:nvPr/>
        </p:nvSpPr>
        <p:spPr>
          <a:xfrm>
            <a:off x="4759839" y="5078067"/>
            <a:ext cx="4096791" cy="1554050"/>
          </a:xfrm>
          <a:prstGeom prst="wedgeRound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Before, there’s been a massive dip in the middle of ‘The Curious Incident’ &amp; we lost momentum – too many pointless writing tasks - but the faster read really helped to keep the enthusiasm going</a:t>
            </a:r>
          </a:p>
        </p:txBody>
      </p:sp>
      <p:sp>
        <p:nvSpPr>
          <p:cNvPr id="8" name="Rounded Rectangular Callout 7"/>
          <p:cNvSpPr/>
          <p:nvPr/>
        </p:nvSpPr>
        <p:spPr>
          <a:xfrm>
            <a:off x="399200" y="4840527"/>
            <a:ext cx="3881600" cy="1429151"/>
          </a:xfrm>
          <a:prstGeom prst="wedgeRoundRect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Girl 1: Are we going to read for the entire lesson?</a:t>
            </a:r>
          </a:p>
          <a:p>
            <a:pPr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altLang="zh-CN" i="1" dirty="0">
                <a:solidFill>
                  <a:schemeClr val="tx1"/>
                </a:solidFill>
                <a:latin typeface="Arial" pitchFamily="34" charset="0"/>
                <a:ea typeface="Times New Roman" pitchFamily="18" charset="0"/>
                <a:cs typeface="Arial" pitchFamily="34" charset="0"/>
              </a:rPr>
              <a:t>Boy 1: Are we going to finish it today?</a:t>
            </a:r>
            <a:endParaRPr lang="en-GB" altLang="zh-CN" sz="4000" i="1" dirty="0">
              <a:solidFill>
                <a:schemeClr val="tx1"/>
              </a:solidFill>
              <a:latin typeface="Arial" pitchFamily="34" charset="0"/>
              <a:cs typeface="Arial" pitchFamily="34" charset="0"/>
            </a:endParaRPr>
          </a:p>
        </p:txBody>
      </p:sp>
      <p:pic>
        <p:nvPicPr>
          <p:cNvPr id="4" name="Picture 3">
            <a:extLst>
              <a:ext uri="{FF2B5EF4-FFF2-40B4-BE49-F238E27FC236}">
                <a16:creationId xmlns:a16="http://schemas.microsoft.com/office/drawing/2014/main" id="{81B7E7AE-022F-14E2-1FF7-D83F51A64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8091" y="444670"/>
            <a:ext cx="2773909" cy="1716073"/>
          </a:xfrm>
          <a:prstGeom prst="rect">
            <a:avLst/>
          </a:prstGeom>
        </p:spPr>
      </p:pic>
      <p:pic>
        <p:nvPicPr>
          <p:cNvPr id="9" name="Picture 2" descr="C:\Users\jlw24\AppData\Local\Microsoft\Windows\Temporary Internet Files\Content.IE5\9E4U19JG\MP900448273[1].jpg">
            <a:extLst>
              <a:ext uri="{FF2B5EF4-FFF2-40B4-BE49-F238E27FC236}">
                <a16:creationId xmlns:a16="http://schemas.microsoft.com/office/drawing/2014/main" id="{C583B0C4-F848-261B-9917-EB1DF4B95B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4570" y="3071932"/>
            <a:ext cx="2808312" cy="15385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D690AA5-4CCA-33AE-95A8-03B9504010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7120" y="4663561"/>
            <a:ext cx="1426771" cy="1783464"/>
          </a:xfrm>
          <a:prstGeom prst="rect">
            <a:avLst/>
          </a:prstGeom>
        </p:spPr>
      </p:pic>
      <p:pic>
        <p:nvPicPr>
          <p:cNvPr id="11" name="Picture 10" descr="C:\Users\jcs23\Pictures\Mind gap.png">
            <a:extLst>
              <a:ext uri="{FF2B5EF4-FFF2-40B4-BE49-F238E27FC236}">
                <a16:creationId xmlns:a16="http://schemas.microsoft.com/office/drawing/2014/main" id="{78319BE5-C9E4-3ABE-090B-AFE366A0E3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2206" y="3929968"/>
            <a:ext cx="1434637" cy="1148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94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074" y="16416"/>
            <a:ext cx="6575179" cy="1042363"/>
          </a:xfrm>
        </p:spPr>
        <p:txBody>
          <a:bodyPr>
            <a:noAutofit/>
          </a:bodyPr>
          <a:lstStyle/>
          <a:p>
            <a:r>
              <a:rPr lang="en-GB" sz="2800" dirty="0"/>
              <a:t>What did teachers do to achieve this?</a:t>
            </a:r>
            <a:br>
              <a:rPr lang="en-GB" sz="2800" dirty="0"/>
            </a:br>
            <a:r>
              <a:rPr lang="en-GB" sz="2800" dirty="0"/>
              <a:t>A faster read…</a:t>
            </a:r>
            <a:endParaRPr lang="en-GB" sz="2800" dirty="0">
              <a:latin typeface="+mn-lt"/>
            </a:endParaRPr>
          </a:p>
        </p:txBody>
      </p:sp>
      <p:sp>
        <p:nvSpPr>
          <p:cNvPr id="3" name="Content Placeholder 2"/>
          <p:cNvSpPr>
            <a:spLocks noGrp="1"/>
          </p:cNvSpPr>
          <p:nvPr>
            <p:ph idx="1"/>
          </p:nvPr>
        </p:nvSpPr>
        <p:spPr>
          <a:xfrm>
            <a:off x="641683" y="997134"/>
            <a:ext cx="10507579" cy="5760640"/>
          </a:xfrm>
        </p:spPr>
        <p:txBody>
          <a:bodyPr>
            <a:noAutofit/>
          </a:bodyPr>
          <a:lstStyle/>
          <a:p>
            <a:r>
              <a:rPr lang="en-GB" sz="2000" i="1" dirty="0"/>
              <a:t>In my experience they hate reading for five minutes and then doing a diary entry for 40 minutes, they hate it; they just want to know the next bit of the story </a:t>
            </a:r>
            <a:r>
              <a:rPr lang="en-GB" sz="2000" dirty="0"/>
              <a:t>(Jane FR ).  </a:t>
            </a:r>
          </a:p>
          <a:p>
            <a:r>
              <a:rPr lang="en-GB" sz="2000" dirty="0"/>
              <a:t>Fast-paced, sustained reading for 20-40 minutes or even whole lesson for 2-3 weeks by teacher or fluent readers reading aloud with prosody and gesture </a:t>
            </a:r>
          </a:p>
          <a:p>
            <a:r>
              <a:rPr lang="en-GB" sz="2000" dirty="0"/>
              <a:t>‘in-the-moment-of-reading’ instruction, </a:t>
            </a:r>
          </a:p>
          <a:p>
            <a:r>
              <a:rPr lang="en-GB" sz="2000" i="1" dirty="0"/>
              <a:t>And then we get into it much quicker because once we’ve hit that half way point of the book, as they have with </a:t>
            </a:r>
            <a:r>
              <a:rPr lang="en-GB" sz="2000" dirty="0"/>
              <a:t>The</a:t>
            </a:r>
            <a:r>
              <a:rPr lang="en-GB" sz="2000" i="1" dirty="0"/>
              <a:t> </a:t>
            </a:r>
            <a:r>
              <a:rPr lang="en-GB" sz="2000" dirty="0"/>
              <a:t>Boy in the Striped Pyjamas</a:t>
            </a:r>
            <a:r>
              <a:rPr lang="en-GB" sz="2000" i="1" dirty="0"/>
              <a:t>, they wanted to read it, they like it a lot […] they are not used to looking at the whole and not fully understanding it until they’ve pieced  it together </a:t>
            </a:r>
            <a:r>
              <a:rPr lang="en-GB" sz="2000" dirty="0"/>
              <a:t>(Helen FR+T). </a:t>
            </a:r>
          </a:p>
          <a:p>
            <a:r>
              <a:rPr lang="en-GB" sz="2000" i="1" dirty="0"/>
              <a:t>Those who have got ahead, I asked them to go away and present a one minute drama on everything that has happened so far so we had a quick summary</a:t>
            </a:r>
            <a:r>
              <a:rPr lang="en-GB" sz="2000" dirty="0"/>
              <a:t> ( Anna FR+T) + reading in pairs &amp; reading groups, silent reading, library, reading homework</a:t>
            </a:r>
          </a:p>
          <a:p>
            <a:endParaRPr lang="cy-GB" dirty="0"/>
          </a:p>
          <a:p>
            <a:pPr marL="0" indent="0">
              <a:buNone/>
            </a:pPr>
            <a:endParaRPr lang="en-GB" dirty="0"/>
          </a:p>
          <a:p>
            <a:pPr marL="0" indent="0">
              <a:buNone/>
            </a:pPr>
            <a:endParaRPr lang="en-GB" dirty="0"/>
          </a:p>
          <a:p>
            <a:pPr marL="0" indent="0">
              <a:buNone/>
            </a:pPr>
            <a:endParaRPr lang="en-GB" dirty="0"/>
          </a:p>
        </p:txBody>
      </p:sp>
      <p:sp>
        <p:nvSpPr>
          <p:cNvPr id="5" name="Action Button: Forward or Next 4">
            <a:hlinkClick r:id="" action="ppaction://hlinkshowjump?jump=nextslide" highlightClick="1"/>
          </p:cNvPr>
          <p:cNvSpPr/>
          <p:nvPr/>
        </p:nvSpPr>
        <p:spPr>
          <a:xfrm>
            <a:off x="8710863" y="134634"/>
            <a:ext cx="1361965" cy="702078"/>
          </a:xfrm>
          <a:prstGeom prst="actionButtonForwardNex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solidFill>
                <a:prstClr val="white"/>
              </a:solidFill>
              <a:latin typeface="Calibri"/>
            </a:endParaRPr>
          </a:p>
        </p:txBody>
      </p:sp>
      <p:sp>
        <p:nvSpPr>
          <p:cNvPr id="7" name="Rounded Rectangular Callout 6"/>
          <p:cNvSpPr/>
          <p:nvPr/>
        </p:nvSpPr>
        <p:spPr>
          <a:xfrm>
            <a:off x="7301845" y="4637096"/>
            <a:ext cx="4248472" cy="194421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tabLst>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Lst>
            </a:pPr>
            <a:r>
              <a:rPr lang="en-GB" i="1" dirty="0">
                <a:solidFill>
                  <a:prstClr val="white"/>
                </a:solidFill>
                <a:latin typeface="Calibri"/>
              </a:rPr>
              <a:t>Harry came in the other day and said ‘I can’t wait to read today, I’m so excited’ and for a child like him, that’s huge</a:t>
            </a:r>
            <a:r>
              <a:rPr lang="en-GB" dirty="0">
                <a:solidFill>
                  <a:prstClr val="white"/>
                </a:solidFill>
                <a:latin typeface="Calibri"/>
              </a:rPr>
              <a:t>… </a:t>
            </a:r>
            <a:r>
              <a:rPr lang="en-GB" i="1" dirty="0">
                <a:solidFill>
                  <a:prstClr val="white"/>
                </a:solidFill>
                <a:latin typeface="Calibri"/>
              </a:rPr>
              <a:t>They’ve remembered the text well because we’ve read so much and never been taken away from the text for a long time </a:t>
            </a:r>
            <a:r>
              <a:rPr lang="en-GB" dirty="0">
                <a:solidFill>
                  <a:prstClr val="white"/>
                </a:solidFill>
                <a:latin typeface="Calibri"/>
              </a:rPr>
              <a:t>(Intervention teacher)</a:t>
            </a:r>
            <a:endParaRPr lang="en-GB" altLang="zh-CN" i="1" dirty="0">
              <a:solidFill>
                <a:prstClr val="white"/>
              </a:solidFill>
              <a:latin typeface="Arial" pitchFamily="34" charset="0"/>
              <a:ea typeface="宋体" panose="02010600030101010101" pitchFamily="2" charset="-122"/>
              <a:cs typeface="Arial" pitchFamily="34" charset="0"/>
            </a:endParaRPr>
          </a:p>
        </p:txBody>
      </p:sp>
    </p:spTree>
    <p:extLst>
      <p:ext uri="{BB962C8B-B14F-4D97-AF65-F5344CB8AC3E}">
        <p14:creationId xmlns:p14="http://schemas.microsoft.com/office/powerpoint/2010/main" val="2114135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116632"/>
            <a:ext cx="6192688" cy="1143000"/>
          </a:xfrm>
        </p:spPr>
        <p:txBody>
          <a:bodyPr>
            <a:normAutofit fontScale="90000"/>
          </a:bodyPr>
          <a:lstStyle/>
          <a:p>
            <a:br>
              <a:rPr lang="en-GB" sz="3600" dirty="0"/>
            </a:br>
            <a:r>
              <a:rPr lang="en-GB" sz="3600" dirty="0"/>
              <a:t>Teaching whole story structure</a:t>
            </a:r>
            <a:br>
              <a:rPr lang="en-GB" sz="3600" dirty="0"/>
            </a:br>
            <a:br>
              <a:rPr lang="en-GB" sz="2800" dirty="0"/>
            </a:br>
            <a:endParaRPr lang="en-GB" sz="2800" dirty="0"/>
          </a:p>
        </p:txBody>
      </p:sp>
      <p:sp>
        <p:nvSpPr>
          <p:cNvPr id="6" name="Content Placeholder 5"/>
          <p:cNvSpPr>
            <a:spLocks noGrp="1"/>
          </p:cNvSpPr>
          <p:nvPr>
            <p:ph idx="1"/>
          </p:nvPr>
        </p:nvSpPr>
        <p:spPr>
          <a:xfrm>
            <a:off x="266700" y="1115290"/>
            <a:ext cx="9835650" cy="5245077"/>
          </a:xfrm>
        </p:spPr>
        <p:txBody>
          <a:bodyPr/>
          <a:lstStyle/>
          <a:p>
            <a:r>
              <a:rPr lang="en-GB" dirty="0"/>
              <a:t>Time lines: dates, photos – dual narrative - </a:t>
            </a:r>
            <a:r>
              <a:rPr lang="en-GB" i="1" dirty="0"/>
              <a:t>Private Peaceful</a:t>
            </a:r>
          </a:p>
          <a:p>
            <a:r>
              <a:rPr lang="en-GB" dirty="0"/>
              <a:t>Maps tracking characters’ journeys</a:t>
            </a:r>
          </a:p>
          <a:p>
            <a:r>
              <a:rPr lang="en-GB" dirty="0"/>
              <a:t>Graphs – highs and lows, quotations</a:t>
            </a:r>
          </a:p>
          <a:p>
            <a:r>
              <a:rPr lang="en-GB" dirty="0"/>
              <a:t>Event wheels</a:t>
            </a:r>
          </a:p>
          <a:p>
            <a:r>
              <a:rPr lang="en-GB" dirty="0"/>
              <a:t>Family trees</a:t>
            </a:r>
          </a:p>
          <a:p>
            <a:r>
              <a:rPr lang="en-GB" dirty="0"/>
              <a:t>Plot-sequencing: using sentences &amp; images</a:t>
            </a:r>
          </a:p>
          <a:p>
            <a:r>
              <a:rPr lang="en-GB" dirty="0"/>
              <a:t>Referencing up and down the whole text</a:t>
            </a:r>
          </a:p>
          <a:p>
            <a:endParaRPr lang="en-GB" dirty="0"/>
          </a:p>
          <a:p>
            <a:endParaRPr lang="en-GB" dirty="0"/>
          </a:p>
        </p:txBody>
      </p:sp>
      <p:pic>
        <p:nvPicPr>
          <p:cNvPr id="7" name="Content Placeholder 3"/>
          <p:cNvPicPr>
            <a:picLocks noChangeAspect="1"/>
          </p:cNvPicPr>
          <p:nvPr/>
        </p:nvPicPr>
        <p:blipFill>
          <a:blip r:embed="rId3" cstate="print"/>
          <a:stretch>
            <a:fillRect/>
          </a:stretch>
        </p:blipFill>
        <p:spPr>
          <a:xfrm>
            <a:off x="3131736" y="5361710"/>
            <a:ext cx="4467080" cy="1142999"/>
          </a:xfrm>
          <a:prstGeom prst="rect">
            <a:avLst/>
          </a:prstGeom>
        </p:spPr>
      </p:pic>
      <p:pic>
        <p:nvPicPr>
          <p:cNvPr id="8" name="Picture 7" descr="story.png"/>
          <p:cNvPicPr>
            <a:picLocks noChangeAspect="1"/>
          </p:cNvPicPr>
          <p:nvPr/>
        </p:nvPicPr>
        <p:blipFill>
          <a:blip r:embed="rId4" cstate="print"/>
          <a:stretch>
            <a:fillRect/>
          </a:stretch>
        </p:blipFill>
        <p:spPr>
          <a:xfrm>
            <a:off x="9814173" y="148306"/>
            <a:ext cx="2111127" cy="1494393"/>
          </a:xfrm>
          <a:prstGeom prst="rect">
            <a:avLst/>
          </a:prstGeom>
        </p:spPr>
      </p:pic>
      <p:pic>
        <p:nvPicPr>
          <p:cNvPr id="9" name="Picture 8" descr="diagram.png"/>
          <p:cNvPicPr>
            <a:picLocks noChangeAspect="1"/>
          </p:cNvPicPr>
          <p:nvPr/>
        </p:nvPicPr>
        <p:blipFill>
          <a:blip r:embed="rId5" cstate="print"/>
          <a:stretch>
            <a:fillRect/>
          </a:stretch>
        </p:blipFill>
        <p:spPr>
          <a:xfrm>
            <a:off x="7735052" y="2116344"/>
            <a:ext cx="3123448" cy="2589006"/>
          </a:xfrm>
          <a:prstGeom prst="rect">
            <a:avLst/>
          </a:prstGeom>
        </p:spPr>
      </p:pic>
    </p:spTree>
    <p:extLst>
      <p:ext uri="{BB962C8B-B14F-4D97-AF65-F5344CB8AC3E}">
        <p14:creationId xmlns:p14="http://schemas.microsoft.com/office/powerpoint/2010/main" val="1807741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a second text back-to back</a:t>
            </a:r>
          </a:p>
        </p:txBody>
      </p:sp>
      <p:sp>
        <p:nvSpPr>
          <p:cNvPr id="3" name="Content Placeholder 2"/>
          <p:cNvSpPr>
            <a:spLocks noGrp="1"/>
          </p:cNvSpPr>
          <p:nvPr>
            <p:ph idx="1"/>
          </p:nvPr>
        </p:nvSpPr>
        <p:spPr>
          <a:xfrm>
            <a:off x="1748589" y="1484784"/>
            <a:ext cx="7782929" cy="5373216"/>
          </a:xfrm>
        </p:spPr>
        <p:txBody>
          <a:bodyPr>
            <a:normAutofit/>
          </a:bodyPr>
          <a:lstStyle/>
          <a:p>
            <a:r>
              <a:rPr lang="en-GB" dirty="0"/>
              <a:t>Reinforced comprehension skills: questioning,             predicting, clarifying, inferring, making connections</a:t>
            </a:r>
          </a:p>
          <a:p>
            <a:r>
              <a:rPr lang="en-GB" dirty="0"/>
              <a:t>Students grew more competent, confident, etc</a:t>
            </a:r>
          </a:p>
          <a:p>
            <a:r>
              <a:rPr lang="en-GB" dirty="0"/>
              <a:t>Created an enthusiastic reading community </a:t>
            </a:r>
          </a:p>
          <a:p>
            <a:r>
              <a:rPr lang="en-GB" dirty="0"/>
              <a:t>Raised teacher expectations of their students – e.g. parent comments</a:t>
            </a:r>
          </a:p>
          <a:p>
            <a:r>
              <a:rPr lang="en-GB" dirty="0"/>
              <a:t>Teachers freed from restrictions of curriculum &amp; assessment that inhibit whole-text reading engagement &amp; practice</a:t>
            </a:r>
          </a:p>
          <a:p>
            <a:pPr marL="0" indent="0">
              <a:buNone/>
            </a:pPr>
            <a:endParaRPr lang="en-GB" dirty="0"/>
          </a:p>
          <a:p>
            <a:endParaRPr lang="en-GB" dirty="0"/>
          </a:p>
          <a:p>
            <a:endParaRPr lang="en-GB" dirty="0"/>
          </a:p>
        </p:txBody>
      </p:sp>
      <p:pic>
        <p:nvPicPr>
          <p:cNvPr id="4" name="Picture 3"/>
          <p:cNvPicPr>
            <a:picLocks noChangeAspect="1"/>
          </p:cNvPicPr>
          <p:nvPr/>
        </p:nvPicPr>
        <p:blipFill>
          <a:blip r:embed="rId2" cstate="print"/>
          <a:stretch>
            <a:fillRect/>
          </a:stretch>
        </p:blipFill>
        <p:spPr>
          <a:xfrm>
            <a:off x="9631589" y="129250"/>
            <a:ext cx="1127711" cy="1797311"/>
          </a:xfrm>
          <a:prstGeom prst="rect">
            <a:avLst/>
          </a:prstGeom>
        </p:spPr>
      </p:pic>
      <p:pic>
        <p:nvPicPr>
          <p:cNvPr id="5" name="Picture 4" descr="\\smbhome.uscs.susx.ac.uk\jcs23\Pictures\Now is the Time for runn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2984" y="141437"/>
            <a:ext cx="1101774" cy="184231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7065" y="1690688"/>
            <a:ext cx="1741524" cy="2856716"/>
          </a:xfrm>
          <a:prstGeom prst="wedgeRectCallout">
            <a:avLst>
              <a:gd name="adj1" fmla="val -20670"/>
              <a:gd name="adj2" fmla="val 58986"/>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Just because it's very liberating for me. I've never in 27 years of teaching just read 2 texts back-to-back!</a:t>
            </a:r>
          </a:p>
          <a:p>
            <a:r>
              <a:rPr lang="en-GB" sz="1200" i="1" dirty="0">
                <a:solidFill>
                  <a:schemeClr val="tx1"/>
                </a:solidFill>
              </a:rPr>
              <a:t>(Anna, Comparison Teacher)</a:t>
            </a:r>
          </a:p>
        </p:txBody>
      </p:sp>
      <p:sp>
        <p:nvSpPr>
          <p:cNvPr id="7" name="Rectangular Callout 6"/>
          <p:cNvSpPr/>
          <p:nvPr/>
        </p:nvSpPr>
        <p:spPr>
          <a:xfrm>
            <a:off x="5903648" y="5506687"/>
            <a:ext cx="2302023" cy="1074420"/>
          </a:xfrm>
          <a:prstGeom prst="wedgeRectCallout">
            <a:avLst>
              <a:gd name="adj1" fmla="val -72401"/>
              <a:gd name="adj2" fmla="val 4269"/>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It’s a release for me, I love it! Its’ fantastic, amazing!  </a:t>
            </a:r>
            <a:r>
              <a:rPr lang="en-GB" sz="1200" i="1" dirty="0">
                <a:solidFill>
                  <a:schemeClr val="tx1"/>
                </a:solidFill>
              </a:rPr>
              <a:t>(Jane, Comparison Teacher)</a:t>
            </a:r>
          </a:p>
        </p:txBody>
      </p:sp>
      <p:sp>
        <p:nvSpPr>
          <p:cNvPr id="8" name="Rectangular Callout 7"/>
          <p:cNvSpPr/>
          <p:nvPr/>
        </p:nvSpPr>
        <p:spPr>
          <a:xfrm>
            <a:off x="9320463" y="3818236"/>
            <a:ext cx="2756588" cy="2674639"/>
          </a:xfrm>
          <a:prstGeom prst="wedgeRectCallout">
            <a:avLst>
              <a:gd name="adj1" fmla="val -62734"/>
              <a:gd name="adj2" fmla="val 49305"/>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dirty="0">
                <a:solidFill>
                  <a:schemeClr val="tx1"/>
                </a:solidFill>
              </a:rPr>
              <a:t>I don’t think they have read this much in such a short space of time or ever and I didn’t for a minute expect that they would keep up.  It’s going to help their reading enormously but I think we just have to keep on doing it. </a:t>
            </a:r>
            <a:r>
              <a:rPr lang="en-GB" sz="1350" i="1" dirty="0">
                <a:solidFill>
                  <a:schemeClr val="tx1"/>
                </a:solidFill>
              </a:rPr>
              <a:t>(Penny Intervention)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3988" y="2192523"/>
            <a:ext cx="1702339" cy="1476801"/>
          </a:xfrm>
          <a:prstGeom prst="rect">
            <a:avLst/>
          </a:prstGeom>
        </p:spPr>
      </p:pic>
    </p:spTree>
    <p:extLst>
      <p:ext uri="{BB962C8B-B14F-4D97-AF65-F5344CB8AC3E}">
        <p14:creationId xmlns:p14="http://schemas.microsoft.com/office/powerpoint/2010/main" val="322161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786" y="1065638"/>
            <a:ext cx="7687414" cy="4464496"/>
          </a:xfrm>
          <a:prstGeom prst="rect">
            <a:avLst/>
          </a:prstGeom>
        </p:spPr>
      </p:pic>
      <p:sp>
        <p:nvSpPr>
          <p:cNvPr id="5" name="TextBox 4"/>
          <p:cNvSpPr txBox="1"/>
          <p:nvPr/>
        </p:nvSpPr>
        <p:spPr>
          <a:xfrm>
            <a:off x="1103446" y="332657"/>
            <a:ext cx="9252628" cy="584775"/>
          </a:xfrm>
          <a:prstGeom prst="rect">
            <a:avLst/>
          </a:prstGeom>
          <a:solidFill>
            <a:schemeClr val="bg2">
              <a:lumMod val="75000"/>
            </a:schemeClr>
          </a:solidFill>
        </p:spPr>
        <p:txBody>
          <a:bodyPr wrap="square" rtlCol="0">
            <a:spAutoFit/>
          </a:bodyPr>
          <a:lstStyle/>
          <a:p>
            <a:r>
              <a:rPr lang="en-GB" sz="3200" dirty="0">
                <a:highlight>
                  <a:srgbClr val="FFFFFF"/>
                </a:highlight>
              </a:rPr>
              <a:t>What is inference? </a:t>
            </a:r>
            <a:r>
              <a:rPr lang="en-GB" sz="3200" dirty="0"/>
              <a:t>What can we infer from this image? </a:t>
            </a:r>
          </a:p>
        </p:txBody>
      </p:sp>
      <p:sp>
        <p:nvSpPr>
          <p:cNvPr id="6" name="TextBox 5"/>
          <p:cNvSpPr txBox="1"/>
          <p:nvPr/>
        </p:nvSpPr>
        <p:spPr>
          <a:xfrm>
            <a:off x="1253269" y="5661248"/>
            <a:ext cx="9252628" cy="1077218"/>
          </a:xfrm>
          <a:prstGeom prst="rect">
            <a:avLst/>
          </a:prstGeom>
          <a:solidFill>
            <a:schemeClr val="bg2">
              <a:lumMod val="75000"/>
            </a:schemeClr>
          </a:solidFill>
        </p:spPr>
        <p:txBody>
          <a:bodyPr wrap="square" rtlCol="0">
            <a:spAutoFit/>
          </a:bodyPr>
          <a:lstStyle/>
          <a:p>
            <a:r>
              <a:rPr lang="en-GB" sz="3200" dirty="0"/>
              <a:t>What did you have to </a:t>
            </a:r>
            <a:r>
              <a:rPr lang="en-GB" sz="3200" b="1" dirty="0"/>
              <a:t>know about </a:t>
            </a:r>
            <a:r>
              <a:rPr lang="en-GB" sz="3200" dirty="0"/>
              <a:t>to be able to infer these things? </a:t>
            </a:r>
          </a:p>
        </p:txBody>
      </p:sp>
    </p:spTree>
    <p:extLst>
      <p:ext uri="{BB962C8B-B14F-4D97-AF65-F5344CB8AC3E}">
        <p14:creationId xmlns:p14="http://schemas.microsoft.com/office/powerpoint/2010/main" val="816309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358" y="256784"/>
            <a:ext cx="11171973" cy="1854787"/>
          </a:xfrm>
        </p:spPr>
        <p:txBody>
          <a:bodyPr/>
          <a:lstStyle/>
          <a:p>
            <a:r>
              <a:rPr lang="en-GB" sz="3200" dirty="0">
                <a:latin typeface="+mn-lt"/>
              </a:rPr>
              <a:t>1) What inferences must you make to comprehend this text?   Which parts might confuse weak readers?</a:t>
            </a:r>
            <a:br>
              <a:rPr lang="en-GB" sz="3200" dirty="0">
                <a:latin typeface="+mn-lt"/>
              </a:rPr>
            </a:br>
            <a:br>
              <a:rPr lang="en-GB" sz="3200" dirty="0">
                <a:latin typeface="+mn-lt"/>
              </a:rPr>
            </a:br>
            <a:r>
              <a:rPr lang="en-GB" sz="3200" dirty="0">
                <a:latin typeface="+mn-lt"/>
              </a:rPr>
              <a:t>2) What kinds of knowledge are you drawing on to help you? </a:t>
            </a:r>
          </a:p>
        </p:txBody>
      </p:sp>
      <p:sp>
        <p:nvSpPr>
          <p:cNvPr id="3" name="Content Placeholder 2"/>
          <p:cNvSpPr>
            <a:spLocks noGrp="1"/>
          </p:cNvSpPr>
          <p:nvPr>
            <p:ph idx="1"/>
          </p:nvPr>
        </p:nvSpPr>
        <p:spPr>
          <a:xfrm>
            <a:off x="237995" y="2680570"/>
            <a:ext cx="11522634" cy="3920646"/>
          </a:xfrm>
        </p:spPr>
        <p:txBody>
          <a:bodyPr>
            <a:normAutofit/>
          </a:bodyPr>
          <a:lstStyle/>
          <a:p>
            <a:pPr marL="114300" indent="0">
              <a:buNone/>
            </a:pPr>
            <a:r>
              <a:rPr lang="en-GB" sz="4000" dirty="0"/>
              <a:t>There were a lot of wreaths delivered to the church and Father was proud of the fact that one of them had been sent by the Fury, but when Mother heard, she said that Grandmother would turn in her grave if she knew it was there. </a:t>
            </a:r>
          </a:p>
        </p:txBody>
      </p:sp>
      <p:pic>
        <p:nvPicPr>
          <p:cNvPr id="4" name="Picture 3">
            <a:extLst>
              <a:ext uri="{FF2B5EF4-FFF2-40B4-BE49-F238E27FC236}">
                <a16:creationId xmlns:a16="http://schemas.microsoft.com/office/drawing/2014/main" id="{5443C168-B34D-43F6-AA1A-6A53D94520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8210" y="3417"/>
            <a:ext cx="1443789" cy="1303263"/>
          </a:xfrm>
          <a:prstGeom prst="rect">
            <a:avLst/>
          </a:prstGeom>
        </p:spPr>
      </p:pic>
    </p:spTree>
    <p:extLst>
      <p:ext uri="{BB962C8B-B14F-4D97-AF65-F5344CB8AC3E}">
        <p14:creationId xmlns:p14="http://schemas.microsoft.com/office/powerpoint/2010/main" val="1084893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stretch>
            <a:fillRect/>
          </a:stretch>
        </p:blipFill>
        <p:spPr>
          <a:xfrm>
            <a:off x="522818" y="549276"/>
            <a:ext cx="11669183" cy="5268913"/>
          </a:xfrm>
          <a:prstGeom prst="rect">
            <a:avLst/>
          </a:prstGeom>
        </p:spPr>
      </p:pic>
    </p:spTree>
    <p:extLst>
      <p:ext uri="{BB962C8B-B14F-4D97-AF65-F5344CB8AC3E}">
        <p14:creationId xmlns:p14="http://schemas.microsoft.com/office/powerpoint/2010/main" val="269945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2252F5-42D1-4F58-B6E5-68F2173BA82F}"/>
              </a:ext>
            </a:extLst>
          </p:cNvPr>
          <p:cNvSpPr>
            <a:spLocks noGrp="1"/>
          </p:cNvSpPr>
          <p:nvPr>
            <p:ph type="title"/>
          </p:nvPr>
        </p:nvSpPr>
        <p:spPr>
          <a:xfrm>
            <a:off x="160422" y="64169"/>
            <a:ext cx="5935578" cy="1427747"/>
          </a:xfrm>
        </p:spPr>
        <p:txBody>
          <a:bodyPr>
            <a:normAutofit/>
          </a:bodyPr>
          <a:lstStyle/>
          <a:p>
            <a:r>
              <a:rPr lang="en-GB" sz="4400" dirty="0"/>
              <a:t>Reading and talking in small groups</a:t>
            </a:r>
          </a:p>
        </p:txBody>
      </p:sp>
      <p:sp>
        <p:nvSpPr>
          <p:cNvPr id="6" name="Text Placeholder 5">
            <a:extLst>
              <a:ext uri="{FF2B5EF4-FFF2-40B4-BE49-F238E27FC236}">
                <a16:creationId xmlns:a16="http://schemas.microsoft.com/office/drawing/2014/main" id="{B9A0CCEA-254F-426A-ABB0-4C8F4F51812E}"/>
              </a:ext>
            </a:extLst>
          </p:cNvPr>
          <p:cNvSpPr>
            <a:spLocks noGrp="1"/>
          </p:cNvSpPr>
          <p:nvPr>
            <p:ph type="body" sz="half" idx="2"/>
          </p:nvPr>
        </p:nvSpPr>
        <p:spPr>
          <a:xfrm>
            <a:off x="160422" y="1572127"/>
            <a:ext cx="6128084" cy="4796588"/>
          </a:xfrm>
        </p:spPr>
        <p:txBody>
          <a:bodyPr/>
          <a:lstStyle/>
          <a:p>
            <a:pPr marL="514350" indent="-514350">
              <a:buFont typeface="+mj-lt"/>
              <a:buAutoNum type="arabicPeriod"/>
            </a:pPr>
            <a:r>
              <a:rPr lang="en-GB" sz="3600" dirty="0"/>
              <a:t>Why does reading &amp; talking about a text in </a:t>
            </a:r>
            <a:r>
              <a:rPr lang="en-GB" sz="3600" i="1" dirty="0"/>
              <a:t>guided</a:t>
            </a:r>
            <a:r>
              <a:rPr lang="en-GB" sz="3600" dirty="0"/>
              <a:t> &amp; </a:t>
            </a:r>
            <a:r>
              <a:rPr lang="en-GB" sz="3600" i="1" dirty="0"/>
              <a:t>other reading groups </a:t>
            </a:r>
            <a:r>
              <a:rPr lang="en-GB" sz="3600" dirty="0"/>
              <a:t>support comprehension?</a:t>
            </a:r>
          </a:p>
          <a:p>
            <a:pPr marL="514350" indent="-514350">
              <a:buFont typeface="+mj-lt"/>
              <a:buAutoNum type="arabicPeriod"/>
            </a:pPr>
            <a:r>
              <a:rPr lang="en-GB" sz="3600" dirty="0"/>
              <a:t>How much group reading do you do at KS3/KS2? </a:t>
            </a:r>
          </a:p>
          <a:p>
            <a:pPr marL="514350" indent="-514350">
              <a:buFont typeface="+mj-lt"/>
              <a:buAutoNum type="arabicPeriod"/>
            </a:pPr>
            <a:r>
              <a:rPr lang="en-GB" sz="3600" dirty="0"/>
              <a:t>Which activities are helpful? Why?</a:t>
            </a:r>
          </a:p>
          <a:p>
            <a:endParaRPr lang="en-GB" dirty="0"/>
          </a:p>
        </p:txBody>
      </p:sp>
      <p:pic>
        <p:nvPicPr>
          <p:cNvPr id="7" name="Picture 2" descr="\\smbhome.uscs.susx.ac.uk\jcs23\Pictures\guided and group reading.png">
            <a:extLst>
              <a:ext uri="{FF2B5EF4-FFF2-40B4-BE49-F238E27FC236}">
                <a16:creationId xmlns:a16="http://schemas.microsoft.com/office/drawing/2014/main" id="{7A1AD811-B047-4888-AFD2-147C1ECB2E18}"/>
              </a:ext>
            </a:extLst>
          </p:cNvPr>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12355" r="12355"/>
          <a:stretch>
            <a:fillRect/>
          </a:stretch>
        </p:blipFill>
        <p:spPr bwMode="auto">
          <a:xfrm>
            <a:off x="6593305" y="1491916"/>
            <a:ext cx="5245768" cy="48736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7F493C5-4082-40BC-BDBA-DAA28580B6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8315" y="126410"/>
            <a:ext cx="1303263" cy="1303263"/>
          </a:xfrm>
          <a:prstGeom prst="rect">
            <a:avLst/>
          </a:prstGeom>
        </p:spPr>
      </p:pic>
    </p:spTree>
    <p:extLst>
      <p:ext uri="{BB962C8B-B14F-4D97-AF65-F5344CB8AC3E}">
        <p14:creationId xmlns:p14="http://schemas.microsoft.com/office/powerpoint/2010/main" val="3555556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24"/>
            <a:ext cx="9384631" cy="737768"/>
          </a:xfrm>
        </p:spPr>
        <p:txBody>
          <a:bodyPr>
            <a:normAutofit fontScale="90000"/>
          </a:bodyPr>
          <a:lstStyle/>
          <a:p>
            <a:br>
              <a:rPr lang="en-GB" dirty="0">
                <a:highlight>
                  <a:srgbClr val="FFFFFF"/>
                </a:highlight>
              </a:rPr>
            </a:br>
            <a:r>
              <a:rPr lang="en-GB" dirty="0">
                <a:highlight>
                  <a:srgbClr val="FFFFFF"/>
                </a:highlight>
              </a:rPr>
              <a:t>Group &amp; Guided Reading: Why important?</a:t>
            </a:r>
            <a:br>
              <a:rPr lang="en-GB" dirty="0"/>
            </a:br>
            <a:endParaRPr lang="en-GB" i="1" dirty="0"/>
          </a:p>
        </p:txBody>
      </p:sp>
      <p:sp>
        <p:nvSpPr>
          <p:cNvPr id="3" name="Content Placeholder 2"/>
          <p:cNvSpPr>
            <a:spLocks noGrp="1"/>
          </p:cNvSpPr>
          <p:nvPr>
            <p:ph idx="1"/>
          </p:nvPr>
        </p:nvSpPr>
        <p:spPr>
          <a:xfrm>
            <a:off x="212941" y="814192"/>
            <a:ext cx="10316463" cy="5830627"/>
          </a:xfrm>
        </p:spPr>
        <p:txBody>
          <a:bodyPr>
            <a:normAutofit/>
          </a:bodyPr>
          <a:lstStyle/>
          <a:p>
            <a:r>
              <a:rPr lang="en-GB" dirty="0"/>
              <a:t>Students practise reading aloud for fluency &amp; engagement in </a:t>
            </a:r>
            <a:r>
              <a:rPr lang="en-GB" i="1" dirty="0"/>
              <a:t>trusting dialogic space, </a:t>
            </a:r>
            <a:r>
              <a:rPr lang="en-GB" dirty="0"/>
              <a:t>developing culture: what is </a:t>
            </a:r>
            <a:r>
              <a:rPr lang="en-GB" i="1" dirty="0"/>
              <a:t>a reader</a:t>
            </a:r>
            <a:r>
              <a:rPr lang="en-GB" dirty="0"/>
              <a:t>? All questions are ‘good’;  comprehension + different interpretations </a:t>
            </a:r>
          </a:p>
          <a:p>
            <a:r>
              <a:rPr lang="en-GB" dirty="0"/>
              <a:t>Experiment with different models of reading, e.g. play-script.        Use roles: Fluent Reader maintains pace; Clarifier/Vocab-monitor; Questioner asks </a:t>
            </a:r>
            <a:r>
              <a:rPr lang="en-GB" i="1" dirty="0"/>
              <a:t>WHY?</a:t>
            </a:r>
            <a:r>
              <a:rPr lang="en-GB" dirty="0"/>
              <a:t> &amp; makes connections to earlier chapters</a:t>
            </a:r>
          </a:p>
          <a:p>
            <a:r>
              <a:rPr lang="en-GB" dirty="0"/>
              <a:t>GR </a:t>
            </a:r>
            <a:r>
              <a:rPr lang="en-GB" i="1" dirty="0"/>
              <a:t>models </a:t>
            </a:r>
            <a:r>
              <a:rPr lang="en-GB" dirty="0"/>
              <a:t>to struggling readers </a:t>
            </a:r>
            <a:r>
              <a:rPr lang="en-GB" i="1" dirty="0"/>
              <a:t>how to read </a:t>
            </a:r>
            <a:r>
              <a:rPr lang="en-GB" dirty="0"/>
              <a:t>expressively,  </a:t>
            </a:r>
            <a:r>
              <a:rPr lang="en-GB" i="1" dirty="0"/>
              <a:t>monitoring comprehension </a:t>
            </a:r>
            <a:r>
              <a:rPr lang="en-GB" dirty="0"/>
              <a:t>to internalise strategies: to question, clarify, infer, predict, recap, summarise, visualise, make connections. </a:t>
            </a:r>
          </a:p>
          <a:p>
            <a:r>
              <a:rPr lang="en-GB" dirty="0"/>
              <a:t>Induct </a:t>
            </a:r>
            <a:r>
              <a:rPr lang="en-GB" dirty="0" err="1"/>
              <a:t>stds</a:t>
            </a:r>
            <a:r>
              <a:rPr lang="en-GB" dirty="0"/>
              <a:t> into group talk with group guidelines; use structured tasks 1st, then more open as they become independent </a:t>
            </a:r>
          </a:p>
          <a:p>
            <a:r>
              <a:rPr lang="en-GB" dirty="0"/>
              <a:t>Stable, reading-ability groups 4-5: mixed-ability, ‘complete reading circle’: 15-20 mins </a:t>
            </a:r>
          </a:p>
          <a:p>
            <a:pPr marL="0" indent="0">
              <a:buNone/>
            </a:pPr>
            <a:endParaRPr lang="en-GB" sz="13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4325" y="3168482"/>
            <a:ext cx="1814465" cy="1257928"/>
          </a:xfrm>
          <a:prstGeom prst="rect">
            <a:avLst/>
          </a:prstGeom>
        </p:spPr>
      </p:pic>
      <p:sp>
        <p:nvSpPr>
          <p:cNvPr id="9" name="Oval Callout 8"/>
          <p:cNvSpPr/>
          <p:nvPr/>
        </p:nvSpPr>
        <p:spPr>
          <a:xfrm>
            <a:off x="9142546" y="-3786"/>
            <a:ext cx="2232248" cy="867122"/>
          </a:xfrm>
          <a:prstGeom prst="wedgeEllipseCallout">
            <a:avLst>
              <a:gd name="adj1" fmla="val 86541"/>
              <a:gd name="adj2" fmla="val 43514"/>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does xenophobia mean?</a:t>
            </a:r>
          </a:p>
        </p:txBody>
      </p:sp>
      <p:sp>
        <p:nvSpPr>
          <p:cNvPr id="10" name="Oval Callout 9"/>
          <p:cNvSpPr/>
          <p:nvPr/>
        </p:nvSpPr>
        <p:spPr>
          <a:xfrm>
            <a:off x="9949464" y="881443"/>
            <a:ext cx="2161738" cy="948690"/>
          </a:xfrm>
          <a:prstGeom prst="wedgeEllipseCallout">
            <a:avLst>
              <a:gd name="adj1" fmla="val 45151"/>
              <a:gd name="adj2" fmla="val 56057"/>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Why is Deo so upset here?</a:t>
            </a:r>
          </a:p>
        </p:txBody>
      </p:sp>
      <p:sp>
        <p:nvSpPr>
          <p:cNvPr id="11" name="Oval Callout 10"/>
          <p:cNvSpPr/>
          <p:nvPr/>
        </p:nvSpPr>
        <p:spPr>
          <a:xfrm>
            <a:off x="10170695" y="4645722"/>
            <a:ext cx="2039616" cy="1617041"/>
          </a:xfrm>
          <a:prstGeom prst="wedgeEllipseCallout">
            <a:avLst>
              <a:gd name="adj1" fmla="val -30532"/>
              <a:gd name="adj2" fmla="val 5182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i="1" dirty="0">
                <a:solidFill>
                  <a:schemeClr val="tx1"/>
                </a:solidFill>
              </a:rPr>
              <a:t>What happened earlier when…? This reminds me of…</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6567" y="2060695"/>
            <a:ext cx="864635" cy="1037562"/>
          </a:xfrm>
          <a:prstGeom prst="rect">
            <a:avLst/>
          </a:prstGeom>
        </p:spPr>
      </p:pic>
      <p:pic>
        <p:nvPicPr>
          <p:cNvPr id="13" name="Picture 12">
            <a:extLst>
              <a:ext uri="{FF2B5EF4-FFF2-40B4-BE49-F238E27FC236}">
                <a16:creationId xmlns:a16="http://schemas.microsoft.com/office/drawing/2014/main" id="{9E786C49-FDD2-4982-A881-46ABDECC04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6925" y="2133625"/>
            <a:ext cx="964632" cy="964632"/>
          </a:xfrm>
          <a:prstGeom prst="rect">
            <a:avLst/>
          </a:prstGeom>
        </p:spPr>
      </p:pic>
      <p:pic>
        <p:nvPicPr>
          <p:cNvPr id="5" name="Picture 4">
            <a:extLst>
              <a:ext uri="{FF2B5EF4-FFF2-40B4-BE49-F238E27FC236}">
                <a16:creationId xmlns:a16="http://schemas.microsoft.com/office/drawing/2014/main" id="{F1897A80-B558-4138-8E74-DF6ADE750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5230" y="6103542"/>
            <a:ext cx="2572328" cy="733205"/>
          </a:xfrm>
          <a:prstGeom prst="rect">
            <a:avLst/>
          </a:prstGeom>
        </p:spPr>
      </p:pic>
      <p:pic>
        <p:nvPicPr>
          <p:cNvPr id="7" name="Picture 6">
            <a:extLst>
              <a:ext uri="{FF2B5EF4-FFF2-40B4-BE49-F238E27FC236}">
                <a16:creationId xmlns:a16="http://schemas.microsoft.com/office/drawing/2014/main" id="{980DB95B-C2AB-4113-B531-2B4577814A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8429" y="6035113"/>
            <a:ext cx="1074399" cy="804762"/>
          </a:xfrm>
          <a:prstGeom prst="rect">
            <a:avLst/>
          </a:prstGeom>
        </p:spPr>
      </p:pic>
      <p:pic>
        <p:nvPicPr>
          <p:cNvPr id="15" name="Picture 14">
            <a:extLst>
              <a:ext uri="{FF2B5EF4-FFF2-40B4-BE49-F238E27FC236}">
                <a16:creationId xmlns:a16="http://schemas.microsoft.com/office/drawing/2014/main" id="{62C02E44-08FB-49EF-AF53-F4BD8D66F2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24576" y="5972265"/>
            <a:ext cx="1860913" cy="930457"/>
          </a:xfrm>
          <a:prstGeom prst="rect">
            <a:avLst/>
          </a:prstGeom>
        </p:spPr>
      </p:pic>
      <p:pic>
        <p:nvPicPr>
          <p:cNvPr id="16" name="Picture 3" descr="C:\Users\jcs23\Pictures\Book End.jpg">
            <a:extLst>
              <a:ext uri="{FF2B5EF4-FFF2-40B4-BE49-F238E27FC236}">
                <a16:creationId xmlns:a16="http://schemas.microsoft.com/office/drawing/2014/main" id="{44FECA07-82B8-4AE7-99A1-8FF897B433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7989" y="5958562"/>
            <a:ext cx="1501409" cy="88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469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Callout 5"/>
          <p:cNvSpPr/>
          <p:nvPr/>
        </p:nvSpPr>
        <p:spPr>
          <a:xfrm>
            <a:off x="6545179" y="-12032"/>
            <a:ext cx="5646821" cy="3653590"/>
          </a:xfrm>
          <a:prstGeom prst="wedgeEllipseCallout">
            <a:avLst>
              <a:gd name="adj1" fmla="val 48035"/>
              <a:gd name="adj2" fmla="val 34995"/>
            </a:avLst>
          </a:prstGeom>
          <a:solidFill>
            <a:srgbClr val="CEFC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GB" sz="2400" dirty="0">
                <a:solidFill>
                  <a:srgbClr val="000000"/>
                </a:solidFill>
                <a:ea typeface="Times New Roman"/>
                <a:cs typeface="Times New Roman"/>
              </a:rPr>
              <a:t>14-yr olds who read often &amp; independently know 26% more words than those who never read. Those from book-loving homes know 42% more words </a:t>
            </a:r>
            <a:r>
              <a:rPr lang="en-GB" sz="1400" dirty="0">
                <a:solidFill>
                  <a:srgbClr val="000000"/>
                </a:solidFill>
                <a:ea typeface="Times New Roman"/>
                <a:cs typeface="Times New Roman"/>
              </a:rPr>
              <a:t>(Sullivan, 2017</a:t>
            </a:r>
            <a:r>
              <a:rPr lang="en-GB" sz="1400" dirty="0">
                <a:solidFill>
                  <a:srgbClr val="000000"/>
                </a:solidFill>
                <a:ea typeface="Calibri"/>
                <a:cs typeface="Times New Roman"/>
              </a:rPr>
              <a:t>)</a:t>
            </a:r>
          </a:p>
        </p:txBody>
      </p:sp>
      <p:pic>
        <p:nvPicPr>
          <p:cNvPr id="7" name="Picture 6" descr="C:\Users\jcs23\Pictures\Mind ga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9604" y="2565630"/>
            <a:ext cx="2206046" cy="1765436"/>
          </a:xfrm>
          <a:prstGeom prst="rect">
            <a:avLst/>
          </a:prstGeom>
          <a:noFill/>
          <a:extLst>
            <a:ext uri="{909E8E84-426E-40DD-AFC4-6F175D3DCCD1}">
              <a14:hiddenFill xmlns:a14="http://schemas.microsoft.com/office/drawing/2010/main">
                <a:solidFill>
                  <a:srgbClr val="FFFFFF"/>
                </a:solidFill>
              </a14:hiddenFill>
            </a:ext>
          </a:extLst>
        </p:spPr>
      </p:pic>
      <p:sp>
        <p:nvSpPr>
          <p:cNvPr id="8" name="Oval Callout 5">
            <a:extLst>
              <a:ext uri="{FF2B5EF4-FFF2-40B4-BE49-F238E27FC236}">
                <a16:creationId xmlns:a16="http://schemas.microsoft.com/office/drawing/2014/main" id="{6AFC83CE-8326-4C47-94BD-D284C460E38B}"/>
              </a:ext>
            </a:extLst>
          </p:cNvPr>
          <p:cNvSpPr/>
          <p:nvPr/>
        </p:nvSpPr>
        <p:spPr>
          <a:xfrm>
            <a:off x="0" y="-119714"/>
            <a:ext cx="6854992" cy="4349614"/>
          </a:xfrm>
          <a:prstGeom prst="wedgeEllipseCallout">
            <a:avLst>
              <a:gd name="adj1" fmla="val -40770"/>
              <a:gd name="adj2" fmla="val 4604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GB" sz="2400" b="1" dirty="0">
                <a:solidFill>
                  <a:srgbClr val="000000"/>
                </a:solidFill>
                <a:ea typeface="Calibri"/>
                <a:cs typeface="Times New Roman"/>
              </a:rPr>
              <a:t>Language is most effectively learned in the context of use</a:t>
            </a:r>
            <a:r>
              <a:rPr lang="en-GB" sz="2400" dirty="0">
                <a:solidFill>
                  <a:srgbClr val="000000"/>
                </a:solidFill>
                <a:ea typeface="Calibri"/>
                <a:cs typeface="Times New Roman"/>
              </a:rPr>
              <a:t>, </a:t>
            </a:r>
            <a:r>
              <a:rPr lang="en-GB" sz="2400" b="1" dirty="0">
                <a:solidFill>
                  <a:srgbClr val="000000"/>
                </a:solidFill>
                <a:ea typeface="Calibri"/>
                <a:cs typeface="Times New Roman"/>
              </a:rPr>
              <a:t>through interaction &amp; hearing words spoken and read in</a:t>
            </a:r>
            <a:r>
              <a:rPr lang="en-GB" sz="2400" dirty="0">
                <a:solidFill>
                  <a:srgbClr val="000000"/>
                </a:solidFill>
                <a:ea typeface="Calibri"/>
                <a:cs typeface="Times New Roman"/>
              </a:rPr>
              <a:t> </a:t>
            </a:r>
            <a:r>
              <a:rPr lang="en-GB" sz="2400" b="1" dirty="0">
                <a:solidFill>
                  <a:srgbClr val="000000"/>
                </a:solidFill>
                <a:ea typeface="Calibri"/>
                <a:cs typeface="Times New Roman"/>
              </a:rPr>
              <a:t>affectively engaging situations </a:t>
            </a:r>
            <a:r>
              <a:rPr lang="en-GB" sz="2400" dirty="0">
                <a:solidFill>
                  <a:srgbClr val="000000"/>
                </a:solidFill>
                <a:ea typeface="Calibri"/>
                <a:cs typeface="Times New Roman"/>
              </a:rPr>
              <a:t>that prompt desire to use it for one’s own purposes. Explicit attention to vocab. can [follow], to close the word gap. (</a:t>
            </a:r>
            <a:r>
              <a:rPr lang="en-GB" sz="1200" dirty="0">
                <a:solidFill>
                  <a:srgbClr val="000000"/>
                </a:solidFill>
                <a:ea typeface="Calibri"/>
                <a:cs typeface="Times New Roman"/>
              </a:rPr>
              <a:t>Cremin, 2018)</a:t>
            </a:r>
            <a:endParaRPr lang="en-GB" sz="1200" dirty="0">
              <a:solidFill>
                <a:srgbClr val="000000"/>
              </a:solidFill>
              <a:highlight>
                <a:srgbClr val="FFFF00"/>
              </a:highlight>
              <a:ea typeface="Calibri"/>
              <a:cs typeface="Times New Roman"/>
            </a:endParaRPr>
          </a:p>
        </p:txBody>
      </p:sp>
      <p:sp>
        <p:nvSpPr>
          <p:cNvPr id="11" name="Oval Callout 5">
            <a:extLst>
              <a:ext uri="{FF2B5EF4-FFF2-40B4-BE49-F238E27FC236}">
                <a16:creationId xmlns:a16="http://schemas.microsoft.com/office/drawing/2014/main" id="{96A90B96-CFEF-42A6-8915-B7AAFD971945}"/>
              </a:ext>
            </a:extLst>
          </p:cNvPr>
          <p:cNvSpPr/>
          <p:nvPr/>
        </p:nvSpPr>
        <p:spPr>
          <a:xfrm>
            <a:off x="-89865" y="4910990"/>
            <a:ext cx="2743200" cy="1765435"/>
          </a:xfrm>
          <a:prstGeom prst="wedgeEllipseCallout">
            <a:avLst>
              <a:gd name="adj1" fmla="val -6404"/>
              <a:gd name="adj2" fmla="val 1810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GB" sz="2800" b="1" dirty="0">
                <a:solidFill>
                  <a:srgbClr val="000000"/>
                </a:solidFill>
                <a:ea typeface="Calibri"/>
                <a:cs typeface="Times New Roman"/>
              </a:rPr>
              <a:t>Vocabulary via reading</a:t>
            </a:r>
          </a:p>
        </p:txBody>
      </p:sp>
      <p:sp>
        <p:nvSpPr>
          <p:cNvPr id="13" name="Oval Callout 5">
            <a:extLst>
              <a:ext uri="{FF2B5EF4-FFF2-40B4-BE49-F238E27FC236}">
                <a16:creationId xmlns:a16="http://schemas.microsoft.com/office/drawing/2014/main" id="{815917D3-634F-4C10-9A28-00F09FFBBD60}"/>
              </a:ext>
            </a:extLst>
          </p:cNvPr>
          <p:cNvSpPr/>
          <p:nvPr/>
        </p:nvSpPr>
        <p:spPr>
          <a:xfrm>
            <a:off x="2147544" y="3246720"/>
            <a:ext cx="9670195" cy="3653590"/>
          </a:xfrm>
          <a:prstGeom prst="wedgeEllipseCallout">
            <a:avLst>
              <a:gd name="adj1" fmla="val 52954"/>
              <a:gd name="adj2" fmla="val -1811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GB" sz="2400" b="1" dirty="0">
                <a:solidFill>
                  <a:srgbClr val="000000"/>
                </a:solidFill>
                <a:ea typeface="Calibri"/>
                <a:cs typeface="Times New Roman"/>
              </a:rPr>
              <a:t>Most new vocab is learnt incidentally through reading</a:t>
            </a:r>
            <a:r>
              <a:rPr lang="en-GB" sz="2400" dirty="0">
                <a:solidFill>
                  <a:srgbClr val="000000"/>
                </a:solidFill>
                <a:ea typeface="Calibri"/>
                <a:cs typeface="Times New Roman"/>
              </a:rPr>
              <a:t>. </a:t>
            </a:r>
            <a:r>
              <a:rPr lang="en-GB" sz="2400" dirty="0">
                <a:solidFill>
                  <a:schemeClr val="tx1"/>
                </a:solidFill>
              </a:rPr>
              <a:t>Reading &amp; practising comprehension develops vocab, comp. &amp; ability to read harder texts. </a:t>
            </a:r>
            <a:r>
              <a:rPr lang="en-GB" sz="2400" dirty="0" err="1">
                <a:solidFill>
                  <a:schemeClr val="tx1"/>
                </a:solidFill>
              </a:rPr>
              <a:t>Covid</a:t>
            </a:r>
            <a:r>
              <a:rPr lang="en-GB" sz="2400" dirty="0">
                <a:solidFill>
                  <a:schemeClr val="tx1"/>
                </a:solidFill>
              </a:rPr>
              <a:t> has increased the reading gap between advantaged students with literacy-rich homes, and disadvantaged students without. </a:t>
            </a:r>
            <a:r>
              <a:rPr lang="en-GB" dirty="0">
                <a:solidFill>
                  <a:schemeClr val="tx1"/>
                </a:solidFill>
                <a:cs typeface="Times New Roman"/>
              </a:rPr>
              <a:t>(Oakhill 2015; DfE,2022)</a:t>
            </a:r>
            <a:endParaRPr lang="en-GB" dirty="0">
              <a:solidFill>
                <a:schemeClr val="tx1"/>
              </a:solidFill>
            </a:endParaRPr>
          </a:p>
        </p:txBody>
      </p:sp>
    </p:spTree>
    <p:extLst>
      <p:ext uri="{BB962C8B-B14F-4D97-AF65-F5344CB8AC3E}">
        <p14:creationId xmlns:p14="http://schemas.microsoft.com/office/powerpoint/2010/main" val="271482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0" y="44450"/>
            <a:ext cx="9036050" cy="6624638"/>
          </a:xfrm>
        </p:spPr>
        <p:txBody>
          <a:bodyPr>
            <a:normAutofit/>
          </a:bodyPr>
          <a:lstStyle/>
          <a:p>
            <a:pPr marL="114300" indent="0">
              <a:buNone/>
            </a:pPr>
            <a:endParaRPr lang="en-GB" sz="3200" dirty="0"/>
          </a:p>
          <a:p>
            <a:pPr marL="114300" indent="0">
              <a:buNone/>
            </a:pPr>
            <a:endParaRPr lang="en-GB" sz="3200" b="1" dirty="0"/>
          </a:p>
          <a:p>
            <a:pPr marL="114300" indent="0">
              <a:buNone/>
            </a:pPr>
            <a:endParaRPr lang="en-GB" sz="3200" dirty="0"/>
          </a:p>
          <a:p>
            <a:pPr marL="114300" indent="0">
              <a:buNone/>
            </a:pPr>
            <a:endParaRPr lang="en-GB" sz="3200" dirty="0"/>
          </a:p>
        </p:txBody>
      </p:sp>
      <p:sp>
        <p:nvSpPr>
          <p:cNvPr id="6" name="TextBox 5"/>
          <p:cNvSpPr txBox="1"/>
          <p:nvPr/>
        </p:nvSpPr>
        <p:spPr>
          <a:xfrm>
            <a:off x="566072" y="3762219"/>
            <a:ext cx="10304205" cy="2062103"/>
          </a:xfrm>
          <a:prstGeom prst="rect">
            <a:avLst/>
          </a:prstGeom>
          <a:solidFill>
            <a:schemeClr val="accent6">
              <a:lumMod val="20000"/>
              <a:lumOff val="80000"/>
            </a:schemeClr>
          </a:solidFill>
        </p:spPr>
        <p:txBody>
          <a:bodyPr wrap="square" rtlCol="0">
            <a:spAutoFit/>
          </a:bodyPr>
          <a:lstStyle/>
          <a:p>
            <a:r>
              <a:rPr lang="en-GB" sz="3200" dirty="0"/>
              <a:t>What does it mean? Have a ‘go’ at breaking it down…</a:t>
            </a:r>
          </a:p>
          <a:p>
            <a:r>
              <a:rPr lang="en-GB" sz="3200" dirty="0"/>
              <a:t>Break word into chunks of meaning – morphemes </a:t>
            </a:r>
          </a:p>
          <a:p>
            <a:r>
              <a:rPr lang="en-GB" sz="3200" dirty="0"/>
              <a:t>Link those to words you’ve seen or heard before.</a:t>
            </a:r>
          </a:p>
          <a:p>
            <a:r>
              <a:rPr lang="en-GB" sz="3200" dirty="0"/>
              <a:t>Use these clues to guess or </a:t>
            </a:r>
            <a:r>
              <a:rPr lang="en-GB" sz="3200" i="1" dirty="0"/>
              <a:t>infer </a:t>
            </a:r>
            <a:r>
              <a:rPr lang="en-GB" sz="3200" dirty="0"/>
              <a:t>overall meaning.</a:t>
            </a:r>
          </a:p>
        </p:txBody>
      </p:sp>
      <p:sp>
        <p:nvSpPr>
          <p:cNvPr id="7" name="TextBox 6"/>
          <p:cNvSpPr txBox="1"/>
          <p:nvPr/>
        </p:nvSpPr>
        <p:spPr>
          <a:xfrm>
            <a:off x="4583832" y="1890590"/>
            <a:ext cx="4698430" cy="584775"/>
          </a:xfrm>
          <a:prstGeom prst="rect">
            <a:avLst/>
          </a:prstGeom>
          <a:solidFill>
            <a:schemeClr val="accent6">
              <a:lumMod val="20000"/>
              <a:lumOff val="80000"/>
            </a:schemeClr>
          </a:solidFill>
        </p:spPr>
        <p:txBody>
          <a:bodyPr wrap="square" rtlCol="0">
            <a:spAutoFit/>
          </a:bodyPr>
          <a:lstStyle/>
          <a:p>
            <a:r>
              <a:rPr lang="en-GB" sz="3200" dirty="0"/>
              <a:t>Can you say this word?</a:t>
            </a:r>
          </a:p>
        </p:txBody>
      </p:sp>
      <p:pic>
        <p:nvPicPr>
          <p:cNvPr id="8" name="Picture 7" descr="C:\Users\jcs23\Pictures\Sher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670" y="81413"/>
            <a:ext cx="1907704" cy="229330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685764" y="2806002"/>
            <a:ext cx="8712968" cy="584775"/>
          </a:xfrm>
          <a:prstGeom prst="rect">
            <a:avLst/>
          </a:prstGeom>
          <a:solidFill>
            <a:schemeClr val="accent6">
              <a:lumMod val="20000"/>
              <a:lumOff val="80000"/>
            </a:schemeClr>
          </a:solidFill>
        </p:spPr>
        <p:txBody>
          <a:bodyPr wrap="square" rtlCol="0">
            <a:spAutoFit/>
          </a:bodyPr>
          <a:lstStyle/>
          <a:p>
            <a:pPr marL="114300"/>
            <a:r>
              <a:rPr lang="en-GB" sz="3200" dirty="0"/>
              <a:t>pneumonoultramicroscopicsilicovolcanoconiosis</a:t>
            </a:r>
          </a:p>
        </p:txBody>
      </p:sp>
      <p:sp>
        <p:nvSpPr>
          <p:cNvPr id="12" name="TextBox 11"/>
          <p:cNvSpPr txBox="1"/>
          <p:nvPr/>
        </p:nvSpPr>
        <p:spPr>
          <a:xfrm>
            <a:off x="2514601" y="81413"/>
            <a:ext cx="9452018" cy="1077218"/>
          </a:xfrm>
          <a:prstGeom prst="rect">
            <a:avLst/>
          </a:prstGeom>
          <a:solidFill>
            <a:schemeClr val="accent1">
              <a:lumMod val="20000"/>
              <a:lumOff val="80000"/>
            </a:schemeClr>
          </a:solidFill>
        </p:spPr>
        <p:txBody>
          <a:bodyPr wrap="square" rtlCol="0">
            <a:spAutoFit/>
          </a:bodyPr>
          <a:lstStyle/>
          <a:p>
            <a:r>
              <a:rPr lang="en-GB" sz="3200" dirty="0"/>
              <a:t>Strategies for developing vocab: practising inference, via morphology to develop semantic webs </a:t>
            </a:r>
          </a:p>
        </p:txBody>
      </p:sp>
      <p:pic>
        <p:nvPicPr>
          <p:cNvPr id="9" name="Picture 8">
            <a:extLst>
              <a:ext uri="{FF2B5EF4-FFF2-40B4-BE49-F238E27FC236}">
                <a16:creationId xmlns:a16="http://schemas.microsoft.com/office/drawing/2014/main" id="{691D4BA5-1FBD-4FED-84BA-2036CADBC8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5476" y="4714485"/>
            <a:ext cx="3098788" cy="2062103"/>
          </a:xfrm>
          <a:prstGeom prst="rect">
            <a:avLst/>
          </a:prstGeom>
        </p:spPr>
      </p:pic>
    </p:spTree>
    <p:extLst>
      <p:ext uri="{BB962C8B-B14F-4D97-AF65-F5344CB8AC3E}">
        <p14:creationId xmlns:p14="http://schemas.microsoft.com/office/powerpoint/2010/main" val="3372827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8492647" y="4597052"/>
            <a:ext cx="3659762" cy="2124272"/>
          </a:xfrm>
          <a:prstGeom prst="wedgeEllipseCallout">
            <a:avLst>
              <a:gd name="adj1" fmla="val -136410"/>
              <a:gd name="adj2" fmla="val -9533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How far would you get if you walked for 3 hours from Brighton? What does this show about the boys’ journey?</a:t>
            </a:r>
          </a:p>
        </p:txBody>
      </p:sp>
      <p:sp>
        <p:nvSpPr>
          <p:cNvPr id="6" name="Oval Callout 5"/>
          <p:cNvSpPr/>
          <p:nvPr/>
        </p:nvSpPr>
        <p:spPr>
          <a:xfrm>
            <a:off x="0" y="3018773"/>
            <a:ext cx="2667000" cy="1722299"/>
          </a:xfrm>
          <a:prstGeom prst="wedgeEllipseCallout">
            <a:avLst>
              <a:gd name="adj1" fmla="val 118826"/>
              <a:gd name="adj2" fmla="val -356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solidFill>
                  <a:schemeClr val="tx1"/>
                </a:solidFill>
              </a:rPr>
              <a:t>Why? What does this show re the Captain’s</a:t>
            </a:r>
          </a:p>
          <a:p>
            <a:pPr algn="ctr"/>
            <a:r>
              <a:rPr lang="en-GB" sz="2000" dirty="0">
                <a:solidFill>
                  <a:schemeClr val="tx1"/>
                </a:solidFill>
              </a:rPr>
              <a:t>character? </a:t>
            </a:r>
          </a:p>
        </p:txBody>
      </p:sp>
      <p:sp>
        <p:nvSpPr>
          <p:cNvPr id="3" name="Content Placeholder 2"/>
          <p:cNvSpPr>
            <a:spLocks noGrp="1"/>
          </p:cNvSpPr>
          <p:nvPr>
            <p:ph idx="1"/>
          </p:nvPr>
        </p:nvSpPr>
        <p:spPr>
          <a:xfrm>
            <a:off x="2783632" y="1608350"/>
            <a:ext cx="7010400" cy="3687763"/>
          </a:xfrm>
        </p:spPr>
        <p:txBody>
          <a:bodyPr>
            <a:normAutofit lnSpcReduction="10000"/>
          </a:bodyPr>
          <a:lstStyle/>
          <a:p>
            <a:pPr marL="0" indent="0">
              <a:buNone/>
            </a:pPr>
            <a:r>
              <a:rPr lang="en-GB" dirty="0"/>
              <a:t>We walk to Bikita to see Captain Washington. He is the best policeman in the district. I will tell him what happened in Gutu, what happened to Amai and Grandpa Longdrop and the others. He will know what to do. Bikita is three hours’ walk on the normal path from Gutu, but we do not walk on that path. It is the road that the soldiers used. If they should come back they will see us. We walk the long way.</a:t>
            </a:r>
          </a:p>
        </p:txBody>
      </p:sp>
      <p:sp>
        <p:nvSpPr>
          <p:cNvPr id="2" name="Oval Callout 1"/>
          <p:cNvSpPr/>
          <p:nvPr/>
        </p:nvSpPr>
        <p:spPr>
          <a:xfrm>
            <a:off x="1775520" y="435521"/>
            <a:ext cx="2209800" cy="990600"/>
          </a:xfrm>
          <a:prstGeom prst="wedgeEllipseCallout">
            <a:avLst>
              <a:gd name="adj1" fmla="val 76398"/>
              <a:gd name="adj2" fmla="val 80100"/>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Is this a town or a village?</a:t>
            </a:r>
          </a:p>
        </p:txBody>
      </p:sp>
      <p:sp>
        <p:nvSpPr>
          <p:cNvPr id="8" name="Oval Callout 7"/>
          <p:cNvSpPr/>
          <p:nvPr/>
        </p:nvSpPr>
        <p:spPr>
          <a:xfrm>
            <a:off x="1775520" y="435521"/>
            <a:ext cx="2209800" cy="990600"/>
          </a:xfrm>
          <a:prstGeom prst="wedgeEllipseCallout">
            <a:avLst>
              <a:gd name="adj1" fmla="val 76398"/>
              <a:gd name="adj2" fmla="val 801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Is this a town or a village?</a:t>
            </a:r>
          </a:p>
        </p:txBody>
      </p:sp>
      <p:sp>
        <p:nvSpPr>
          <p:cNvPr id="9" name="Oval Callout 8"/>
          <p:cNvSpPr/>
          <p:nvPr/>
        </p:nvSpPr>
        <p:spPr>
          <a:xfrm>
            <a:off x="4177830" y="292172"/>
            <a:ext cx="2185392" cy="867122"/>
          </a:xfrm>
          <a:prstGeom prst="wedgeEllipseCallout">
            <a:avLst>
              <a:gd name="adj1" fmla="val -93585"/>
              <a:gd name="adj2" fmla="val 11731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Who are ‘we’?</a:t>
            </a:r>
          </a:p>
        </p:txBody>
      </p:sp>
      <p:sp>
        <p:nvSpPr>
          <p:cNvPr id="10" name="Oval Callout 9"/>
          <p:cNvSpPr/>
          <p:nvPr/>
        </p:nvSpPr>
        <p:spPr>
          <a:xfrm>
            <a:off x="414803" y="5249650"/>
            <a:ext cx="5681197" cy="1557156"/>
          </a:xfrm>
          <a:prstGeom prst="wedgeEllipseCallout">
            <a:avLst>
              <a:gd name="adj1" fmla="val 34588"/>
              <a:gd name="adj2" fmla="val -9098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Why is Deo </a:t>
            </a:r>
            <a:r>
              <a:rPr lang="en-GB" sz="2400" b="1" dirty="0">
                <a:solidFill>
                  <a:schemeClr val="tx1"/>
                </a:solidFill>
              </a:rPr>
              <a:t>so </a:t>
            </a:r>
            <a:r>
              <a:rPr lang="en-GB" sz="2400" dirty="0">
                <a:solidFill>
                  <a:schemeClr val="tx1"/>
                </a:solidFill>
              </a:rPr>
              <a:t>scared of the soldiers? What happened earlier in the book?</a:t>
            </a:r>
          </a:p>
        </p:txBody>
      </p:sp>
      <p:sp>
        <p:nvSpPr>
          <p:cNvPr id="11" name="Oval Callout 10"/>
          <p:cNvSpPr/>
          <p:nvPr/>
        </p:nvSpPr>
        <p:spPr>
          <a:xfrm>
            <a:off x="9683898" y="-1818"/>
            <a:ext cx="2336195" cy="1529957"/>
          </a:xfrm>
          <a:prstGeom prst="wedgeEllipseCallout">
            <a:avLst>
              <a:gd name="adj1" fmla="val -43593"/>
              <a:gd name="adj2" fmla="val 1762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chemeClr val="tx1"/>
                </a:solidFill>
              </a:rPr>
              <a:t>Modelling Vocab. &amp; Inference questions</a:t>
            </a:r>
          </a:p>
        </p:txBody>
      </p:sp>
      <p:pic>
        <p:nvPicPr>
          <p:cNvPr id="12" name="Picture 3" descr="\\smbhome.uscs.susx.ac.uk\jcs23\Pictures\Now is the Time for runni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7929" y="1933382"/>
            <a:ext cx="1402164" cy="2153324"/>
          </a:xfrm>
          <a:prstGeom prst="rect">
            <a:avLst/>
          </a:prstGeom>
          <a:noFill/>
          <a:extLst>
            <a:ext uri="{909E8E84-426E-40DD-AFC4-6F175D3DCCD1}">
              <a14:hiddenFill xmlns:a14="http://schemas.microsoft.com/office/drawing/2010/main">
                <a:solidFill>
                  <a:srgbClr val="FFFFFF"/>
                </a:solidFill>
              </a14:hiddenFill>
            </a:ext>
          </a:extLst>
        </p:spPr>
      </p:pic>
      <p:sp>
        <p:nvSpPr>
          <p:cNvPr id="13" name="Oval Callout 8">
            <a:extLst>
              <a:ext uri="{FF2B5EF4-FFF2-40B4-BE49-F238E27FC236}">
                <a16:creationId xmlns:a16="http://schemas.microsoft.com/office/drawing/2014/main" id="{7E69C6B0-3713-4DCB-8054-AA503C8B01A7}"/>
              </a:ext>
            </a:extLst>
          </p:cNvPr>
          <p:cNvSpPr/>
          <p:nvPr/>
        </p:nvSpPr>
        <p:spPr>
          <a:xfrm>
            <a:off x="6684068" y="0"/>
            <a:ext cx="2336195" cy="1426121"/>
          </a:xfrm>
          <a:prstGeom prst="wedgeEllipseCallout">
            <a:avLst>
              <a:gd name="adj1" fmla="val 86541"/>
              <a:gd name="adj2" fmla="val 43514"/>
            </a:avLst>
          </a:prstGeom>
          <a:solidFill>
            <a:srgbClr val="CEFCD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tx1"/>
                </a:solidFill>
              </a:rPr>
              <a:t>Think aloud:</a:t>
            </a:r>
          </a:p>
          <a:p>
            <a:pPr algn="ctr"/>
            <a:r>
              <a:rPr lang="en-GB" i="1" dirty="0">
                <a:solidFill>
                  <a:schemeClr val="tx1"/>
                </a:solidFill>
              </a:rPr>
              <a:t>What does xenophobia mean?</a:t>
            </a:r>
          </a:p>
        </p:txBody>
      </p:sp>
      <p:pic>
        <p:nvPicPr>
          <p:cNvPr id="14" name="Picture 2">
            <a:extLst>
              <a:ext uri="{FF2B5EF4-FFF2-40B4-BE49-F238E27FC236}">
                <a16:creationId xmlns:a16="http://schemas.microsoft.com/office/drawing/2014/main" id="{4F37C805-1EC6-4263-8CB8-EB216B18F7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46" y="38848"/>
            <a:ext cx="1643719" cy="115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5991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7127-E737-D0CB-C532-333744DDB314}"/>
              </a:ext>
            </a:extLst>
          </p:cNvPr>
          <p:cNvSpPr>
            <a:spLocks noGrp="1"/>
          </p:cNvSpPr>
          <p:nvPr>
            <p:ph type="title"/>
          </p:nvPr>
        </p:nvSpPr>
        <p:spPr>
          <a:xfrm>
            <a:off x="0" y="77833"/>
            <a:ext cx="11401927" cy="1325563"/>
          </a:xfrm>
          <a:solidFill>
            <a:srgbClr val="4BD0FF"/>
          </a:solidFill>
        </p:spPr>
        <p:txBody>
          <a:bodyPr>
            <a:normAutofit/>
          </a:bodyPr>
          <a:lstStyle/>
          <a:p>
            <a:r>
              <a:rPr lang="en-GB" dirty="0"/>
              <a:t>Impact 10 </a:t>
            </a:r>
            <a:r>
              <a:rPr lang="en-GB" dirty="0" err="1"/>
              <a:t>yrs</a:t>
            </a:r>
            <a:r>
              <a:rPr lang="en-GB" dirty="0"/>
              <a:t> on: 200+ UK teachers use FR,         half for 4+ </a:t>
            </a:r>
            <a:r>
              <a:rPr lang="en-GB" dirty="0" err="1"/>
              <a:t>yrs</a:t>
            </a:r>
            <a:r>
              <a:rPr lang="en-GB" dirty="0"/>
              <a:t> &amp; during </a:t>
            </a:r>
            <a:r>
              <a:rPr lang="en-GB" dirty="0" err="1"/>
              <a:t>Covid</a:t>
            </a:r>
            <a:r>
              <a:rPr lang="en-GB" dirty="0"/>
              <a:t>. Majority say…</a:t>
            </a:r>
          </a:p>
        </p:txBody>
      </p:sp>
      <p:sp>
        <p:nvSpPr>
          <p:cNvPr id="3" name="Content Placeholder 2">
            <a:extLst>
              <a:ext uri="{FF2B5EF4-FFF2-40B4-BE49-F238E27FC236}">
                <a16:creationId xmlns:a16="http://schemas.microsoft.com/office/drawing/2014/main" id="{81C663C4-77A1-C3F1-7C57-8482414F85DC}"/>
              </a:ext>
            </a:extLst>
          </p:cNvPr>
          <p:cNvSpPr>
            <a:spLocks noGrp="1"/>
          </p:cNvSpPr>
          <p:nvPr>
            <p:ph idx="1"/>
          </p:nvPr>
        </p:nvSpPr>
        <p:spPr>
          <a:xfrm>
            <a:off x="332873" y="1477953"/>
            <a:ext cx="11698706" cy="4637591"/>
          </a:xfrm>
        </p:spPr>
        <p:txBody>
          <a:bodyPr>
            <a:normAutofit fontScale="92500" lnSpcReduction="20000"/>
          </a:bodyPr>
          <a:lstStyle/>
          <a:p>
            <a:pPr marL="0" indent="0">
              <a:buNone/>
            </a:pPr>
            <a:r>
              <a:rPr lang="en-GB" b="1" dirty="0"/>
              <a:t>FR has huge impact </a:t>
            </a:r>
            <a:r>
              <a:rPr lang="en-GB" dirty="0"/>
              <a:t>on KS2, KS3, GCSE &amp; even A Level, improving:</a:t>
            </a:r>
          </a:p>
          <a:p>
            <a:r>
              <a:rPr lang="en-GB" dirty="0"/>
              <a:t>Comprehension levels, vocab, reading engagement, identity, confidence, ‘</a:t>
            </a:r>
            <a:r>
              <a:rPr lang="en-GB" i="1" dirty="0"/>
              <a:t>joy of </a:t>
            </a:r>
            <a:r>
              <a:rPr lang="en-GB" i="1" dirty="0" err="1"/>
              <a:t>reading</a:t>
            </a:r>
            <a:r>
              <a:rPr lang="en-GB" dirty="0" err="1"/>
              <a:t>’.GCSE</a:t>
            </a:r>
            <a:r>
              <a:rPr lang="en-GB" dirty="0"/>
              <a:t>/A: understanding </a:t>
            </a:r>
            <a:r>
              <a:rPr lang="en-GB" i="1" dirty="0"/>
              <a:t>whole novel </a:t>
            </a:r>
            <a:r>
              <a:rPr lang="en-GB" dirty="0"/>
              <a:t>supports sophisticated analysis.</a:t>
            </a:r>
          </a:p>
          <a:p>
            <a:r>
              <a:rPr lang="en-GB" dirty="0"/>
              <a:t>Large gains for struggling and disadvantaged readers</a:t>
            </a:r>
          </a:p>
          <a:p>
            <a:r>
              <a:rPr lang="en-GB" dirty="0"/>
              <a:t>Increased texts read: 1 disadvantaged </a:t>
            </a:r>
            <a:r>
              <a:rPr lang="en-GB" dirty="0" err="1"/>
              <a:t>sch</a:t>
            </a:r>
            <a:r>
              <a:rPr lang="en-GB" dirty="0"/>
              <a:t>: 18 novels in KS3; many read 9+ texts</a:t>
            </a:r>
          </a:p>
          <a:p>
            <a:r>
              <a:rPr lang="en-GB" dirty="0"/>
              <a:t>Others say it improved writing, memory (&amp; quotes), attendance, concentration, cultural capital, knowledge &amp; ‘big ideas’ for life: ‘</a:t>
            </a:r>
            <a:r>
              <a:rPr lang="en-GB" i="1" dirty="0"/>
              <a:t>Reading is power: students lack the confidence or ability to read these texts on their own. Empower your young people.’</a:t>
            </a:r>
          </a:p>
          <a:p>
            <a:r>
              <a:rPr lang="en-GB" i="1" dirty="0"/>
              <a:t>‘Give students the gift of a whole book, a whole journey for its characters, and this supports them in becoming better equipped for the world beyond school.’</a:t>
            </a:r>
            <a:endParaRPr lang="en-GB" dirty="0"/>
          </a:p>
          <a:p>
            <a:r>
              <a:rPr lang="en-GB" dirty="0"/>
              <a:t>Rich </a:t>
            </a:r>
            <a:r>
              <a:rPr lang="en-GB" dirty="0" err="1"/>
              <a:t>oracy</a:t>
            </a:r>
            <a:r>
              <a:rPr lang="en-GB" dirty="0"/>
              <a:t> &amp; community of readers at centre of FR: develops students’ language, empathy, social skills, post-</a:t>
            </a:r>
            <a:r>
              <a:rPr lang="en-GB" dirty="0" err="1"/>
              <a:t>Covid</a:t>
            </a:r>
            <a:r>
              <a:rPr lang="en-GB" dirty="0"/>
              <a:t>, &amp; interest in current issues, ideas, politics.</a:t>
            </a:r>
          </a:p>
          <a:p>
            <a:pPr marL="0" indent="0">
              <a:buNone/>
            </a:pPr>
            <a:endParaRPr lang="en-GB" dirty="0"/>
          </a:p>
          <a:p>
            <a:endParaRPr lang="en-GB" dirty="0"/>
          </a:p>
          <a:p>
            <a:pPr marL="0" indent="0">
              <a:buNone/>
            </a:pPr>
            <a:endParaRPr lang="en-GB" dirty="0"/>
          </a:p>
          <a:p>
            <a:pPr marL="0" indent="0">
              <a:buNone/>
            </a:pPr>
            <a:endParaRPr lang="en-GB" dirty="0"/>
          </a:p>
          <a:p>
            <a:endParaRPr lang="en-GB" dirty="0"/>
          </a:p>
          <a:p>
            <a:endParaRPr lang="en-GB" dirty="0"/>
          </a:p>
        </p:txBody>
      </p:sp>
      <p:sp>
        <p:nvSpPr>
          <p:cNvPr id="8" name="Speech Bubble: Oval 7">
            <a:extLst>
              <a:ext uri="{FF2B5EF4-FFF2-40B4-BE49-F238E27FC236}">
                <a16:creationId xmlns:a16="http://schemas.microsoft.com/office/drawing/2014/main" id="{59651CA8-27CB-40D6-9548-248C331B6B67}"/>
              </a:ext>
            </a:extLst>
          </p:cNvPr>
          <p:cNvSpPr/>
          <p:nvPr/>
        </p:nvSpPr>
        <p:spPr>
          <a:xfrm rot="10800000" flipV="1">
            <a:off x="5429250" y="5600701"/>
            <a:ext cx="6486022" cy="1257300"/>
          </a:xfrm>
          <a:prstGeom prst="wedgeEllipseCallout">
            <a:avLst>
              <a:gd name="adj1" fmla="val -49664"/>
              <a:gd name="adj2" fmla="val -3203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Texts typically inclusive &amp; culturally diverse; contemporary, challenging YA with ‘big themes’, but many GCSE texts </a:t>
            </a:r>
            <a:r>
              <a:rPr lang="en-GB" i="1" dirty="0">
                <a:solidFill>
                  <a:schemeClr val="tx1"/>
                </a:solidFill>
              </a:rPr>
              <a:t>still </a:t>
            </a:r>
            <a:r>
              <a:rPr lang="en-GB" dirty="0">
                <a:solidFill>
                  <a:schemeClr val="tx1"/>
                </a:solidFill>
              </a:rPr>
              <a:t>used at KS3!</a:t>
            </a:r>
          </a:p>
          <a:p>
            <a:pPr algn="ctr"/>
            <a:endParaRPr lang="en-GB" i="1" dirty="0">
              <a:solidFill>
                <a:schemeClr val="tx1"/>
              </a:solidFill>
            </a:endParaRPr>
          </a:p>
        </p:txBody>
      </p:sp>
      <p:sp>
        <p:nvSpPr>
          <p:cNvPr id="9" name="Speech Bubble: Oval 8">
            <a:extLst>
              <a:ext uri="{FF2B5EF4-FFF2-40B4-BE49-F238E27FC236}">
                <a16:creationId xmlns:a16="http://schemas.microsoft.com/office/drawing/2014/main" id="{E1D4898C-7390-42B8-8168-6C8D8BA87FE9}"/>
              </a:ext>
            </a:extLst>
          </p:cNvPr>
          <p:cNvSpPr/>
          <p:nvPr/>
        </p:nvSpPr>
        <p:spPr>
          <a:xfrm rot="10800000" flipV="1">
            <a:off x="276728" y="5749434"/>
            <a:ext cx="6260428" cy="1030733"/>
          </a:xfrm>
          <a:prstGeom prst="wedgeEllipseCallout">
            <a:avLst>
              <a:gd name="adj1" fmla="val 54030"/>
              <a:gd name="adj2" fmla="val -43976"/>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rPr>
              <a:t>A girl often excluded for poor behaviour now attends, sees herself as a reader, loves reading &amp; asking questions of books! </a:t>
            </a:r>
          </a:p>
        </p:txBody>
      </p:sp>
      <p:pic>
        <p:nvPicPr>
          <p:cNvPr id="10" name="Picture 9">
            <a:extLst>
              <a:ext uri="{FF2B5EF4-FFF2-40B4-BE49-F238E27FC236}">
                <a16:creationId xmlns:a16="http://schemas.microsoft.com/office/drawing/2014/main" id="{F1B60499-BEC5-45EA-AE9B-AE3A3FFE5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0484" y="72188"/>
            <a:ext cx="2101516" cy="1480098"/>
          </a:xfrm>
          <a:prstGeom prst="rect">
            <a:avLst/>
          </a:prstGeom>
        </p:spPr>
      </p:pic>
    </p:spTree>
    <p:extLst>
      <p:ext uri="{BB962C8B-B14F-4D97-AF65-F5344CB8AC3E}">
        <p14:creationId xmlns:p14="http://schemas.microsoft.com/office/powerpoint/2010/main" val="2058288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3" y="1833934"/>
            <a:ext cx="11197389" cy="4823540"/>
          </a:xfrm>
        </p:spPr>
        <p:txBody>
          <a:bodyPr>
            <a:normAutofit fontScale="85000" lnSpcReduction="20000"/>
          </a:bodyPr>
          <a:lstStyle/>
          <a:p>
            <a:r>
              <a:rPr lang="en-GB" dirty="0"/>
              <a:t>Radical change to curriculum: will HoD/SMT support it, long-term?</a:t>
            </a:r>
          </a:p>
          <a:p>
            <a:r>
              <a:rPr lang="en-GB" dirty="0"/>
              <a:t>Getting through 2 whole</a:t>
            </a:r>
            <a:r>
              <a:rPr lang="en-GB" b="1" dirty="0"/>
              <a:t> </a:t>
            </a:r>
            <a:r>
              <a:rPr lang="en-GB" dirty="0"/>
              <a:t>novels in 1 term &amp; maintaining reading engagement in 100-minute lessons; balance bet. reading aloud, discussing text &amp; explicit vocab teaching?</a:t>
            </a:r>
          </a:p>
          <a:p>
            <a:r>
              <a:rPr lang="en-GB" dirty="0"/>
              <a:t>In tension with KS3 ‘Mastery Curriculum’ &amp; Ofsted</a:t>
            </a:r>
          </a:p>
          <a:p>
            <a:r>
              <a:rPr lang="en-GB" dirty="0"/>
              <a:t>Will writing suffer with a primary focus on reading with talk? </a:t>
            </a:r>
            <a:r>
              <a:rPr lang="en-GB" i="1" dirty="0"/>
              <a:t>(others say writing improved with wider vocab &amp; more understanding of text structure)</a:t>
            </a:r>
          </a:p>
          <a:p>
            <a:r>
              <a:rPr lang="en-GB" dirty="0"/>
              <a:t>Curriculum constraints: how to fit in end-of-term written assessments?</a:t>
            </a:r>
          </a:p>
          <a:p>
            <a:r>
              <a:rPr lang="en-GB" dirty="0"/>
              <a:t>Where’s the written evidence of progress? How much writing is in the books?</a:t>
            </a:r>
          </a:p>
          <a:p>
            <a:r>
              <a:rPr lang="en-GB" dirty="0"/>
              <a:t>Culture change: How to assess reading via talk as teachers not used to this?</a:t>
            </a:r>
          </a:p>
          <a:p>
            <a:r>
              <a:rPr lang="en-GB" dirty="0"/>
              <a:t>Fear students will not perform well in written </a:t>
            </a:r>
            <a:r>
              <a:rPr lang="en-GB" i="1" dirty="0"/>
              <a:t>analysis</a:t>
            </a:r>
            <a:r>
              <a:rPr lang="en-GB" dirty="0"/>
              <a:t> assessments.</a:t>
            </a:r>
          </a:p>
          <a:p>
            <a:r>
              <a:rPr lang="en-GB" dirty="0"/>
              <a:t>Using GR/group work more often: cultural change, time-consuming</a:t>
            </a:r>
          </a:p>
          <a:p>
            <a:r>
              <a:rPr lang="en-GB" dirty="0"/>
              <a:t>Cost of new books</a:t>
            </a:r>
          </a:p>
          <a:p>
            <a:r>
              <a:rPr lang="en-GB" dirty="0"/>
              <a:t>Non-specialist English teachers find it challenging because no training</a:t>
            </a:r>
          </a:p>
          <a:p>
            <a:endParaRPr lang="en-GB" dirty="0"/>
          </a:p>
        </p:txBody>
      </p:sp>
      <p:sp>
        <p:nvSpPr>
          <p:cNvPr id="4" name="Content Placeholder 4"/>
          <p:cNvSpPr txBox="1">
            <a:spLocks/>
          </p:cNvSpPr>
          <p:nvPr/>
        </p:nvSpPr>
        <p:spPr>
          <a:xfrm>
            <a:off x="0" y="0"/>
            <a:ext cx="10551091" cy="1741459"/>
          </a:xfrm>
          <a:prstGeom prst="wedgeRoundRectCallout">
            <a:avLst>
              <a:gd name="adj1" fmla="val -23381"/>
              <a:gd name="adj2" fmla="val 46005"/>
              <a:gd name="adj3" fmla="val 16667"/>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en-GB" sz="4000" dirty="0">
                <a:solidFill>
                  <a:schemeClr val="tx1"/>
                </a:solidFill>
              </a:rPr>
              <a:t>What do teachers say they found challenging,  but have overcome, with this reading approach?</a:t>
            </a:r>
          </a:p>
          <a:p>
            <a:pPr marL="0" indent="0">
              <a:buNone/>
            </a:pPr>
            <a:r>
              <a:rPr lang="en-GB" sz="4000" dirty="0">
                <a:solidFill>
                  <a:schemeClr val="tx1"/>
                </a:solidFill>
              </a:rPr>
              <a:t>Impact data after 3 years, then 10 years:</a:t>
            </a:r>
          </a:p>
        </p:txBody>
      </p:sp>
      <p:pic>
        <p:nvPicPr>
          <p:cNvPr id="5" name="Picture 4">
            <a:extLst>
              <a:ext uri="{FF2B5EF4-FFF2-40B4-BE49-F238E27FC236}">
                <a16:creationId xmlns:a16="http://schemas.microsoft.com/office/drawing/2014/main" id="{4BB7EA6E-F80D-429B-8759-104716EAA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1466" y="0"/>
            <a:ext cx="2010534" cy="1741459"/>
          </a:xfrm>
          <a:prstGeom prst="rect">
            <a:avLst/>
          </a:prstGeom>
        </p:spPr>
      </p:pic>
    </p:spTree>
    <p:extLst>
      <p:ext uri="{BB962C8B-B14F-4D97-AF65-F5344CB8AC3E}">
        <p14:creationId xmlns:p14="http://schemas.microsoft.com/office/powerpoint/2010/main" val="305398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149225"/>
            <a:ext cx="10668000" cy="1325563"/>
          </a:xfrm>
          <a:solidFill>
            <a:srgbClr val="00FF00"/>
          </a:solidFill>
        </p:spPr>
        <p:txBody>
          <a:bodyPr/>
          <a:lstStyle/>
          <a:p>
            <a:r>
              <a:rPr lang="en-GB" dirty="0"/>
              <a:t>Finding new ways to assess reading </a:t>
            </a:r>
            <a:br>
              <a:rPr lang="en-GB" dirty="0"/>
            </a:br>
            <a:r>
              <a:rPr lang="en-GB" dirty="0"/>
              <a:t>progress…</a:t>
            </a:r>
          </a:p>
        </p:txBody>
      </p:sp>
      <p:sp>
        <p:nvSpPr>
          <p:cNvPr id="3" name="Content Placeholder 2"/>
          <p:cNvSpPr>
            <a:spLocks noGrp="1"/>
          </p:cNvSpPr>
          <p:nvPr>
            <p:ph idx="1"/>
          </p:nvPr>
        </p:nvSpPr>
        <p:spPr>
          <a:xfrm>
            <a:off x="431800" y="1460500"/>
            <a:ext cx="10744200" cy="5041900"/>
          </a:xfrm>
        </p:spPr>
        <p:txBody>
          <a:bodyPr>
            <a:normAutofit fontScale="92500"/>
          </a:bodyPr>
          <a:lstStyle/>
          <a:p>
            <a:r>
              <a:rPr lang="en-GB" dirty="0"/>
              <a:t>e.g. Google-doc forms &amp; online quizzes as groups read, self- or peer-marked, then essay at end of term</a:t>
            </a:r>
          </a:p>
          <a:p>
            <a:r>
              <a:rPr lang="en-GB" dirty="0"/>
              <a:t>6 ‘flashbacks’ orally, then written in books to show comprehension – start of lesson to secure plot &amp; character-development, etc before reading</a:t>
            </a:r>
          </a:p>
          <a:p>
            <a:r>
              <a:rPr lang="en-GB" dirty="0"/>
              <a:t>recording of on-going group-talk on mobile phone; tweet about a character</a:t>
            </a:r>
          </a:p>
          <a:p>
            <a:r>
              <a:rPr lang="en-GB" dirty="0"/>
              <a:t>Teacher notes on post-its while listening to students in group talk, recording evidence of reading comprehension</a:t>
            </a:r>
          </a:p>
          <a:p>
            <a:r>
              <a:rPr lang="en-GB" dirty="0"/>
              <a:t>Group oral task: e.g. ‘Discuss how a character develops from beginning to end of the novel’ formally assessed Or Hot-seating assessed</a:t>
            </a:r>
          </a:p>
          <a:p>
            <a:r>
              <a:rPr lang="en-GB" dirty="0"/>
              <a:t>Final essays on </a:t>
            </a:r>
            <a:r>
              <a:rPr lang="en-GB" i="1" dirty="0"/>
              <a:t>Lord of the Flies </a:t>
            </a:r>
            <a:r>
              <a:rPr lang="en-GB" dirty="0"/>
              <a:t>(Yr 8) were ‘very sophisticated’ &amp; shown to Ofsted – proof that focusing on discussion &amp; reading, not ‘pointless writing tasks’ to ‘evidence progress’ resulted in higher-quality writing at end of term</a:t>
            </a:r>
          </a:p>
          <a:p>
            <a:endParaRPr lang="en-GB" dirty="0"/>
          </a:p>
          <a:p>
            <a:pPr marL="0" indent="0">
              <a:buNone/>
            </a:pPr>
            <a:endParaRPr lang="en-GB"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522" y="64108"/>
            <a:ext cx="2304678" cy="1368152"/>
          </a:xfrm>
          <a:prstGeom prst="rect">
            <a:avLst/>
          </a:prstGeom>
        </p:spPr>
      </p:pic>
    </p:spTree>
    <p:extLst>
      <p:ext uri="{BB962C8B-B14F-4D97-AF65-F5344CB8AC3E}">
        <p14:creationId xmlns:p14="http://schemas.microsoft.com/office/powerpoint/2010/main" val="1238871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114" y="379044"/>
            <a:ext cx="10515600" cy="1325563"/>
          </a:xfrm>
        </p:spPr>
        <p:txBody>
          <a:bodyPr/>
          <a:lstStyle/>
          <a:p>
            <a:r>
              <a:rPr lang="en-GB" dirty="0"/>
              <a:t>Your thoughts on this model</a:t>
            </a:r>
            <a:br>
              <a:rPr lang="en-GB" dirty="0"/>
            </a:br>
            <a:r>
              <a:rPr lang="en-GB" dirty="0"/>
              <a:t>of reading? Use CHAT &amp; unmute!</a:t>
            </a:r>
          </a:p>
        </p:txBody>
      </p:sp>
      <p:sp>
        <p:nvSpPr>
          <p:cNvPr id="3" name="Content Placeholder 2"/>
          <p:cNvSpPr>
            <a:spLocks noGrp="1"/>
          </p:cNvSpPr>
          <p:nvPr>
            <p:ph idx="1"/>
          </p:nvPr>
        </p:nvSpPr>
        <p:spPr>
          <a:xfrm>
            <a:off x="335360" y="2028664"/>
            <a:ext cx="10849205" cy="4400737"/>
          </a:xfrm>
        </p:spPr>
        <p:txBody>
          <a:bodyPr>
            <a:normAutofit/>
          </a:bodyPr>
          <a:lstStyle/>
          <a:p>
            <a:r>
              <a:rPr lang="en-GB" sz="3600" dirty="0"/>
              <a:t>How does this fit with your existing approach to developing reading at KS2/KS3?</a:t>
            </a:r>
          </a:p>
          <a:p>
            <a:r>
              <a:rPr lang="en-GB" sz="3600" dirty="0"/>
              <a:t>How much opportunity do students have to read whole, challenging &amp; engaging YA novels in Years 7-9? Or 4-6?</a:t>
            </a:r>
          </a:p>
          <a:p>
            <a:r>
              <a:rPr lang="en-GB" sz="3600" dirty="0"/>
              <a:t>What benefits and challenges do you anticipate in your schools? Any questions?</a:t>
            </a:r>
          </a:p>
          <a:p>
            <a:pPr marL="0" indent="0">
              <a:buNone/>
            </a:pPr>
            <a:r>
              <a:rPr lang="en-GB" sz="3600" dirty="0"/>
              <a:t>Thank you for engaging! </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8258" y="85811"/>
            <a:ext cx="3523743" cy="1912031"/>
          </a:xfrm>
          <a:prstGeom prst="rect">
            <a:avLst/>
          </a:prstGeom>
        </p:spPr>
      </p:pic>
    </p:spTree>
    <p:extLst>
      <p:ext uri="{BB962C8B-B14F-4D97-AF65-F5344CB8AC3E}">
        <p14:creationId xmlns:p14="http://schemas.microsoft.com/office/powerpoint/2010/main" val="2404482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0396365" cy="904568"/>
          </a:xfrm>
        </p:spPr>
        <p:txBody>
          <a:bodyPr/>
          <a:lstStyle/>
          <a:p>
            <a:r>
              <a:rPr lang="en-GB" dirty="0"/>
              <a:t>References</a:t>
            </a:r>
          </a:p>
        </p:txBody>
      </p:sp>
      <p:sp>
        <p:nvSpPr>
          <p:cNvPr id="3" name="Content Placeholder 2"/>
          <p:cNvSpPr>
            <a:spLocks noGrp="1"/>
          </p:cNvSpPr>
          <p:nvPr>
            <p:ph idx="1"/>
          </p:nvPr>
        </p:nvSpPr>
        <p:spPr>
          <a:xfrm>
            <a:off x="226141" y="766916"/>
            <a:ext cx="11225983" cy="6091084"/>
          </a:xfrm>
        </p:spPr>
        <p:txBody>
          <a:bodyPr>
            <a:normAutofit/>
          </a:bodyPr>
          <a:lstStyle/>
          <a:p>
            <a:pPr marL="0" indent="0">
              <a:lnSpc>
                <a:spcPct val="100000"/>
              </a:lnSpc>
              <a:buNone/>
            </a:pPr>
            <a:r>
              <a:rPr lang="en-GB" sz="1400" dirty="0"/>
              <a:t>Allington, R.L., McGill-Franzen, A., Camilli, G., Williams, L., Graff, J., Zeig, J., Zmach, C. &amp; Nowak, R. (2010). Addressing summer reading setback among economically disadvantaged elementary students. </a:t>
            </a:r>
            <a:r>
              <a:rPr lang="en-GB" sz="1400" i="1" dirty="0"/>
              <a:t>Reading Psychology</a:t>
            </a:r>
            <a:r>
              <a:rPr lang="en-GB" sz="1400" dirty="0"/>
              <a:t>, 31 (5), 411-427. (All this study did was to give the poorest secondary students, in a large study, 15 books to choose &amp; keep over the summer holidays and measured the effect of this simple ‘intervention’. These children sustained their reading levels across the summer hols in relation to their more advantaged peers, whereas similar children who were not given access to books across the summer holiday fell further behind more advantaged children during this long gap away from school. Powerful study to show the importance of simply reading a lot!) </a:t>
            </a:r>
          </a:p>
          <a:p>
            <a:pPr marL="0" indent="0">
              <a:lnSpc>
                <a:spcPct val="100000"/>
              </a:lnSpc>
              <a:buNone/>
            </a:pPr>
            <a:r>
              <a:rPr lang="en-GB" sz="1400" dirty="0"/>
              <a:t>Applebee, A., Langer, J., Nystrand, M., &amp; Gamoran, A. (2003). Discussion-based approaches to developing understanding: Classroom instruction and student performance in middle and high school English, </a:t>
            </a:r>
            <a:r>
              <a:rPr lang="en-GB" sz="1400" i="1" dirty="0"/>
              <a:t>American Education Research Journal, 40, </a:t>
            </a:r>
            <a:r>
              <a:rPr lang="en-GB" sz="1400" dirty="0"/>
              <a:t>685–730.</a:t>
            </a:r>
          </a:p>
          <a:p>
            <a:pPr marL="0" indent="0">
              <a:lnSpc>
                <a:spcPct val="100000"/>
              </a:lnSpc>
              <a:buNone/>
            </a:pPr>
            <a:r>
              <a:rPr lang="en-GB" sz="1400" dirty="0" err="1"/>
              <a:t>Baye</a:t>
            </a:r>
            <a:r>
              <a:rPr lang="en-GB" sz="1400" dirty="0"/>
              <a:t>, A., C. Inns, A. Lake and R.E. </a:t>
            </a:r>
            <a:r>
              <a:rPr lang="en-GB" sz="1400" dirty="0" err="1"/>
              <a:t>Slavin</a:t>
            </a:r>
            <a:r>
              <a:rPr lang="en-GB" sz="1400" dirty="0"/>
              <a:t>. 2019. “A Synthesis of Quantitative  Research on Reading Programs  for Secondary Students.” </a:t>
            </a:r>
            <a:r>
              <a:rPr lang="en-GB" sz="1400" i="1" dirty="0"/>
              <a:t>Reading Research Quarterly, </a:t>
            </a:r>
            <a:r>
              <a:rPr lang="en-GB" sz="1400" dirty="0"/>
              <a:t>54(2).133-166. doi:10.1002/rrq.229. </a:t>
            </a:r>
          </a:p>
          <a:p>
            <a:pPr marL="0" indent="0">
              <a:lnSpc>
                <a:spcPct val="100000"/>
              </a:lnSpc>
              <a:buNone/>
            </a:pPr>
            <a:r>
              <a:rPr lang="en-GB" sz="1400" dirty="0" err="1"/>
              <a:t>Blanden</a:t>
            </a:r>
            <a:r>
              <a:rPr lang="en-GB" sz="1400" dirty="0"/>
              <a:t>, Jo and Stephen Machin (2010) “Changes in inequality and intergenerational mobility in early years assessments” in </a:t>
            </a:r>
            <a:r>
              <a:rPr lang="en-GB" sz="1400" dirty="0" err="1"/>
              <a:t>Kirstine</a:t>
            </a:r>
            <a:r>
              <a:rPr lang="en-GB" sz="1400" dirty="0"/>
              <a:t> Hansen, Heather Joshi and Shirley </a:t>
            </a:r>
            <a:r>
              <a:rPr lang="en-GB" sz="1400" dirty="0" err="1"/>
              <a:t>Dex</a:t>
            </a:r>
            <a:r>
              <a:rPr lang="en-GB" sz="1400" dirty="0"/>
              <a:t> (eds) </a:t>
            </a:r>
            <a:r>
              <a:rPr lang="en-GB" sz="1400" i="1" dirty="0"/>
              <a:t>Children of the 21st century: The first five years</a:t>
            </a:r>
            <a:r>
              <a:rPr lang="en-GB" sz="1400" dirty="0"/>
              <a:t>. Bristol, Polity.</a:t>
            </a:r>
          </a:p>
          <a:p>
            <a:pPr marL="0" indent="0">
              <a:lnSpc>
                <a:spcPct val="100000"/>
              </a:lnSpc>
              <a:buNone/>
            </a:pPr>
            <a:r>
              <a:rPr lang="en-GB" sz="1400" dirty="0"/>
              <a:t>Clarke and </a:t>
            </a:r>
            <a:r>
              <a:rPr lang="en-GB" sz="1400" dirty="0" err="1"/>
              <a:t>Akerman</a:t>
            </a:r>
            <a:r>
              <a:rPr lang="en-GB" sz="1400" dirty="0"/>
              <a:t> (2006) </a:t>
            </a:r>
            <a:r>
              <a:rPr lang="en-GB" sz="1400" i="1" dirty="0"/>
              <a:t>Social inclusion and reading: An exploration</a:t>
            </a:r>
            <a:r>
              <a:rPr lang="en-GB" sz="1400" dirty="0"/>
              <a:t>. London: National Literacy Trust. (Look up research, such as this, on the NLT website, which shows that students from socioeconomically disadvantaged backgrounds are far less likely to read for pleasure, i.e. independently at home, than those from advantaged ones. This is why projects such as Drop Everything and Read are also important to support the reading model described in this P/P – ie students need to read a great deal</a:t>
            </a:r>
            <a:r>
              <a:rPr lang="en-GB" sz="1400" i="1" dirty="0"/>
              <a:t>, both </a:t>
            </a:r>
            <a:r>
              <a:rPr lang="en-GB" sz="1400" dirty="0"/>
              <a:t>in English lessons and, ideally at home, to develop their reading skills.)  </a:t>
            </a:r>
          </a:p>
          <a:p>
            <a:pPr marL="0" indent="0">
              <a:buNone/>
            </a:pPr>
            <a:r>
              <a:rPr lang="en-GB" sz="1400" dirty="0"/>
              <a:t>Cliff Hodges, G. (2016) </a:t>
            </a:r>
            <a:r>
              <a:rPr lang="en-GB" sz="1400" i="1" dirty="0"/>
              <a:t>Researching and teaching reading: Developing pedagogy through critical enquiry</a:t>
            </a:r>
            <a:r>
              <a:rPr lang="en-GB" sz="1400" dirty="0"/>
              <a:t>. London, New York: Routledge. </a:t>
            </a:r>
            <a:endParaRPr lang="en-US" altLang="en-US" sz="1400" dirty="0">
              <a:ea typeface="Times New Roman" panose="02020603050405020304" pitchFamily="18" charset="0"/>
              <a:cs typeface="Arial" panose="020B0604020202020204" pitchFamily="34" charset="0"/>
            </a:endParaRPr>
          </a:p>
          <a:p>
            <a:pPr marL="0" indent="0">
              <a:buNone/>
            </a:pPr>
            <a:r>
              <a:rPr lang="en-US" altLang="en-US" sz="1400" dirty="0">
                <a:ea typeface="Times New Roman" panose="02020603050405020304" pitchFamily="18" charset="0"/>
                <a:cs typeface="Arial" panose="020B0604020202020204" pitchFamily="34" charset="0"/>
              </a:rPr>
              <a:t>Cunningham, A. &amp; </a:t>
            </a:r>
            <a:r>
              <a:rPr lang="en-US" altLang="en-US" sz="1400" dirty="0" err="1">
                <a:ea typeface="Times New Roman" panose="02020603050405020304" pitchFamily="18" charset="0"/>
                <a:cs typeface="Arial" panose="020B0604020202020204" pitchFamily="34" charset="0"/>
              </a:rPr>
              <a:t>Stanovich</a:t>
            </a:r>
            <a:r>
              <a:rPr lang="en-US" altLang="en-US" sz="1400" dirty="0">
                <a:ea typeface="Times New Roman" panose="02020603050405020304" pitchFamily="18" charset="0"/>
                <a:cs typeface="Arial" panose="020B0604020202020204" pitchFamily="34" charset="0"/>
              </a:rPr>
              <a:t>, K. (1998) What Reading Does for the Mind in </a:t>
            </a:r>
            <a:r>
              <a:rPr lang="en-US" altLang="en-US" sz="1400" i="1" dirty="0">
                <a:ea typeface="Times New Roman" panose="02020603050405020304" pitchFamily="18" charset="0"/>
                <a:cs typeface="Arial" panose="020B0604020202020204" pitchFamily="34" charset="0"/>
              </a:rPr>
              <a:t>American Educator</a:t>
            </a:r>
            <a:r>
              <a:rPr lang="en-US" altLang="en-US" sz="1400" dirty="0">
                <a:ea typeface="Times New Roman" panose="02020603050405020304" pitchFamily="18" charset="0"/>
                <a:cs typeface="Arial" panose="020B0604020202020204" pitchFamily="34" charset="0"/>
              </a:rPr>
              <a:t>, Spring/Summer 1998 (‘Reading makes you smarter’ by developing not just reading skills for use across the curriculum, but also cognitive skills – </a:t>
            </a:r>
            <a:r>
              <a:rPr lang="en-US" altLang="en-US" sz="1400" dirty="0" err="1">
                <a:ea typeface="Times New Roman" panose="02020603050405020304" pitchFamily="18" charset="0"/>
                <a:cs typeface="Arial" panose="020B0604020202020204" pitchFamily="34" charset="0"/>
              </a:rPr>
              <a:t>ie</a:t>
            </a:r>
            <a:r>
              <a:rPr lang="en-US" altLang="en-US" sz="1400" dirty="0">
                <a:ea typeface="Times New Roman" panose="02020603050405020304" pitchFamily="18" charset="0"/>
                <a:cs typeface="Arial" panose="020B0604020202020204" pitchFamily="34" charset="0"/>
              </a:rPr>
              <a:t> increased vocab, understanding of sentence structure and ability to think conceptually – these authors show how important it is for students to read a lot as it is </a:t>
            </a:r>
            <a:r>
              <a:rPr lang="en-US" altLang="en-US" sz="1400" i="1" dirty="0">
                <a:ea typeface="Times New Roman" panose="02020603050405020304" pitchFamily="18" charset="0"/>
                <a:cs typeface="Arial" panose="020B0604020202020204" pitchFamily="34" charset="0"/>
              </a:rPr>
              <a:t>the volume of print </a:t>
            </a:r>
            <a:r>
              <a:rPr lang="en-US" altLang="en-US" sz="1400" dirty="0">
                <a:ea typeface="Times New Roman" panose="02020603050405020304" pitchFamily="18" charset="0"/>
                <a:cs typeface="Arial" panose="020B0604020202020204" pitchFamily="34" charset="0"/>
              </a:rPr>
              <a:t>that readers encounter that increases their reading comprehension skills, by challenging their comprehension skills and developing them).</a:t>
            </a:r>
          </a:p>
          <a:p>
            <a:pPr marL="0" indent="0">
              <a:buNone/>
            </a:pPr>
            <a:r>
              <a:rPr lang="en-US" sz="1400" dirty="0">
                <a:cs typeface="Arial" panose="020B0604020202020204" pitchFamily="34" charset="0"/>
              </a:rPr>
              <a:t>Duncan, S. (2015) Reading Aloud in </a:t>
            </a:r>
            <a:r>
              <a:rPr lang="en-US" sz="1400" dirty="0" err="1">
                <a:cs typeface="Arial" panose="020B0604020202020204" pitchFamily="34" charset="0"/>
              </a:rPr>
              <a:t>Lewisham</a:t>
            </a:r>
            <a:r>
              <a:rPr lang="en-US" sz="1400" dirty="0">
                <a:cs typeface="Arial" panose="020B0604020202020204" pitchFamily="34" charset="0"/>
              </a:rPr>
              <a:t>: An Exploration of Adult Reading Aloud-Practices, </a:t>
            </a:r>
            <a:r>
              <a:rPr lang="en-US" sz="1400" i="1" dirty="0">
                <a:cs typeface="Arial" panose="020B0604020202020204" pitchFamily="34" charset="0"/>
              </a:rPr>
              <a:t>Literacy</a:t>
            </a:r>
            <a:r>
              <a:rPr lang="en-US" sz="1400" dirty="0">
                <a:cs typeface="Arial" panose="020B0604020202020204" pitchFamily="34" charset="0"/>
              </a:rPr>
              <a:t>, Vol. 48, No 2. pp  84-90 (shows benefits of children being read to)</a:t>
            </a:r>
            <a:endParaRPr lang="en-GB" sz="1400" dirty="0"/>
          </a:p>
          <a:p>
            <a:pPr marL="0" indent="0">
              <a:lnSpc>
                <a:spcPct val="100000"/>
              </a:lnSpc>
              <a:buNone/>
            </a:pPr>
            <a:endParaRPr lang="en-GB" sz="1200" b="1" dirty="0"/>
          </a:p>
          <a:p>
            <a:pPr marL="0" indent="0">
              <a:buNone/>
            </a:pPr>
            <a:endParaRPr lang="en-GB" sz="1200" dirty="0"/>
          </a:p>
          <a:p>
            <a:endParaRPr lang="en-GB" sz="1100" dirty="0"/>
          </a:p>
          <a:p>
            <a:endParaRPr lang="en-GB" dirty="0"/>
          </a:p>
        </p:txBody>
      </p:sp>
    </p:spTree>
    <p:extLst>
      <p:ext uri="{BB962C8B-B14F-4D97-AF65-F5344CB8AC3E}">
        <p14:creationId xmlns:p14="http://schemas.microsoft.com/office/powerpoint/2010/main" val="1721796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CF6589-35FF-4FA5-ABC5-5DDB8921B0B5}"/>
              </a:ext>
            </a:extLst>
          </p:cNvPr>
          <p:cNvSpPr>
            <a:spLocks noGrp="1"/>
          </p:cNvSpPr>
          <p:nvPr>
            <p:ph idx="1"/>
          </p:nvPr>
        </p:nvSpPr>
        <p:spPr>
          <a:xfrm>
            <a:off x="561474" y="256674"/>
            <a:ext cx="10792326" cy="6384758"/>
          </a:xfrm>
        </p:spPr>
        <p:txBody>
          <a:bodyPr>
            <a:normAutofit fontScale="55000" lnSpcReduction="20000"/>
          </a:bodyPr>
          <a:lstStyle/>
          <a:p>
            <a:pPr marL="0" indent="0">
              <a:lnSpc>
                <a:spcPct val="100000"/>
              </a:lnSpc>
              <a:buNone/>
            </a:pPr>
            <a:r>
              <a:rPr lang="en-GB" sz="3600" b="1" dirty="0"/>
              <a:t>References</a:t>
            </a:r>
          </a:p>
          <a:p>
            <a:pPr marL="0" indent="0">
              <a:lnSpc>
                <a:spcPct val="100000"/>
              </a:lnSpc>
              <a:buNone/>
            </a:pPr>
            <a:r>
              <a:rPr lang="en-GB" dirty="0"/>
              <a:t>Education, </a:t>
            </a:r>
            <a:r>
              <a:rPr lang="en-GB" dirty="0" err="1"/>
              <a:t>Audiovisual</a:t>
            </a:r>
            <a:r>
              <a:rPr lang="en-GB" dirty="0"/>
              <a:t> and Culture Executive Agency of the European Commission ( 2011) </a:t>
            </a:r>
            <a:r>
              <a:rPr lang="en-GB" i="1" dirty="0"/>
              <a:t>Teaching Reading in Europe: Contexts, Policies and Practices</a:t>
            </a:r>
            <a:r>
              <a:rPr lang="en-GB" dirty="0"/>
              <a:t>, Brussels: EACEA, Eurydice (Major European report on reading, identifying a fifth of students in Europe as below the expected reading level. The section on reading comprehension lists the most important reading strategies students must develop, which formed part of the reading model used and reported on by Sutherland et al, in earlier slides) </a:t>
            </a:r>
          </a:p>
          <a:p>
            <a:pPr marL="0" indent="0">
              <a:lnSpc>
                <a:spcPct val="100000"/>
              </a:lnSpc>
              <a:buNone/>
            </a:pPr>
            <a:r>
              <a:rPr lang="en-GB" dirty="0"/>
              <a:t>Guthrie, J. T., and S. L. </a:t>
            </a:r>
            <a:r>
              <a:rPr lang="en-GB" dirty="0" err="1"/>
              <a:t>Klauda</a:t>
            </a:r>
            <a:r>
              <a:rPr lang="en-GB" dirty="0"/>
              <a:t>. 2014. “Effects of Classroom Practices on Reading Comprehension, Engagement, and Motivations for Adolescents.” </a:t>
            </a:r>
            <a:r>
              <a:rPr lang="en-GB" i="1" dirty="0"/>
              <a:t>Reading Research Quarterly </a:t>
            </a:r>
            <a:r>
              <a:rPr lang="en-GB" dirty="0"/>
              <a:t>49(4): 387–416. doi:10.1002/rrq.81. </a:t>
            </a:r>
          </a:p>
          <a:p>
            <a:pPr marL="0" indent="0">
              <a:lnSpc>
                <a:spcPct val="100000"/>
              </a:lnSpc>
              <a:buNone/>
            </a:pPr>
            <a:r>
              <a:rPr lang="en-GB" dirty="0"/>
              <a:t>Hart, B. and </a:t>
            </a:r>
            <a:r>
              <a:rPr lang="en-GB" dirty="0" err="1"/>
              <a:t>Risley</a:t>
            </a:r>
            <a:r>
              <a:rPr lang="en-GB" dirty="0"/>
              <a:t>, T. (2003) ‘The Early Catastrophe – The 30 Million Word Gap by Age 3’. American Educator. 27, pp.4-9</a:t>
            </a:r>
          </a:p>
          <a:p>
            <a:pPr marL="0" indent="0">
              <a:lnSpc>
                <a:spcPct val="100000"/>
              </a:lnSpc>
              <a:buNone/>
            </a:pPr>
            <a:r>
              <a:rPr lang="en-GB" dirty="0"/>
              <a:t>Hurry, J. Parker, M. (2007) Teachers’ Use of Questioning and Modelling Comprehension Skills in Primary Classrooms. </a:t>
            </a:r>
            <a:r>
              <a:rPr lang="en-GB" i="1" dirty="0"/>
              <a:t>Educational Review</a:t>
            </a:r>
            <a:r>
              <a:rPr lang="en-GB" dirty="0"/>
              <a:t>, 59 (3), pp. 229–314 (Although set in primary context, this research demonstrates how important </a:t>
            </a:r>
            <a:r>
              <a:rPr lang="en-GB" i="1" dirty="0"/>
              <a:t>teacher modelling </a:t>
            </a:r>
            <a:r>
              <a:rPr lang="en-GB" dirty="0"/>
              <a:t>of how to read and comprehend texts is)</a:t>
            </a:r>
          </a:p>
          <a:p>
            <a:pPr marL="0" indent="0">
              <a:lnSpc>
                <a:spcPct val="100000"/>
              </a:lnSpc>
              <a:buNone/>
            </a:pPr>
            <a:r>
              <a:rPr lang="en-GB" dirty="0"/>
              <a:t>International Reading Association (2007) </a:t>
            </a:r>
            <a:r>
              <a:rPr lang="en-GB" i="1" dirty="0"/>
              <a:t>Teaching Reading Well: a synthesis of IRA's research on teacher preparation for reading instruction,</a:t>
            </a:r>
            <a:r>
              <a:rPr lang="en-GB" dirty="0"/>
              <a:t>  Newark, D.E. USA: International Reading Association (Read the summary or the section on reading comprehension - another major US report, showing the importance of students being taught explicit reading strategies including self-monitoring of comprehension)</a:t>
            </a:r>
          </a:p>
          <a:p>
            <a:pPr marL="0" indent="0">
              <a:lnSpc>
                <a:spcPct val="100000"/>
              </a:lnSpc>
              <a:buNone/>
            </a:pPr>
            <a:r>
              <a:rPr lang="en-GB" dirty="0"/>
              <a:t>Murphy, P, </a:t>
            </a:r>
            <a:r>
              <a:rPr lang="en-GB" dirty="0" err="1"/>
              <a:t>Wilkinson,I</a:t>
            </a:r>
            <a:r>
              <a:rPr lang="en-GB" dirty="0"/>
              <a:t> , </a:t>
            </a:r>
            <a:r>
              <a:rPr lang="en-GB" dirty="0" err="1"/>
              <a:t>Soter</a:t>
            </a:r>
            <a:r>
              <a:rPr lang="en-GB" dirty="0"/>
              <a:t>, </a:t>
            </a:r>
            <a:r>
              <a:rPr lang="en-GB" dirty="0" err="1"/>
              <a:t>A.,Hennessey</a:t>
            </a:r>
            <a:r>
              <a:rPr lang="en-GB" dirty="0"/>
              <a:t>, M., Alexander, J. (2009) Examining the effects of classroom discussion on students’ comprehension of text: A meta-analysis. </a:t>
            </a:r>
            <a:r>
              <a:rPr lang="en-GB" i="1" dirty="0"/>
              <a:t>Journal of Educational Psychology</a:t>
            </a:r>
            <a:r>
              <a:rPr lang="en-GB" dirty="0"/>
              <a:t>, Vol 101(3), 740-764. (argues for the importance of rich talk about texts in all classrooms, whole-class and group)</a:t>
            </a:r>
          </a:p>
          <a:p>
            <a:pPr marL="0" indent="0">
              <a:lnSpc>
                <a:spcPct val="100000"/>
              </a:lnSpc>
              <a:buNone/>
            </a:pPr>
            <a:r>
              <a:rPr lang="en-GB" dirty="0"/>
              <a:t>National Institute for Child Health and Human Development (2000) </a:t>
            </a:r>
            <a:r>
              <a:rPr lang="en-GB" i="1" dirty="0"/>
              <a:t>Report of the National Reading Panel. Teaching children to read: An evidence-based assessment of the scientific research literature on reading and its implications for reading instruction</a:t>
            </a:r>
            <a:r>
              <a:rPr lang="en-GB" dirty="0"/>
              <a:t>. Washington, DC: U.S. Government Printing Office. (available online – read section on reading comprehension)</a:t>
            </a:r>
          </a:p>
          <a:p>
            <a:pPr marL="0" indent="0">
              <a:lnSpc>
                <a:spcPct val="100000"/>
              </a:lnSpc>
              <a:buNone/>
            </a:pPr>
            <a:r>
              <a:rPr lang="en-US" dirty="0"/>
              <a:t>National Literacy Trust, </a:t>
            </a:r>
            <a:r>
              <a:rPr lang="en-US" i="1" dirty="0"/>
              <a:t>Children’s and young people’s reading engagement,</a:t>
            </a:r>
            <a:r>
              <a:rPr lang="en-US" dirty="0"/>
              <a:t> 2022. https://literacytrust.org.uk/research-services/research-reports/children-and-young-peoples-reading-engagement-in-2022/ </a:t>
            </a:r>
            <a:endParaRPr lang="en-GB" dirty="0"/>
          </a:p>
          <a:p>
            <a:pPr marL="0" indent="0">
              <a:lnSpc>
                <a:spcPct val="100000"/>
              </a:lnSpc>
              <a:buNone/>
            </a:pPr>
            <a:r>
              <a:rPr lang="en-GB" dirty="0"/>
              <a:t>Oakhill, J.V., Cain, K. and </a:t>
            </a:r>
            <a:r>
              <a:rPr lang="en-GB" dirty="0" err="1"/>
              <a:t>Elbro</a:t>
            </a:r>
            <a:r>
              <a:rPr lang="en-GB" dirty="0"/>
              <a:t>, C. (2015) </a:t>
            </a:r>
            <a:r>
              <a:rPr lang="en-GB" i="1" dirty="0"/>
              <a:t>Understanding and teaching reading comprehension: a handbook</a:t>
            </a:r>
            <a:r>
              <a:rPr lang="en-GB" dirty="0"/>
              <a:t>, London: Routledge (book designed for teachers)</a:t>
            </a:r>
          </a:p>
          <a:p>
            <a:pPr marL="0" indent="0">
              <a:lnSpc>
                <a:spcPct val="100000"/>
              </a:lnSpc>
              <a:buNone/>
            </a:pPr>
            <a:r>
              <a:rPr lang="en-GB" dirty="0"/>
              <a:t>Oxford University Press (2018) </a:t>
            </a:r>
            <a:r>
              <a:rPr lang="en-GB" i="1" dirty="0"/>
              <a:t>Why closing the word gap matters. </a:t>
            </a:r>
            <a:r>
              <a:rPr lang="en-GB" dirty="0"/>
              <a:t>Oxford University Press. oxford.ly/</a:t>
            </a:r>
            <a:r>
              <a:rPr lang="en-GB" dirty="0" err="1"/>
              <a:t>wordgap</a:t>
            </a:r>
            <a:endParaRPr lang="en-GB" dirty="0"/>
          </a:p>
          <a:p>
            <a:endParaRPr lang="en-GB" dirty="0"/>
          </a:p>
        </p:txBody>
      </p:sp>
    </p:spTree>
    <p:extLst>
      <p:ext uri="{BB962C8B-B14F-4D97-AF65-F5344CB8AC3E}">
        <p14:creationId xmlns:p14="http://schemas.microsoft.com/office/powerpoint/2010/main" val="2540295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421" y="128338"/>
            <a:ext cx="11871158" cy="6729662"/>
          </a:xfrm>
        </p:spPr>
        <p:txBody>
          <a:bodyPr>
            <a:normAutofit fontScale="25000" lnSpcReduction="20000"/>
          </a:bodyPr>
          <a:lstStyle/>
          <a:p>
            <a:pPr marL="0" indent="0">
              <a:lnSpc>
                <a:spcPct val="100000"/>
              </a:lnSpc>
              <a:buNone/>
            </a:pPr>
            <a:r>
              <a:rPr lang="en-GB" sz="5600" dirty="0" err="1"/>
              <a:t>Palincsar</a:t>
            </a:r>
            <a:r>
              <a:rPr lang="en-GB" sz="5600" dirty="0"/>
              <a:t>, A.S. and Brown, A.L. (1984) Reciprocal Teaching of Comprehension-Fostering and Comprehension-Monitoring Activities, </a:t>
            </a:r>
            <a:r>
              <a:rPr lang="en-GB" sz="5600" i="1" dirty="0"/>
              <a:t>Cognition and Instruction</a:t>
            </a:r>
            <a:r>
              <a:rPr lang="en-GB" sz="5600" dirty="0"/>
              <a:t>, 1 (2), 117-175 Pressley, M. (2006) </a:t>
            </a:r>
            <a:r>
              <a:rPr lang="en-GB" sz="5600" i="1" dirty="0"/>
              <a:t>Reading Instruction that Works: the Case for Balanced</a:t>
            </a:r>
            <a:r>
              <a:rPr lang="en-GB" sz="5600" dirty="0"/>
              <a:t> </a:t>
            </a:r>
            <a:r>
              <a:rPr lang="en-GB" sz="5600" i="1" dirty="0"/>
              <a:t>Teaching</a:t>
            </a:r>
            <a:r>
              <a:rPr lang="en-GB" sz="5600" dirty="0"/>
              <a:t>. London and New York: Guilford </a:t>
            </a:r>
          </a:p>
          <a:p>
            <a:pPr marL="0" indent="0">
              <a:lnSpc>
                <a:spcPct val="100000"/>
              </a:lnSpc>
              <a:buNone/>
            </a:pPr>
            <a:r>
              <a:rPr lang="en-GB" sz="5600" dirty="0" err="1"/>
              <a:t>Retelsdorf</a:t>
            </a:r>
            <a:r>
              <a:rPr lang="en-GB" sz="5600" dirty="0"/>
              <a:t>, J., </a:t>
            </a:r>
            <a:r>
              <a:rPr lang="en-GB" sz="5600" dirty="0" err="1"/>
              <a:t>Köller</a:t>
            </a:r>
            <a:r>
              <a:rPr lang="en-GB" sz="5600" dirty="0"/>
              <a:t>, &amp; </a:t>
            </a:r>
            <a:r>
              <a:rPr lang="en-GB" sz="5600" dirty="0" err="1"/>
              <a:t>Möller</a:t>
            </a:r>
            <a:r>
              <a:rPr lang="en-GB" sz="5600" dirty="0"/>
              <a:t>. 2011.“On the Effects of Motivation on Reading Performance Growth in Secondary </a:t>
            </a:r>
            <a:r>
              <a:rPr lang="en-GB" sz="5600" dirty="0" err="1"/>
              <a:t>School.”</a:t>
            </a:r>
            <a:r>
              <a:rPr lang="en-GB" sz="5600" i="1" dirty="0" err="1"/>
              <a:t>Learning</a:t>
            </a:r>
            <a:r>
              <a:rPr lang="en-GB" sz="5600" i="1" dirty="0"/>
              <a:t> &amp; Instruction</a:t>
            </a:r>
            <a:r>
              <a:rPr lang="en-GB" sz="5600" dirty="0"/>
              <a:t> 21(4): 550–559. </a:t>
            </a:r>
          </a:p>
          <a:p>
            <a:pPr marL="0" indent="0">
              <a:buNone/>
            </a:pPr>
            <a:r>
              <a:rPr lang="en-US" sz="5600" dirty="0" err="1"/>
              <a:t>Risko</a:t>
            </a:r>
            <a:r>
              <a:rPr lang="en-US" sz="5600" dirty="0"/>
              <a:t>, Victoria J., Roller, Cathy M. ,</a:t>
            </a:r>
            <a:r>
              <a:rPr lang="en-US" sz="5600" dirty="0" err="1"/>
              <a:t>Carrice</a:t>
            </a:r>
            <a:r>
              <a:rPr lang="en-US" sz="5600" dirty="0"/>
              <a:t> Cummins, Rita M. Bean, Cathy Collins Block, Patricia L. Anders, James Flood Source(2008)  A Critical Analysis of Research on Reading Teacher Education </a:t>
            </a:r>
            <a:r>
              <a:rPr lang="en-US" sz="5600" i="1" dirty="0"/>
              <a:t>Reading Research Quarterly</a:t>
            </a:r>
            <a:r>
              <a:rPr lang="en-US" sz="5600" dirty="0"/>
              <a:t>, Vol. 43, No. 3, pp. 252-288 </a:t>
            </a:r>
          </a:p>
          <a:p>
            <a:pPr marL="0" indent="0">
              <a:buNone/>
            </a:pPr>
            <a:r>
              <a:rPr lang="en-GB" sz="5600" dirty="0"/>
              <a:t>Rojas-Drummond, S. </a:t>
            </a:r>
            <a:r>
              <a:rPr lang="en-GB" sz="5600" dirty="0" err="1"/>
              <a:t>Mazón</a:t>
            </a:r>
            <a:r>
              <a:rPr lang="en-GB" sz="5600" dirty="0"/>
              <a:t>, N.</a:t>
            </a:r>
            <a:r>
              <a:rPr lang="es-ES" sz="5600" dirty="0"/>
              <a:t> &amp; </a:t>
            </a:r>
            <a:r>
              <a:rPr lang="en-GB" sz="5600" dirty="0"/>
              <a:t>Littleton. K. (2014) Developing Reading Comprehension through Collaborative Learning. </a:t>
            </a:r>
            <a:r>
              <a:rPr lang="en-GB" sz="5600" i="1" dirty="0"/>
              <a:t>Journal of Research in Reading, Volume 37, Issue 2, 2014, pp 138–158</a:t>
            </a:r>
          </a:p>
          <a:p>
            <a:pPr marL="0" indent="0">
              <a:buNone/>
            </a:pPr>
            <a:r>
              <a:rPr lang="en-GB" sz="5600" dirty="0" err="1"/>
              <a:t>Soter</a:t>
            </a:r>
            <a:r>
              <a:rPr lang="en-GB" sz="5600" dirty="0"/>
              <a:t>, A.O. Wilkinson, I.A., Murphy, P.K., Rudge, L., </a:t>
            </a:r>
            <a:r>
              <a:rPr lang="en-GB" sz="5600" dirty="0" err="1"/>
              <a:t>Reninger,K</a:t>
            </a:r>
            <a:r>
              <a:rPr lang="en-GB" sz="5600" dirty="0"/>
              <a:t>. &amp; Edwards, M. (2008) What the discourse tells us: Talk and indicators of high-level comprehension </a:t>
            </a:r>
            <a:r>
              <a:rPr lang="en-GB" sz="5600" i="1" dirty="0"/>
              <a:t>International Journal of Educational Research</a:t>
            </a:r>
            <a:r>
              <a:rPr lang="en-GB" sz="5600" dirty="0"/>
              <a:t>, 47 (2008) 372–391.</a:t>
            </a:r>
          </a:p>
          <a:p>
            <a:pPr marL="0" indent="0">
              <a:buNone/>
            </a:pPr>
            <a:r>
              <a:rPr lang="en-GB" sz="5600" dirty="0" err="1"/>
              <a:t>Stanovich</a:t>
            </a:r>
            <a:r>
              <a:rPr lang="en-GB" sz="5600" dirty="0"/>
              <a:t>, K. (1986) Matthew Effects in Reading: Some Consequences of Individual Differences in the Acquisition of Literacy, </a:t>
            </a:r>
            <a:r>
              <a:rPr lang="en-GB" sz="5600" i="1" dirty="0"/>
              <a:t>Reading Research Quarterly</a:t>
            </a:r>
            <a:r>
              <a:rPr lang="en-GB" sz="5600" dirty="0"/>
              <a:t>, Vol 21, (4) pp 360-407</a:t>
            </a:r>
          </a:p>
          <a:p>
            <a:pPr marL="0" indent="0">
              <a:buNone/>
            </a:pPr>
            <a:r>
              <a:rPr lang="en-US" sz="5600" dirty="0"/>
              <a:t>Sullivan, A. &amp; Brown, M. (2015) Reading for pleasure and progress in vocabulary and mathematics, </a:t>
            </a:r>
            <a:r>
              <a:rPr lang="en-US" sz="5600" i="1" dirty="0"/>
              <a:t>British Educational Research Journal</a:t>
            </a:r>
            <a:r>
              <a:rPr lang="en-US" sz="5600" dirty="0"/>
              <a:t> Vol. 41, No. 6, December 2015, pp. 971–991 DOI: 10.1002/berj.3180</a:t>
            </a:r>
            <a:endParaRPr lang="en-GB" sz="5600" dirty="0"/>
          </a:p>
          <a:p>
            <a:pPr marL="0" indent="0">
              <a:buNone/>
            </a:pPr>
            <a:r>
              <a:rPr lang="en-GB" sz="5600" dirty="0"/>
              <a:t>Sutherland (2006) Promoting Group Talk and Higher-thinking in pupils, by coaching secondary English trainee teachers, </a:t>
            </a:r>
            <a:r>
              <a:rPr lang="en-GB" sz="5600" i="1" dirty="0"/>
              <a:t>Literac</a:t>
            </a:r>
            <a:r>
              <a:rPr lang="en-GB" sz="5600" dirty="0"/>
              <a:t>y, 40: 2, pp. 106-114</a:t>
            </a:r>
          </a:p>
          <a:p>
            <a:pPr marL="0" indent="0">
              <a:buNone/>
            </a:pPr>
            <a:r>
              <a:rPr lang="en-GB" sz="5600" dirty="0"/>
              <a:t>Sutherland, J. (2015): ‘Going meta’: using a metadiscoursal approach to develop secondary students’ dialogic talk in small groups, </a:t>
            </a:r>
            <a:r>
              <a:rPr lang="en-GB" sz="5600" i="1" dirty="0"/>
              <a:t>Research Papers in Education</a:t>
            </a:r>
            <a:r>
              <a:rPr lang="en-GB" sz="5600" dirty="0"/>
              <a:t>, Vol. 30,(1), pp. 44–69</a:t>
            </a:r>
          </a:p>
          <a:p>
            <a:pPr marL="0" indent="0">
              <a:buNone/>
            </a:pPr>
            <a:r>
              <a:rPr lang="en-US" sz="5600" dirty="0"/>
              <a:t>Sutherland, J. &amp; Westbrook, J. (2021) ‘Reading comprehension of whole texts’ In A. Watson &amp; R. Newman (Eds) </a:t>
            </a:r>
            <a:r>
              <a:rPr lang="en-US" sz="5600" i="1" dirty="0"/>
              <a:t>The Practical Guide to Teaching English</a:t>
            </a:r>
            <a:r>
              <a:rPr lang="en-US" sz="5600" dirty="0"/>
              <a:t> (2</a:t>
            </a:r>
            <a:r>
              <a:rPr lang="en-US" sz="5600" baseline="30000" dirty="0"/>
              <a:t>nd</a:t>
            </a:r>
            <a:r>
              <a:rPr lang="en-US" sz="5600" dirty="0"/>
              <a:t> Ed) </a:t>
            </a:r>
            <a:r>
              <a:rPr lang="en-GB" sz="5600" dirty="0"/>
              <a:t>London: Routledge</a:t>
            </a:r>
          </a:p>
          <a:p>
            <a:pPr marL="0" indent="0">
              <a:buNone/>
            </a:pPr>
            <a:r>
              <a:rPr lang="en-GB" sz="5600" dirty="0"/>
              <a:t>Sutherland, J., Westbrook, J., Oakhill, J. and Sullivan, S. (2023) An immersive, ‘Faster Read’: a pilot, mixed-method study, developing whole-text reading comprehension and engagement with adolescent struggling readers</a:t>
            </a:r>
            <a:r>
              <a:rPr lang="en-GB" sz="5600" i="1" dirty="0"/>
              <a:t>, Research Papers in Education</a:t>
            </a:r>
            <a:r>
              <a:rPr lang="en-GB" sz="5600" dirty="0"/>
              <a:t>, Accepted July 9, 2023: in production). </a:t>
            </a:r>
          </a:p>
          <a:p>
            <a:pPr marL="0" indent="0">
              <a:buNone/>
            </a:pPr>
            <a:r>
              <a:rPr lang="en-GB" sz="5600" dirty="0"/>
              <a:t>Sutherland, J., Westbrook, J., Oakhill, J. and  Roberts, L. (2023) Teachers as agents and all students as ‘readers’: the impact of the ‘Faster Read’ after eight years (in process, based on impact study, 2022)</a:t>
            </a:r>
          </a:p>
          <a:p>
            <a:pPr marL="0" indent="0">
              <a:buNone/>
            </a:pPr>
            <a:r>
              <a:rPr lang="en-GB" sz="5600" dirty="0" err="1"/>
              <a:t>Torppa</a:t>
            </a:r>
            <a:r>
              <a:rPr lang="en-GB" sz="5600" dirty="0"/>
              <a:t>, M., P. Niemi, K. </a:t>
            </a:r>
            <a:r>
              <a:rPr lang="en-GB" sz="5600" dirty="0" err="1"/>
              <a:t>Vasalampi</a:t>
            </a:r>
            <a:r>
              <a:rPr lang="en-GB" sz="5600" dirty="0"/>
              <a:t>, M.K. </a:t>
            </a:r>
            <a:r>
              <a:rPr lang="en-GB" sz="5600" dirty="0" err="1"/>
              <a:t>Lerkkanen</a:t>
            </a:r>
            <a:r>
              <a:rPr lang="en-GB" sz="5600" dirty="0"/>
              <a:t>, A. </a:t>
            </a:r>
            <a:r>
              <a:rPr lang="en-GB" sz="5600" dirty="0" err="1"/>
              <a:t>Tolvanen</a:t>
            </a:r>
            <a:r>
              <a:rPr lang="en-GB" sz="5600" dirty="0"/>
              <a:t>, A-M. </a:t>
            </a:r>
            <a:r>
              <a:rPr lang="en-GB" sz="5600" dirty="0" err="1"/>
              <a:t>Poikkeus</a:t>
            </a:r>
            <a:r>
              <a:rPr lang="en-GB" sz="5600" dirty="0"/>
              <a:t>. 2020. “Leisure Reading (But Not Any Kind) and Reading Comprehension Support Each Other - A Longitudinal Study Across Grades 1 and 9”. </a:t>
            </a:r>
            <a:r>
              <a:rPr lang="en-GB" sz="5600" i="1" dirty="0"/>
              <a:t>Child Development</a:t>
            </a:r>
            <a:r>
              <a:rPr lang="en-GB" sz="5600" dirty="0"/>
              <a:t>, 91:3, 876–900.</a:t>
            </a:r>
          </a:p>
          <a:p>
            <a:pPr marL="0" indent="0">
              <a:buNone/>
            </a:pPr>
            <a:r>
              <a:rPr lang="en-GB" sz="5600" dirty="0"/>
              <a:t>van Bergen, E., K. </a:t>
            </a:r>
            <a:r>
              <a:rPr lang="en-GB" sz="5600" dirty="0" err="1"/>
              <a:t>Vasalampi</a:t>
            </a:r>
            <a:r>
              <a:rPr lang="en-GB" sz="5600" dirty="0"/>
              <a:t>, M. </a:t>
            </a:r>
            <a:r>
              <a:rPr lang="en-GB" sz="5600" dirty="0" err="1"/>
              <a:t>Torppa</a:t>
            </a:r>
            <a:r>
              <a:rPr lang="en-GB" sz="5600" dirty="0"/>
              <a:t>, M. 2020. “How Are Practice and Performance Related? Development of Reading From Age 5 to 15”, </a:t>
            </a:r>
            <a:r>
              <a:rPr lang="en-GB" sz="5600" i="1" dirty="0"/>
              <a:t>Reading Research Quarterly</a:t>
            </a:r>
            <a:r>
              <a:rPr lang="en-GB" sz="5600" dirty="0"/>
              <a:t>, 56(3) pp. 415–434. </a:t>
            </a:r>
          </a:p>
          <a:p>
            <a:pPr marL="0" indent="0">
              <a:buNone/>
            </a:pPr>
            <a:r>
              <a:rPr lang="en-GB" sz="5600" dirty="0"/>
              <a:t>Westbrook, J. (2013) Reading as a Hermeneutical Endeavour: Whole-Class Approaches to Teaching Narrative with Low-Attaining Adolescent Readers, </a:t>
            </a:r>
            <a:r>
              <a:rPr lang="en-GB" sz="5600" i="1" dirty="0"/>
              <a:t>Literacy</a:t>
            </a:r>
            <a:r>
              <a:rPr lang="en-GB" sz="5600" dirty="0"/>
              <a:t>, Vol 47, (1), pp. 42-49.</a:t>
            </a:r>
          </a:p>
          <a:p>
            <a:pPr marL="0" indent="0">
              <a:buNone/>
            </a:pPr>
            <a:r>
              <a:rPr lang="en-GB" sz="5600" dirty="0"/>
              <a:t>Westbrook, J., Sutherland, J., Oakhill, J. and Sullivan, S. (2019) ‘Just reading’: the impact of a faster pace of reading narratives on the comprehension of poorer adolescent readers in English classrooms. </a:t>
            </a:r>
            <a:r>
              <a:rPr lang="en-GB" sz="5600" i="1" dirty="0"/>
              <a:t>Literacy</a:t>
            </a:r>
            <a:r>
              <a:rPr lang="en-GB" sz="5600" dirty="0"/>
              <a:t>, 53(2) 61-68</a:t>
            </a:r>
          </a:p>
          <a:p>
            <a:pPr marL="0" indent="0">
              <a:buNone/>
            </a:pPr>
            <a:r>
              <a:rPr lang="en-GB" sz="4400" dirty="0" err="1"/>
              <a:t>Unrau</a:t>
            </a:r>
            <a:r>
              <a:rPr lang="en-GB" sz="4400" dirty="0"/>
              <a:t>, N.J., &amp; Quirk, M. (2014) Reading motivation and reading engagement: Clarifying commingled conceptions. </a:t>
            </a:r>
            <a:r>
              <a:rPr lang="en-GB" sz="4400" i="1" dirty="0"/>
              <a:t>Reading Psychology</a:t>
            </a:r>
            <a:r>
              <a:rPr lang="en-GB" sz="4400" dirty="0"/>
              <a:t>, 35(3), 260-284</a:t>
            </a:r>
          </a:p>
          <a:p>
            <a:pPr marL="0" indent="0">
              <a:buNone/>
            </a:pPr>
            <a:endParaRPr lang="en-GB" sz="5600" dirty="0"/>
          </a:p>
          <a:p>
            <a:pPr marL="0" indent="0">
              <a:buNone/>
            </a:pPr>
            <a:endParaRPr lang="en-GB" sz="4800" dirty="0"/>
          </a:p>
          <a:p>
            <a:pPr marL="0" indent="0">
              <a:lnSpc>
                <a:spcPct val="100000"/>
              </a:lnSpc>
              <a:buNone/>
            </a:pPr>
            <a:endParaRPr lang="en-GB" sz="4800" dirty="0"/>
          </a:p>
        </p:txBody>
      </p:sp>
    </p:spTree>
    <p:extLst>
      <p:ext uri="{BB962C8B-B14F-4D97-AF65-F5344CB8AC3E}">
        <p14:creationId xmlns:p14="http://schemas.microsoft.com/office/powerpoint/2010/main" val="3899638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119023"/>
            <a:ext cx="11538857" cy="1143000"/>
          </a:xfrm>
        </p:spPr>
        <p:txBody>
          <a:bodyPr>
            <a:normAutofit fontScale="90000"/>
          </a:bodyPr>
          <a:lstStyle/>
          <a:p>
            <a:r>
              <a:rPr lang="en-GB" sz="3600" dirty="0"/>
              <a:t>Pre-reading Group task on ‘The Flowers’ to teach inference. Groups are given 3 clusters of words, in succession, extracted from the story  </a:t>
            </a:r>
          </a:p>
        </p:txBody>
      </p:sp>
      <p:sp>
        <p:nvSpPr>
          <p:cNvPr id="3" name="Content Placeholder 2"/>
          <p:cNvSpPr>
            <a:spLocks noGrp="1"/>
          </p:cNvSpPr>
          <p:nvPr>
            <p:ph idx="1"/>
          </p:nvPr>
        </p:nvSpPr>
        <p:spPr>
          <a:xfrm>
            <a:off x="246743" y="1393371"/>
            <a:ext cx="10169737" cy="5345606"/>
          </a:xfrm>
        </p:spPr>
        <p:txBody>
          <a:bodyPr>
            <a:normAutofit fontScale="92500" lnSpcReduction="10000"/>
          </a:bodyPr>
          <a:lstStyle/>
          <a:p>
            <a:pPr marL="114300" indent="0">
              <a:buNone/>
            </a:pPr>
            <a:r>
              <a:rPr lang="en-GB" sz="2400" dirty="0"/>
              <a:t>1) </a:t>
            </a:r>
            <a:r>
              <a:rPr lang="en-GB" b="1" dirty="0"/>
              <a:t>What can you infer about the story from the 1</a:t>
            </a:r>
            <a:r>
              <a:rPr lang="en-GB" b="1" baseline="30000" dirty="0"/>
              <a:t>st</a:t>
            </a:r>
            <a:r>
              <a:rPr lang="en-GB" b="1" dirty="0"/>
              <a:t> cluster</a:t>
            </a:r>
            <a:r>
              <a:rPr lang="en-GB" dirty="0"/>
              <a:t>?                      Be prepared to share your reasons:</a:t>
            </a:r>
          </a:p>
          <a:p>
            <a:r>
              <a:rPr lang="en-GB" dirty="0"/>
              <a:t>Plot, characters, narrator</a:t>
            </a:r>
          </a:p>
          <a:p>
            <a:r>
              <a:rPr lang="en-GB" dirty="0"/>
              <a:t>Setting</a:t>
            </a:r>
          </a:p>
          <a:p>
            <a:r>
              <a:rPr lang="en-GB" dirty="0"/>
              <a:t>Mood, atmosphere</a:t>
            </a:r>
          </a:p>
          <a:p>
            <a:r>
              <a:rPr lang="en-GB" dirty="0"/>
              <a:t>Themes</a:t>
            </a:r>
          </a:p>
          <a:p>
            <a:pPr marL="114300" indent="0">
              <a:buNone/>
            </a:pPr>
            <a:r>
              <a:rPr lang="en-GB" dirty="0"/>
              <a:t>2) </a:t>
            </a:r>
            <a:r>
              <a:rPr lang="en-GB" b="1" dirty="0"/>
              <a:t>Ask yourselves the same questions about Cluster 2</a:t>
            </a:r>
            <a:r>
              <a:rPr lang="en-GB" dirty="0"/>
              <a:t>.                            Has your view changed? How?</a:t>
            </a:r>
          </a:p>
          <a:p>
            <a:pPr marL="114300" indent="0">
              <a:buNone/>
            </a:pPr>
            <a:r>
              <a:rPr lang="en-GB" dirty="0"/>
              <a:t>3) </a:t>
            </a:r>
            <a:r>
              <a:rPr lang="en-GB" b="1" dirty="0"/>
              <a:t>Repeat task for Cluster 3 </a:t>
            </a:r>
            <a:r>
              <a:rPr lang="en-GB" dirty="0"/>
              <a:t>- What additional </a:t>
            </a:r>
            <a:r>
              <a:rPr lang="en-GB" b="1" dirty="0"/>
              <a:t>knowledge</a:t>
            </a:r>
            <a:r>
              <a:rPr lang="en-GB" dirty="0"/>
              <a:t> are you bringing to the story to make inferences in the 3</a:t>
            </a:r>
            <a:r>
              <a:rPr lang="en-GB" baseline="30000" dirty="0"/>
              <a:t>rd</a:t>
            </a:r>
            <a:r>
              <a:rPr lang="en-GB" dirty="0"/>
              <a:t> cluster? </a:t>
            </a:r>
            <a:r>
              <a:rPr lang="en-GB" b="1" dirty="0"/>
              <a:t>Where is your knowledge from? </a:t>
            </a:r>
            <a:r>
              <a:rPr lang="en-GB" dirty="0"/>
              <a:t>How important is it if you don’t already know what the last two words mean?</a:t>
            </a:r>
          </a:p>
          <a:p>
            <a:pPr marL="114300" indent="0">
              <a:buNone/>
            </a:pPr>
            <a:r>
              <a:rPr lang="en-GB" dirty="0"/>
              <a:t>4) What have you learnt about how to infer meaning in a short story?</a:t>
            </a:r>
          </a:p>
          <a:p>
            <a:pPr marL="114300" indent="0">
              <a:buNone/>
            </a:pPr>
            <a:endParaRPr lang="en-GB" dirty="0"/>
          </a:p>
          <a:p>
            <a:pPr marL="114300" indent="0">
              <a:buNone/>
            </a:pPr>
            <a:endParaRPr lang="en-GB" dirty="0"/>
          </a:p>
          <a:p>
            <a:pPr marL="114300"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9249" y="1857085"/>
            <a:ext cx="3906897" cy="165618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9546" y="4194796"/>
            <a:ext cx="1842454" cy="2384524"/>
          </a:xfrm>
          <a:prstGeom prst="rect">
            <a:avLst/>
          </a:prstGeom>
        </p:spPr>
      </p:pic>
    </p:spTree>
    <p:extLst>
      <p:ext uri="{BB962C8B-B14F-4D97-AF65-F5344CB8AC3E}">
        <p14:creationId xmlns:p14="http://schemas.microsoft.com/office/powerpoint/2010/main" val="1690457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Word cluster 1</a:t>
            </a:r>
          </a:p>
        </p:txBody>
      </p:sp>
      <p:sp>
        <p:nvSpPr>
          <p:cNvPr id="3" name="Content Placeholder 2"/>
          <p:cNvSpPr>
            <a:spLocks noGrp="1"/>
          </p:cNvSpPr>
          <p:nvPr>
            <p:ph idx="1"/>
          </p:nvPr>
        </p:nvSpPr>
        <p:spPr/>
        <p:txBody>
          <a:bodyPr>
            <a:normAutofit lnSpcReduction="10000"/>
          </a:bodyPr>
          <a:lstStyle/>
          <a:p>
            <a:pPr marL="114300" indent="0">
              <a:buNone/>
            </a:pPr>
            <a:r>
              <a:rPr lang="en-GB" b="1" dirty="0"/>
              <a:t>golden surprise</a:t>
            </a:r>
            <a:endParaRPr lang="en-GB" dirty="0"/>
          </a:p>
          <a:p>
            <a:pPr marL="114300" indent="0">
              <a:buNone/>
            </a:pPr>
            <a:r>
              <a:rPr lang="en-GB" b="1" dirty="0"/>
              <a:t>skipped </a:t>
            </a:r>
            <a:endParaRPr lang="en-GB" dirty="0"/>
          </a:p>
          <a:p>
            <a:pPr marL="114300" indent="0">
              <a:buNone/>
            </a:pPr>
            <a:r>
              <a:rPr lang="en-GB" b="1" dirty="0"/>
              <a:t> </a:t>
            </a:r>
            <a:endParaRPr lang="en-GB" dirty="0"/>
          </a:p>
          <a:p>
            <a:pPr marL="114300" indent="0">
              <a:buNone/>
            </a:pPr>
            <a:r>
              <a:rPr lang="en-GB" b="1" dirty="0"/>
              <a:t>tat-de-ta-ta-ta-ta</a:t>
            </a:r>
            <a:endParaRPr lang="en-GB" dirty="0"/>
          </a:p>
          <a:p>
            <a:pPr marL="114300" indent="0">
              <a:buNone/>
            </a:pPr>
            <a:r>
              <a:rPr lang="en-GB" b="1" dirty="0"/>
              <a:t>light and good</a:t>
            </a:r>
            <a:endParaRPr lang="en-GB" dirty="0"/>
          </a:p>
          <a:p>
            <a:pPr marL="114300" indent="0">
              <a:buNone/>
            </a:pPr>
            <a:r>
              <a:rPr lang="en-GB" b="1" dirty="0"/>
              <a:t> </a:t>
            </a:r>
            <a:endParaRPr lang="en-GB" dirty="0"/>
          </a:p>
          <a:p>
            <a:pPr marL="114300" indent="0">
              <a:buNone/>
            </a:pPr>
            <a:r>
              <a:rPr lang="en-GB" b="1" dirty="0"/>
              <a:t>silver ferns</a:t>
            </a:r>
            <a:endParaRPr lang="en-GB" dirty="0"/>
          </a:p>
          <a:p>
            <a:pPr marL="114300" indent="0">
              <a:buNone/>
            </a:pPr>
            <a:r>
              <a:rPr lang="en-GB" b="1" dirty="0"/>
              <a:t>harvesting</a:t>
            </a:r>
            <a:endParaRPr lang="en-GB" dirty="0"/>
          </a:p>
          <a:p>
            <a:pPr marL="114300" indent="0">
              <a:buNone/>
            </a:pPr>
            <a:r>
              <a:rPr lang="en-GB" b="1" dirty="0"/>
              <a:t> </a:t>
            </a:r>
            <a:endParaRPr lang="en-GB" dirty="0"/>
          </a:p>
          <a:p>
            <a:endParaRPr lang="en-GB" dirty="0"/>
          </a:p>
        </p:txBody>
      </p:sp>
    </p:spTree>
    <p:extLst>
      <p:ext uri="{BB962C8B-B14F-4D97-AF65-F5344CB8AC3E}">
        <p14:creationId xmlns:p14="http://schemas.microsoft.com/office/powerpoint/2010/main" val="3914719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Word cluster 2</a:t>
            </a:r>
          </a:p>
        </p:txBody>
      </p:sp>
      <p:sp>
        <p:nvSpPr>
          <p:cNvPr id="3" name="Content Placeholder 2"/>
          <p:cNvSpPr>
            <a:spLocks noGrp="1"/>
          </p:cNvSpPr>
          <p:nvPr>
            <p:ph idx="1"/>
          </p:nvPr>
        </p:nvSpPr>
        <p:spPr/>
        <p:txBody>
          <a:bodyPr/>
          <a:lstStyle/>
          <a:p>
            <a:pPr marL="114300" indent="0">
              <a:buNone/>
            </a:pPr>
            <a:r>
              <a:rPr lang="en-GB" b="1" dirty="0"/>
              <a:t>strangeness</a:t>
            </a:r>
            <a:endParaRPr lang="en-GB" dirty="0"/>
          </a:p>
          <a:p>
            <a:pPr marL="114300" indent="0">
              <a:buNone/>
            </a:pPr>
            <a:r>
              <a:rPr lang="en-GB" b="1" dirty="0"/>
              <a:t>spinning restlessly</a:t>
            </a:r>
            <a:endParaRPr lang="en-GB" dirty="0"/>
          </a:p>
          <a:p>
            <a:pPr marL="114300" indent="0">
              <a:buNone/>
            </a:pPr>
            <a:r>
              <a:rPr lang="en-GB" b="1" dirty="0"/>
              <a:t> </a:t>
            </a:r>
            <a:endParaRPr lang="en-GB" dirty="0"/>
          </a:p>
          <a:p>
            <a:pPr marL="114300" indent="0">
              <a:buNone/>
            </a:pPr>
            <a:r>
              <a:rPr lang="en-GB" b="1" dirty="0"/>
              <a:t>gloomy</a:t>
            </a:r>
            <a:endParaRPr lang="en-GB" dirty="0"/>
          </a:p>
          <a:p>
            <a:pPr marL="114300" indent="0">
              <a:buNone/>
            </a:pPr>
            <a:r>
              <a:rPr lang="en-GB" b="1" dirty="0"/>
              <a:t>noose</a:t>
            </a:r>
            <a:endParaRPr lang="en-GB" dirty="0"/>
          </a:p>
          <a:p>
            <a:pPr marL="114300" indent="0">
              <a:buNone/>
            </a:pPr>
            <a:r>
              <a:rPr lang="en-GB" dirty="0"/>
              <a:t> </a:t>
            </a:r>
          </a:p>
          <a:p>
            <a:pPr marL="114300" indent="0">
              <a:buNone/>
            </a:pPr>
            <a:r>
              <a:rPr lang="en-GB" b="1" dirty="0"/>
              <a:t>naked grin</a:t>
            </a:r>
            <a:endParaRPr lang="en-GB" dirty="0"/>
          </a:p>
          <a:p>
            <a:pPr marL="114300" indent="0">
              <a:buNone/>
            </a:pPr>
            <a:r>
              <a:rPr lang="en-GB" b="1" dirty="0"/>
              <a:t>snakes</a:t>
            </a:r>
            <a:endParaRPr lang="en-GB" dirty="0"/>
          </a:p>
          <a:p>
            <a:pPr marL="114300" indent="0">
              <a:buNone/>
            </a:pPr>
            <a:endParaRPr lang="en-GB" dirty="0"/>
          </a:p>
          <a:p>
            <a:pPr marL="114300" indent="0">
              <a:buNone/>
            </a:pPr>
            <a:endParaRPr lang="en-GB" dirty="0"/>
          </a:p>
        </p:txBody>
      </p:sp>
    </p:spTree>
    <p:extLst>
      <p:ext uri="{BB962C8B-B14F-4D97-AF65-F5344CB8AC3E}">
        <p14:creationId xmlns:p14="http://schemas.microsoft.com/office/powerpoint/2010/main" val="1607527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Word cluster 3: What contextual knowledge are you bringing to story to infer its location?</a:t>
            </a:r>
          </a:p>
        </p:txBody>
      </p:sp>
      <p:sp>
        <p:nvSpPr>
          <p:cNvPr id="3" name="Content Placeholder 2"/>
          <p:cNvSpPr>
            <a:spLocks noGrp="1"/>
          </p:cNvSpPr>
          <p:nvPr>
            <p:ph idx="1"/>
          </p:nvPr>
        </p:nvSpPr>
        <p:spPr/>
        <p:txBody>
          <a:bodyPr>
            <a:normAutofit fontScale="92500" lnSpcReduction="20000"/>
          </a:bodyPr>
          <a:lstStyle/>
          <a:p>
            <a:pPr marL="114300" indent="0">
              <a:buNone/>
            </a:pPr>
            <a:r>
              <a:rPr lang="en-GB" b="1" dirty="0"/>
              <a:t>sharecropper cabin, plowline</a:t>
            </a:r>
            <a:endParaRPr lang="en-GB" dirty="0"/>
          </a:p>
          <a:p>
            <a:pPr marL="114300" indent="0">
              <a:buNone/>
            </a:pPr>
            <a:endParaRPr lang="en-GB" b="1" dirty="0"/>
          </a:p>
          <a:p>
            <a:pPr marL="114300" indent="0">
              <a:buNone/>
            </a:pPr>
            <a:r>
              <a:rPr lang="en-GB" b="1" dirty="0"/>
              <a:t>smokehouse</a:t>
            </a:r>
            <a:endParaRPr lang="en-GB" dirty="0"/>
          </a:p>
          <a:p>
            <a:pPr marL="114300" indent="0">
              <a:buNone/>
            </a:pPr>
            <a:r>
              <a:rPr lang="en-GB" b="1" dirty="0"/>
              <a:t> </a:t>
            </a:r>
            <a:endParaRPr lang="en-GB" dirty="0"/>
          </a:p>
          <a:p>
            <a:pPr marL="114300" indent="0">
              <a:buNone/>
            </a:pPr>
            <a:r>
              <a:rPr lang="en-GB" b="1" dirty="0"/>
              <a:t>sweetsuds bush, squash, cotton,  </a:t>
            </a:r>
            <a:endParaRPr lang="en-GB" dirty="0"/>
          </a:p>
          <a:p>
            <a:pPr marL="114300" indent="0">
              <a:buNone/>
            </a:pPr>
            <a:r>
              <a:rPr lang="en-GB" b="1" dirty="0"/>
              <a:t> </a:t>
            </a:r>
            <a:endParaRPr lang="en-GB" dirty="0"/>
          </a:p>
          <a:p>
            <a:pPr marL="114300" indent="0">
              <a:buNone/>
            </a:pPr>
            <a:r>
              <a:rPr lang="en-GB" b="1" dirty="0"/>
              <a:t>benignly</a:t>
            </a:r>
            <a:endParaRPr lang="en-GB" dirty="0"/>
          </a:p>
          <a:p>
            <a:pPr marL="114300" indent="0">
              <a:buNone/>
            </a:pPr>
            <a:endParaRPr lang="en-GB" b="1" dirty="0"/>
          </a:p>
          <a:p>
            <a:pPr marL="114300" indent="0">
              <a:buNone/>
            </a:pPr>
            <a:r>
              <a:rPr lang="en-GB" b="1" dirty="0"/>
              <a:t>myopia</a:t>
            </a:r>
            <a:r>
              <a:rPr lang="en-GB" dirty="0"/>
              <a:t> </a:t>
            </a:r>
          </a:p>
          <a:p>
            <a:pPr marL="114300" indent="0">
              <a:buNone/>
            </a:pPr>
            <a:r>
              <a:rPr lang="en-GB" dirty="0"/>
              <a:t> </a:t>
            </a:r>
          </a:p>
          <a:p>
            <a:pPr marL="114300" indent="0">
              <a:buNone/>
            </a:pPr>
            <a:endParaRPr lang="en-GB" dirty="0"/>
          </a:p>
        </p:txBody>
      </p:sp>
    </p:spTree>
    <p:extLst>
      <p:ext uri="{BB962C8B-B14F-4D97-AF65-F5344CB8AC3E}">
        <p14:creationId xmlns:p14="http://schemas.microsoft.com/office/powerpoint/2010/main" val="1008417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1ABE-EAFF-4EDF-BCC5-C67820137CE0}"/>
              </a:ext>
            </a:extLst>
          </p:cNvPr>
          <p:cNvSpPr>
            <a:spLocks noGrp="1"/>
          </p:cNvSpPr>
          <p:nvPr>
            <p:ph type="title"/>
          </p:nvPr>
        </p:nvSpPr>
        <p:spPr>
          <a:xfrm>
            <a:off x="276728" y="136358"/>
            <a:ext cx="9067798" cy="1002632"/>
          </a:xfrm>
          <a:solidFill>
            <a:srgbClr val="4BD0FF"/>
          </a:solidFill>
        </p:spPr>
        <p:txBody>
          <a:bodyPr>
            <a:normAutofit/>
          </a:bodyPr>
          <a:lstStyle/>
          <a:p>
            <a:r>
              <a:rPr lang="en-GB" dirty="0"/>
              <a:t>Vocabulary strategies &amp; semantic maps</a:t>
            </a:r>
          </a:p>
        </p:txBody>
      </p:sp>
      <p:sp>
        <p:nvSpPr>
          <p:cNvPr id="3" name="Content Placeholder 2">
            <a:extLst>
              <a:ext uri="{FF2B5EF4-FFF2-40B4-BE49-F238E27FC236}">
                <a16:creationId xmlns:a16="http://schemas.microsoft.com/office/drawing/2014/main" id="{BE24C609-2713-46F1-AE0D-CC31FC0CC09A}"/>
              </a:ext>
            </a:extLst>
          </p:cNvPr>
          <p:cNvSpPr>
            <a:spLocks noGrp="1"/>
          </p:cNvSpPr>
          <p:nvPr>
            <p:ph idx="1"/>
          </p:nvPr>
        </p:nvSpPr>
        <p:spPr>
          <a:xfrm>
            <a:off x="276729" y="1138991"/>
            <a:ext cx="11281608" cy="5662862"/>
          </a:xfrm>
        </p:spPr>
        <p:txBody>
          <a:bodyPr>
            <a:normAutofit lnSpcReduction="10000"/>
          </a:bodyPr>
          <a:lstStyle/>
          <a:p>
            <a:r>
              <a:rPr lang="en-GB" dirty="0"/>
              <a:t>Extensive reading aloud in class/groups means new vocab is                      experienced in an </a:t>
            </a:r>
            <a:r>
              <a:rPr lang="en-GB" i="1" dirty="0"/>
              <a:t>engaging, affective </a:t>
            </a:r>
            <a:r>
              <a:rPr lang="en-GB" dirty="0"/>
              <a:t>context, motivating vocab-learning</a:t>
            </a:r>
          </a:p>
          <a:p>
            <a:r>
              <a:rPr lang="en-GB" dirty="0"/>
              <a:t>Practise exploring &amp; inferring meanings of new vocab, using </a:t>
            </a:r>
            <a:r>
              <a:rPr lang="en-GB" i="1" dirty="0"/>
              <a:t>context</a:t>
            </a:r>
            <a:endParaRPr lang="en-GB" dirty="0"/>
          </a:p>
          <a:p>
            <a:r>
              <a:rPr lang="en-GB" dirty="0"/>
              <a:t>Story-retelling and telling; performing poetry (rich for inference)</a:t>
            </a:r>
          </a:p>
          <a:p>
            <a:r>
              <a:rPr lang="en-GB" dirty="0"/>
              <a:t>Use drama to act out new words; display them as pictures/videos</a:t>
            </a:r>
          </a:p>
          <a:p>
            <a:r>
              <a:rPr lang="en-GB" dirty="0"/>
              <a:t>Encourage use of new word </a:t>
            </a:r>
            <a:r>
              <a:rPr lang="en-GB" i="1" dirty="0"/>
              <a:t>at once </a:t>
            </a:r>
            <a:r>
              <a:rPr lang="en-GB" dirty="0"/>
              <a:t>to cement it: orally, then in writing</a:t>
            </a:r>
          </a:p>
          <a:p>
            <a:r>
              <a:rPr lang="en-GB" dirty="0"/>
              <a:t>Support breadth &amp; depth of vocab., e.g. showing how a word can be used with different meanings: (a table, table a motion…). Create semantic maps.</a:t>
            </a:r>
          </a:p>
          <a:p>
            <a:r>
              <a:rPr lang="en-GB" dirty="0"/>
              <a:t>Students handed different synonyms &amp; line up to show shades of meaning</a:t>
            </a:r>
          </a:p>
          <a:p>
            <a:r>
              <a:rPr lang="en-GB" dirty="0"/>
              <a:t>Model how to ask good inference &amp; clarifying questions </a:t>
            </a:r>
          </a:p>
          <a:p>
            <a:r>
              <a:rPr lang="en-GB" dirty="0"/>
              <a:t>Use group mini-whiteboards &amp; a vocab. wall to display new words</a:t>
            </a:r>
          </a:p>
          <a:p>
            <a:r>
              <a:rPr lang="en-GB" dirty="0"/>
              <a:t>Use morphology: model how to break words into prefix, root + suffix</a:t>
            </a:r>
          </a:p>
          <a:p>
            <a:pPr marL="0" indent="0">
              <a:buNone/>
            </a:pPr>
            <a:endParaRPr lang="en-GB" dirty="0"/>
          </a:p>
        </p:txBody>
      </p:sp>
      <p:pic>
        <p:nvPicPr>
          <p:cNvPr id="7" name="Picture 6">
            <a:extLst>
              <a:ext uri="{FF2B5EF4-FFF2-40B4-BE49-F238E27FC236}">
                <a16:creationId xmlns:a16="http://schemas.microsoft.com/office/drawing/2014/main" id="{AAE34687-D262-4DE6-A3B8-2ED7172CD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8189" y="-17335"/>
            <a:ext cx="2213811" cy="1473191"/>
          </a:xfrm>
          <a:prstGeom prst="rect">
            <a:avLst/>
          </a:prstGeom>
        </p:spPr>
      </p:pic>
    </p:spTree>
    <p:extLst>
      <p:ext uri="{BB962C8B-B14F-4D97-AF65-F5344CB8AC3E}">
        <p14:creationId xmlns:p14="http://schemas.microsoft.com/office/powerpoint/2010/main" val="2954755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3938-31B0-476D-BD7F-54CA5A09C5D0}"/>
              </a:ext>
            </a:extLst>
          </p:cNvPr>
          <p:cNvSpPr>
            <a:spLocks noGrp="1"/>
          </p:cNvSpPr>
          <p:nvPr>
            <p:ph type="title"/>
          </p:nvPr>
        </p:nvSpPr>
        <p:spPr>
          <a:xfrm>
            <a:off x="838200" y="176463"/>
            <a:ext cx="10515600" cy="1514225"/>
          </a:xfrm>
          <a:solidFill>
            <a:srgbClr val="FFFF00"/>
          </a:solidFill>
        </p:spPr>
        <p:txBody>
          <a:bodyPr>
            <a:normAutofit fontScale="90000"/>
          </a:bodyPr>
          <a:lstStyle/>
          <a:p>
            <a:r>
              <a:rPr lang="en-GB" dirty="0"/>
              <a:t>The following slides include examples of work from teachers using the FR. Many thanks to all  who generously shared their teaching ideas!</a:t>
            </a:r>
          </a:p>
        </p:txBody>
      </p:sp>
      <p:sp>
        <p:nvSpPr>
          <p:cNvPr id="3" name="Content Placeholder 2">
            <a:extLst>
              <a:ext uri="{FF2B5EF4-FFF2-40B4-BE49-F238E27FC236}">
                <a16:creationId xmlns:a16="http://schemas.microsoft.com/office/drawing/2014/main" id="{FF13CF62-C6A0-4FAE-93D2-9DA1154881B3}"/>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95124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93723"/>
            <a:ext cx="10991850" cy="1596966"/>
          </a:xfrm>
        </p:spPr>
        <p:txBody>
          <a:bodyPr>
            <a:normAutofit fontScale="90000"/>
          </a:bodyPr>
          <a:lstStyle/>
          <a:p>
            <a:br>
              <a:rPr lang="en-GB" dirty="0"/>
            </a:br>
            <a:r>
              <a:rPr lang="en-GB" sz="3600" dirty="0"/>
              <a:t>Task 1: </a:t>
            </a:r>
            <a:r>
              <a:rPr lang="en-GB" sz="3600" b="1" dirty="0"/>
              <a:t>Teaching the difference between stated facts and inference: </a:t>
            </a:r>
            <a:r>
              <a:rPr lang="en-GB" sz="3600" dirty="0"/>
              <a:t>Before reading the book, students are given envelopes with key phrases/sentences extracted from P. 1 of this novel </a:t>
            </a:r>
            <a:br>
              <a:rPr lang="en-GB" dirty="0"/>
            </a:br>
            <a:endParaRPr lang="en-GB" i="1" dirty="0"/>
          </a:p>
        </p:txBody>
      </p:sp>
      <p:sp>
        <p:nvSpPr>
          <p:cNvPr id="3" name="Content Placeholder 2"/>
          <p:cNvSpPr>
            <a:spLocks noGrp="1"/>
          </p:cNvSpPr>
          <p:nvPr>
            <p:ph idx="1"/>
          </p:nvPr>
        </p:nvSpPr>
        <p:spPr>
          <a:xfrm>
            <a:off x="673462" y="1844824"/>
            <a:ext cx="10604137" cy="4800600"/>
          </a:xfrm>
        </p:spPr>
        <p:txBody>
          <a:bodyPr>
            <a:normAutofit lnSpcReduction="10000"/>
          </a:bodyPr>
          <a:lstStyle/>
          <a:p>
            <a:pPr marL="114300" indent="0">
              <a:buNone/>
            </a:pPr>
            <a:r>
              <a:rPr lang="en-GB" sz="4000" dirty="0"/>
              <a:t>Based only on these phrases, groups discuss    what they can infer:</a:t>
            </a:r>
          </a:p>
          <a:p>
            <a:pPr marL="742950" indent="-742950">
              <a:buFont typeface="+mj-lt"/>
              <a:buAutoNum type="arabicPeriod"/>
            </a:pPr>
            <a:r>
              <a:rPr lang="en-GB" sz="4000" dirty="0"/>
              <a:t>What do you think this novel might be about, based on these clues? Why?</a:t>
            </a:r>
          </a:p>
          <a:p>
            <a:pPr marL="742950" indent="-742950">
              <a:buFont typeface="+mj-lt"/>
              <a:buAutoNum type="arabicPeriod"/>
            </a:pPr>
            <a:r>
              <a:rPr lang="en-GB" sz="4000" dirty="0"/>
              <a:t>Who is the narrator? Why? Any clues?</a:t>
            </a:r>
          </a:p>
          <a:p>
            <a:pPr marL="742950" indent="-742950">
              <a:buFont typeface="+mj-lt"/>
              <a:buAutoNum type="arabicPeriod"/>
            </a:pPr>
            <a:r>
              <a:rPr lang="en-GB" sz="4000" dirty="0"/>
              <a:t>What genre do you think this novel is? Why?</a:t>
            </a:r>
          </a:p>
          <a:p>
            <a:pPr marL="0" indent="0">
              <a:buNone/>
            </a:pPr>
            <a:r>
              <a:rPr lang="en-GB" sz="4000" dirty="0"/>
              <a:t>All inferences are discussed &amp; saved on IWB to see if students’ predictions are correct as they read 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80690" y="1094139"/>
            <a:ext cx="1593817" cy="1835971"/>
          </a:xfrm>
          <a:prstGeom prst="rect">
            <a:avLst/>
          </a:prstGeom>
        </p:spPr>
      </p:pic>
    </p:spTree>
    <p:extLst>
      <p:ext uri="{BB962C8B-B14F-4D97-AF65-F5344CB8AC3E}">
        <p14:creationId xmlns:p14="http://schemas.microsoft.com/office/powerpoint/2010/main" val="2785521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p:nvPr/>
        </p:nvSpPr>
        <p:spPr>
          <a:xfrm>
            <a:off x="1543050" y="2055625"/>
            <a:ext cx="8582142" cy="4440425"/>
          </a:xfrm>
          <a:prstGeom prst="rect">
            <a:avLst/>
          </a:prstGeom>
          <a:solidFill>
            <a:srgbClr val="00B0F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2400" dirty="0">
                <a:effectLst/>
                <a:ea typeface="SimSun" panose="02010600030101010101" pitchFamily="2" charset="-122"/>
                <a:cs typeface="Arial" panose="020B0604020202020204" pitchFamily="34" charset="0"/>
              </a:rPr>
              <a:t>3+ Questions that are puzzling us (about narrator? </a:t>
            </a:r>
            <a:r>
              <a:rPr lang="en-GB" sz="2400" dirty="0">
                <a:ea typeface="SimSun" panose="02010600030101010101" pitchFamily="2" charset="-122"/>
                <a:cs typeface="Arial" panose="020B0604020202020204" pitchFamily="34" charset="0"/>
              </a:rPr>
              <a:t>setting? plot?...)</a:t>
            </a:r>
            <a:endParaRPr lang="en-GB" sz="1100" dirty="0">
              <a:effectLst/>
              <a:ea typeface="SimSun" panose="02010600030101010101" pitchFamily="2" charset="-122"/>
              <a:cs typeface="Arial" panose="020B0604020202020204" pitchFamily="34" charset="0"/>
            </a:endParaRPr>
          </a:p>
        </p:txBody>
      </p:sp>
      <p:sp>
        <p:nvSpPr>
          <p:cNvPr id="5" name="Text Box 4"/>
          <p:cNvSpPr txBox="1"/>
          <p:nvPr/>
        </p:nvSpPr>
        <p:spPr>
          <a:xfrm>
            <a:off x="2457450" y="2590800"/>
            <a:ext cx="6269534" cy="3105150"/>
          </a:xfrm>
          <a:prstGeom prst="rect">
            <a:avLst/>
          </a:prstGeom>
          <a:solidFill>
            <a:schemeClr val="accent1">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2400" dirty="0">
                <a:effectLst/>
                <a:ea typeface="SimSun" panose="02010600030101010101" pitchFamily="2" charset="-122"/>
                <a:cs typeface="Arial" panose="020B0604020202020204" pitchFamily="34" charset="0"/>
              </a:rPr>
              <a:t>4 Things we can infer </a:t>
            </a:r>
            <a:endParaRPr lang="en-GB" sz="1100" dirty="0">
              <a:effectLst/>
              <a:ea typeface="SimSun" panose="02010600030101010101" pitchFamily="2" charset="-122"/>
              <a:cs typeface="Arial" panose="020B0604020202020204" pitchFamily="34" charset="0"/>
            </a:endParaRPr>
          </a:p>
        </p:txBody>
      </p:sp>
      <p:sp>
        <p:nvSpPr>
          <p:cNvPr id="6" name="Text Box 5"/>
          <p:cNvSpPr txBox="1"/>
          <p:nvPr/>
        </p:nvSpPr>
        <p:spPr>
          <a:xfrm>
            <a:off x="3543748" y="3352440"/>
            <a:ext cx="3991073" cy="1505310"/>
          </a:xfrm>
          <a:prstGeom prst="rect">
            <a:avLst/>
          </a:prstGeom>
          <a:solidFill>
            <a:schemeClr val="accent1">
              <a:lumMod val="20000"/>
              <a:lumOff val="8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2400" dirty="0">
                <a:effectLst/>
                <a:ea typeface="SimSun" panose="02010600030101010101" pitchFamily="2" charset="-122"/>
                <a:cs typeface="Arial" panose="020B0604020202020204" pitchFamily="34" charset="0"/>
              </a:rPr>
              <a:t>4 Things we know: facts</a:t>
            </a:r>
            <a:endParaRPr lang="en-GB" sz="1100" dirty="0">
              <a:effectLst/>
              <a:ea typeface="SimSun" panose="02010600030101010101" pitchFamily="2" charset="-122"/>
              <a:cs typeface="Arial" panose="020B0604020202020204" pitchFamily="34" charset="0"/>
            </a:endParaRPr>
          </a:p>
        </p:txBody>
      </p:sp>
      <p:sp>
        <p:nvSpPr>
          <p:cNvPr id="7" name="TextBox 6"/>
          <p:cNvSpPr txBox="1"/>
          <p:nvPr/>
        </p:nvSpPr>
        <p:spPr>
          <a:xfrm>
            <a:off x="171450" y="116633"/>
            <a:ext cx="9320528" cy="1938992"/>
          </a:xfrm>
          <a:prstGeom prst="rect">
            <a:avLst/>
          </a:prstGeom>
          <a:solidFill>
            <a:srgbClr val="FFFF00"/>
          </a:solidFill>
        </p:spPr>
        <p:txBody>
          <a:bodyPr wrap="square" rtlCol="0">
            <a:spAutoFit/>
          </a:bodyPr>
          <a:lstStyle/>
          <a:p>
            <a:r>
              <a:rPr lang="en-GB" sz="2000" dirty="0"/>
              <a:t>TASK 2: After reading Chapter 1 of </a:t>
            </a:r>
            <a:r>
              <a:rPr lang="en-GB" sz="2000" i="1" dirty="0"/>
              <a:t>Curious Incident of the Dog in the Night-time</a:t>
            </a:r>
            <a:r>
              <a:rPr lang="en-GB" sz="2000" dirty="0"/>
              <a:t>, groups are given this graphic organiser and must: </a:t>
            </a:r>
          </a:p>
          <a:p>
            <a:pPr marL="457200" indent="-457200">
              <a:buFont typeface="+mj-lt"/>
              <a:buAutoNum type="arabicPeriod"/>
            </a:pPr>
            <a:r>
              <a:rPr lang="en-GB" sz="2000" dirty="0"/>
              <a:t>Find </a:t>
            </a:r>
            <a:r>
              <a:rPr lang="en-GB" sz="2000" b="1" dirty="0"/>
              <a:t>4 facts </a:t>
            </a:r>
            <a:r>
              <a:rPr lang="en-GB" sz="2000" dirty="0"/>
              <a:t>from Chap. 1 &amp; write them in the middle square.</a:t>
            </a:r>
          </a:p>
          <a:p>
            <a:pPr marL="457200" indent="-457200">
              <a:buFont typeface="+mj-lt"/>
              <a:buAutoNum type="arabicPeriod"/>
            </a:pPr>
            <a:r>
              <a:rPr lang="en-GB" sz="2000" dirty="0"/>
              <a:t>Write </a:t>
            </a:r>
            <a:r>
              <a:rPr lang="en-GB" sz="2000" b="1" dirty="0"/>
              <a:t>4 Things we can infer </a:t>
            </a:r>
            <a:r>
              <a:rPr lang="en-GB" sz="2000" dirty="0"/>
              <a:t>in the next box. </a:t>
            </a:r>
          </a:p>
          <a:p>
            <a:pPr marL="457200" indent="-457200">
              <a:buFont typeface="+mj-lt"/>
              <a:buAutoNum type="arabicPeriod"/>
            </a:pPr>
            <a:r>
              <a:rPr lang="en-GB" sz="2000" dirty="0"/>
              <a:t>Write </a:t>
            </a:r>
            <a:r>
              <a:rPr lang="en-GB" sz="2000" b="1" dirty="0"/>
              <a:t>3+ questions </a:t>
            </a:r>
            <a:r>
              <a:rPr lang="en-GB" sz="2000" dirty="0"/>
              <a:t>in the outer square: What is puzzling you about this story so far, its narrator, plot, setting, etc?</a:t>
            </a:r>
          </a:p>
        </p:txBody>
      </p:sp>
    </p:spTree>
    <p:extLst>
      <p:ext uri="{BB962C8B-B14F-4D97-AF65-F5344CB8AC3E}">
        <p14:creationId xmlns:p14="http://schemas.microsoft.com/office/powerpoint/2010/main" val="328147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tretch>
            <a:fillRect/>
          </a:stretch>
        </p:blipFill>
        <p:spPr>
          <a:xfrm>
            <a:off x="2987986" y="174615"/>
            <a:ext cx="8959687" cy="633670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3222" y="3704906"/>
            <a:ext cx="2016224" cy="1608648"/>
          </a:xfrm>
          <a:prstGeom prst="rect">
            <a:avLst/>
          </a:prstGeom>
        </p:spPr>
      </p:pic>
      <p:sp>
        <p:nvSpPr>
          <p:cNvPr id="4" name="Oval Callout 3"/>
          <p:cNvSpPr/>
          <p:nvPr/>
        </p:nvSpPr>
        <p:spPr>
          <a:xfrm>
            <a:off x="2909850" y="1408510"/>
            <a:ext cx="2913408" cy="1251356"/>
          </a:xfrm>
          <a:prstGeom prst="wedgeEllipseCallout">
            <a:avLst>
              <a:gd name="adj1" fmla="val -15225"/>
              <a:gd name="adj2" fmla="val 81259"/>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Take a word from sorting hat, from the story we’ve just read…</a:t>
            </a:r>
          </a:p>
        </p:txBody>
      </p:sp>
      <p:sp>
        <p:nvSpPr>
          <p:cNvPr id="5" name="Oval Callout 4"/>
          <p:cNvSpPr/>
          <p:nvPr/>
        </p:nvSpPr>
        <p:spPr>
          <a:xfrm>
            <a:off x="3454152" y="2659866"/>
            <a:ext cx="2641848" cy="1045040"/>
          </a:xfrm>
          <a:prstGeom prst="wedgeEllipseCallout">
            <a:avLst>
              <a:gd name="adj1" fmla="val 42483"/>
              <a:gd name="adj2" fmla="val 65332"/>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Have you ever heard anyone use it? How?</a:t>
            </a:r>
          </a:p>
        </p:txBody>
      </p:sp>
      <p:sp>
        <p:nvSpPr>
          <p:cNvPr id="7" name="Oval Callout 6"/>
          <p:cNvSpPr/>
          <p:nvPr/>
        </p:nvSpPr>
        <p:spPr>
          <a:xfrm>
            <a:off x="5467350" y="5416372"/>
            <a:ext cx="6332572" cy="1045040"/>
          </a:xfrm>
          <a:prstGeom prst="wedgeEllipseCallout">
            <a:avLst>
              <a:gd name="adj1" fmla="val 45388"/>
              <a:gd name="adj2" fmla="val 4520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Step 5: Practise using the word: create a new sentence with the word in it and test it out on your partner or me, in conversation! </a:t>
            </a:r>
          </a:p>
        </p:txBody>
      </p:sp>
      <p:sp>
        <p:nvSpPr>
          <p:cNvPr id="8" name="Oval Callout 3">
            <a:extLst>
              <a:ext uri="{FF2B5EF4-FFF2-40B4-BE49-F238E27FC236}">
                <a16:creationId xmlns:a16="http://schemas.microsoft.com/office/drawing/2014/main" id="{F8D0FFD6-DFCC-4060-BD9A-4E8FD4ADDA9F}"/>
              </a:ext>
            </a:extLst>
          </p:cNvPr>
          <p:cNvSpPr/>
          <p:nvPr/>
        </p:nvSpPr>
        <p:spPr>
          <a:xfrm>
            <a:off x="0" y="86032"/>
            <a:ext cx="2875471" cy="6771967"/>
          </a:xfrm>
          <a:prstGeom prst="wedgeEllipseCallout">
            <a:avLst>
              <a:gd name="adj1" fmla="val -15132"/>
              <a:gd name="adj2" fmla="val 838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GB" sz="2400" dirty="0">
                <a:solidFill>
                  <a:schemeClr val="tx1"/>
                </a:solidFill>
                <a:ea typeface="Calibri"/>
                <a:cs typeface="Times New Roman"/>
              </a:rPr>
              <a:t>Teaching how to infer new vocab. after reading a challenging short story. Teacher extracts 20 difficult/new words &amp; puts them in a hat. </a:t>
            </a:r>
            <a:r>
              <a:rPr lang="en-GB" sz="2400" dirty="0" err="1">
                <a:solidFill>
                  <a:schemeClr val="tx1"/>
                </a:solidFill>
                <a:ea typeface="Calibri"/>
                <a:cs typeface="Times New Roman"/>
              </a:rPr>
              <a:t>Stds</a:t>
            </a:r>
            <a:r>
              <a:rPr lang="en-GB" sz="2400" dirty="0">
                <a:solidFill>
                  <a:schemeClr val="tx1"/>
                </a:solidFill>
                <a:ea typeface="Calibri"/>
                <a:cs typeface="Times New Roman"/>
              </a:rPr>
              <a:t> select a new word &amp; do this task…</a:t>
            </a:r>
          </a:p>
          <a:p>
            <a:pPr>
              <a:lnSpc>
                <a:spcPct val="115000"/>
              </a:lnSpc>
              <a:spcAft>
                <a:spcPts val="1000"/>
              </a:spcAft>
            </a:pPr>
            <a:r>
              <a:rPr lang="en-GB" sz="2400" dirty="0">
                <a:solidFill>
                  <a:schemeClr val="tx1"/>
                </a:solidFill>
                <a:ea typeface="Calibri"/>
                <a:cs typeface="Times New Roman"/>
              </a:rPr>
              <a:t>        </a:t>
            </a:r>
          </a:p>
        </p:txBody>
      </p:sp>
    </p:spTree>
    <p:extLst>
      <p:ext uri="{BB962C8B-B14F-4D97-AF65-F5344CB8AC3E}">
        <p14:creationId xmlns:p14="http://schemas.microsoft.com/office/powerpoint/2010/main" val="304743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09" y="187585"/>
            <a:ext cx="8882617" cy="626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360360" y="93256"/>
            <a:ext cx="2878012" cy="3416320"/>
          </a:xfrm>
          <a:prstGeom prst="rect">
            <a:avLst/>
          </a:prstGeom>
          <a:noFill/>
        </p:spPr>
        <p:txBody>
          <a:bodyPr wrap="square" rtlCol="0">
            <a:spAutoFit/>
          </a:bodyPr>
          <a:lstStyle/>
          <a:p>
            <a:pPr algn="ctr"/>
            <a:r>
              <a:rPr lang="en-GB" sz="2400" b="1" dirty="0"/>
              <a:t>Cape town is the capital city of the Western Cape. This is where Deo joins the Homeless Football team.</a:t>
            </a:r>
          </a:p>
          <a:p>
            <a:pPr algn="ctr"/>
            <a:r>
              <a:rPr lang="en-GB" sz="2400" b="1" dirty="0">
                <a:solidFill>
                  <a:srgbClr val="0070C0"/>
                </a:solidFill>
              </a:rPr>
              <a:t>Can you find Cape town on the map and label it? </a:t>
            </a:r>
          </a:p>
        </p:txBody>
      </p:sp>
      <p:sp>
        <p:nvSpPr>
          <p:cNvPr id="5" name="Oval 4"/>
          <p:cNvSpPr/>
          <p:nvPr/>
        </p:nvSpPr>
        <p:spPr>
          <a:xfrm>
            <a:off x="7393775" y="119675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p:cNvSpPr/>
          <p:nvPr/>
        </p:nvSpPr>
        <p:spPr>
          <a:xfrm>
            <a:off x="6576053" y="2204864"/>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5519936" y="2708920"/>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flipH="1">
            <a:off x="2063552" y="1801416"/>
            <a:ext cx="7373533" cy="4075856"/>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flipH="1">
            <a:off x="6768075" y="1419923"/>
            <a:ext cx="612941" cy="725119"/>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flipH="1">
            <a:off x="5711958" y="2378090"/>
            <a:ext cx="777877" cy="330831"/>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2" name="Oval 11"/>
          <p:cNvSpPr/>
          <p:nvPr/>
        </p:nvSpPr>
        <p:spPr>
          <a:xfrm>
            <a:off x="1583499" y="5877272"/>
            <a:ext cx="192021"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 name="Straight Arrow Connector 13"/>
          <p:cNvCxnSpPr/>
          <p:nvPr/>
        </p:nvCxnSpPr>
        <p:spPr>
          <a:xfrm flipH="1">
            <a:off x="1775520" y="2867642"/>
            <a:ext cx="3696952" cy="300963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0038" y="3723961"/>
            <a:ext cx="2092261" cy="120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BCA58881-7C1C-4C8A-9C51-5770773E07A9}"/>
              </a:ext>
            </a:extLst>
          </p:cNvPr>
          <p:cNvSpPr txBox="1"/>
          <p:nvPr/>
        </p:nvSpPr>
        <p:spPr>
          <a:xfrm>
            <a:off x="322182" y="102207"/>
            <a:ext cx="4525677" cy="1200329"/>
          </a:xfrm>
          <a:prstGeom prst="rect">
            <a:avLst/>
          </a:prstGeom>
          <a:solidFill>
            <a:srgbClr val="4BD0FF"/>
          </a:solidFill>
        </p:spPr>
        <p:txBody>
          <a:bodyPr wrap="square" rtlCol="0">
            <a:spAutoFit/>
          </a:bodyPr>
          <a:lstStyle/>
          <a:p>
            <a:pPr algn="ctr"/>
            <a:r>
              <a:rPr lang="en-GB" sz="2400" b="1" dirty="0"/>
              <a:t>Teachers use maps to plot refugee boys’ journey from Zimbabwe to S. Africa: </a:t>
            </a:r>
            <a:r>
              <a:rPr lang="en-GB" sz="2400" b="1" i="1" dirty="0"/>
              <a:t>Now is Time for Running</a:t>
            </a:r>
          </a:p>
        </p:txBody>
      </p:sp>
      <p:pic>
        <p:nvPicPr>
          <p:cNvPr id="17" name="Picture 16" descr="\\smbhome.uscs.susx.ac.uk\jcs23\Pictures\Now is the Time for running.png">
            <a:extLst>
              <a:ext uri="{FF2B5EF4-FFF2-40B4-BE49-F238E27FC236}">
                <a16:creationId xmlns:a16="http://schemas.microsoft.com/office/drawing/2014/main" id="{F5C12CC8-5D51-4673-B373-B64754CD9A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8501" y="4973347"/>
            <a:ext cx="1101774" cy="1842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475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592" y="1446632"/>
            <a:ext cx="4775066" cy="522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454866" y="1720840"/>
            <a:ext cx="2952328" cy="3416320"/>
          </a:xfrm>
          <a:prstGeom prst="rect">
            <a:avLst/>
          </a:prstGeom>
          <a:noFill/>
        </p:spPr>
        <p:txBody>
          <a:bodyPr wrap="square" rtlCol="0">
            <a:spAutoFit/>
          </a:bodyPr>
          <a:lstStyle/>
          <a:p>
            <a:pPr algn="ctr"/>
            <a:r>
              <a:rPr lang="en-GB" sz="2400" dirty="0"/>
              <a:t>Deo and Innocent are in the truck heading towards </a:t>
            </a:r>
            <a:r>
              <a:rPr lang="en-GB" sz="2400" dirty="0" err="1"/>
              <a:t>Beitbridge</a:t>
            </a:r>
            <a:r>
              <a:rPr lang="en-GB" sz="2400" dirty="0"/>
              <a:t>. </a:t>
            </a:r>
          </a:p>
          <a:p>
            <a:pPr algn="ctr"/>
            <a:endParaRPr lang="en-GB" sz="2400" dirty="0"/>
          </a:p>
          <a:p>
            <a:pPr algn="ctr"/>
            <a:r>
              <a:rPr lang="en-GB" sz="2400" b="1" dirty="0">
                <a:solidFill>
                  <a:srgbClr val="0070C0"/>
                </a:solidFill>
              </a:rPr>
              <a:t>Can you find it on the map and label it? </a:t>
            </a:r>
          </a:p>
          <a:p>
            <a:pPr algn="ctr"/>
            <a:endParaRPr lang="en-GB" sz="2400" b="1" dirty="0">
              <a:solidFill>
                <a:srgbClr val="0070C0"/>
              </a:solidFill>
            </a:endParaRPr>
          </a:p>
          <a:p>
            <a:pPr algn="ctr"/>
            <a:r>
              <a:rPr lang="en-GB" sz="2400" b="1" dirty="0">
                <a:solidFill>
                  <a:srgbClr val="FF0000"/>
                </a:solidFill>
              </a:rPr>
              <a:t>Why do they need to get to </a:t>
            </a:r>
            <a:r>
              <a:rPr lang="en-GB" sz="2400" b="1" dirty="0" err="1">
                <a:solidFill>
                  <a:srgbClr val="FF0000"/>
                </a:solidFill>
              </a:rPr>
              <a:t>Beitbridge</a:t>
            </a:r>
            <a:r>
              <a:rPr lang="en-GB" sz="2400" b="1" dirty="0">
                <a:solidFill>
                  <a:srgbClr val="FF0000"/>
                </a:solidFill>
              </a:rPr>
              <a:t>? </a:t>
            </a:r>
          </a:p>
        </p:txBody>
      </p:sp>
      <p:sp>
        <p:nvSpPr>
          <p:cNvPr id="10" name="Title 9"/>
          <p:cNvSpPr>
            <a:spLocks noGrp="1"/>
          </p:cNvSpPr>
          <p:nvPr>
            <p:ph type="title"/>
          </p:nvPr>
        </p:nvSpPr>
        <p:spPr/>
        <p:txBody>
          <a:bodyPr/>
          <a:lstStyle/>
          <a:p>
            <a:r>
              <a:rPr lang="en-GB" b="1" dirty="0"/>
              <a:t>Where are Deo and Innocent?</a:t>
            </a:r>
          </a:p>
        </p:txBody>
      </p:sp>
      <p:cxnSp>
        <p:nvCxnSpPr>
          <p:cNvPr id="7" name="Straight Arrow Connector 6"/>
          <p:cNvCxnSpPr/>
          <p:nvPr/>
        </p:nvCxnSpPr>
        <p:spPr>
          <a:xfrm flipH="1">
            <a:off x="5375920" y="2564904"/>
            <a:ext cx="2078946" cy="2736304"/>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8" name="Oval 7"/>
          <p:cNvSpPr/>
          <p:nvPr/>
        </p:nvSpPr>
        <p:spPr>
          <a:xfrm>
            <a:off x="5663952" y="436510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096000" y="436510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159896" y="5301208"/>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p:cNvCxnSpPr/>
          <p:nvPr/>
        </p:nvCxnSpPr>
        <p:spPr>
          <a:xfrm>
            <a:off x="5807968" y="4437112"/>
            <a:ext cx="288032" cy="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1954" y="5193135"/>
            <a:ext cx="1918153" cy="14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721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339" y="125760"/>
            <a:ext cx="11944895" cy="1143000"/>
          </a:xfrm>
        </p:spPr>
        <p:txBody>
          <a:bodyPr>
            <a:noAutofit/>
          </a:bodyPr>
          <a:lstStyle/>
          <a:p>
            <a:r>
              <a:rPr lang="en-GB" sz="2400" b="1" i="1" dirty="0"/>
              <a:t>Now is the Time for Running: applying Text-World knowledge </a:t>
            </a:r>
            <a:br>
              <a:rPr lang="en-GB" sz="2400" b="1" i="1" dirty="0"/>
            </a:br>
            <a:r>
              <a:rPr lang="en-GB" sz="3200" b="1" dirty="0"/>
              <a:t>‘a football stuffed with a billion worthless dollars’</a:t>
            </a:r>
          </a:p>
        </p:txBody>
      </p:sp>
      <p:pic>
        <p:nvPicPr>
          <p:cNvPr id="1026" name="Picture 2" descr="A man in Harare, Zimbabwe, carried cash for groceries in 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028" y="1268760"/>
            <a:ext cx="4213747" cy="4752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039883" y="1268760"/>
            <a:ext cx="6912768" cy="3046988"/>
          </a:xfrm>
          <a:prstGeom prst="rect">
            <a:avLst/>
          </a:prstGeom>
          <a:noFill/>
        </p:spPr>
        <p:txBody>
          <a:bodyPr wrap="square" rtlCol="0">
            <a:spAutoFit/>
          </a:bodyPr>
          <a:lstStyle/>
          <a:p>
            <a:pPr algn="ctr"/>
            <a:r>
              <a:rPr lang="en-GB" sz="2400" b="1" dirty="0">
                <a:solidFill>
                  <a:srgbClr val="FF0000"/>
                </a:solidFill>
              </a:rPr>
              <a:t>The Zimbabwean dollar (ZW$) is the official currency and it is one of the least valued currencies in the world. </a:t>
            </a:r>
          </a:p>
          <a:p>
            <a:pPr algn="ctr"/>
            <a:endParaRPr lang="en-GB" sz="2400" b="1" dirty="0">
              <a:solidFill>
                <a:srgbClr val="FF0000"/>
              </a:solidFill>
            </a:endParaRPr>
          </a:p>
          <a:p>
            <a:pPr algn="ctr"/>
            <a:r>
              <a:rPr lang="en-GB" sz="2400" b="1" dirty="0">
                <a:solidFill>
                  <a:srgbClr val="FF0000"/>
                </a:solidFill>
              </a:rPr>
              <a:t>In 2007 the exchange hit </a:t>
            </a:r>
          </a:p>
          <a:p>
            <a:pPr algn="ctr"/>
            <a:r>
              <a:rPr lang="en-GB" sz="2400" b="1" dirty="0">
                <a:solidFill>
                  <a:srgbClr val="FF0000"/>
                </a:solidFill>
              </a:rPr>
              <a:t>ZW$ 200,000,000 to US$ 11</a:t>
            </a:r>
          </a:p>
          <a:p>
            <a:pPr algn="ctr"/>
            <a:endParaRPr lang="en-GB" sz="2400" b="1" dirty="0">
              <a:solidFill>
                <a:srgbClr val="FF0000"/>
              </a:solidFill>
            </a:endParaRPr>
          </a:p>
          <a:p>
            <a:pPr algn="ctr"/>
            <a:r>
              <a:rPr lang="en-GB" sz="2400" b="1" dirty="0">
                <a:solidFill>
                  <a:srgbClr val="FF0000"/>
                </a:solidFill>
              </a:rPr>
              <a:t>US$1 to £1.98</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8671" y="5377022"/>
            <a:ext cx="2217435" cy="1279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29677" y="6021289"/>
            <a:ext cx="4032448" cy="584775"/>
          </a:xfrm>
          <a:prstGeom prst="rect">
            <a:avLst/>
          </a:prstGeom>
          <a:noFill/>
        </p:spPr>
        <p:txBody>
          <a:bodyPr wrap="square" rtlCol="0">
            <a:spAutoFit/>
          </a:bodyPr>
          <a:lstStyle/>
          <a:p>
            <a:pPr algn="ctr"/>
            <a:r>
              <a:rPr lang="en-GB" sz="1600" dirty="0"/>
              <a:t>A man in Harare, Zimbabwe, carried cash for groceries in 2008</a:t>
            </a:r>
          </a:p>
        </p:txBody>
      </p:sp>
      <p:sp>
        <p:nvSpPr>
          <p:cNvPr id="11" name="TextBox 10"/>
          <p:cNvSpPr txBox="1"/>
          <p:nvPr/>
        </p:nvSpPr>
        <p:spPr>
          <a:xfrm>
            <a:off x="5219701" y="4552949"/>
            <a:ext cx="6908076" cy="1631216"/>
          </a:xfrm>
          <a:prstGeom prst="rect">
            <a:avLst/>
          </a:prstGeom>
          <a:noFill/>
        </p:spPr>
        <p:txBody>
          <a:bodyPr wrap="square" rtlCol="0">
            <a:spAutoFit/>
          </a:bodyPr>
          <a:lstStyle/>
          <a:p>
            <a:pPr algn="ctr"/>
            <a:r>
              <a:rPr lang="en-GB" sz="2000" b="1" dirty="0">
                <a:solidFill>
                  <a:srgbClr val="0070C0"/>
                </a:solidFill>
              </a:rPr>
              <a:t>Can you work out how much money Deo and Innocent have in their football? </a:t>
            </a:r>
          </a:p>
          <a:p>
            <a:pPr algn="ctr"/>
            <a:endParaRPr lang="en-GB" sz="2000" b="1" dirty="0">
              <a:solidFill>
                <a:srgbClr val="00B050"/>
              </a:solidFill>
            </a:endParaRPr>
          </a:p>
          <a:p>
            <a:pPr algn="ctr"/>
            <a:r>
              <a:rPr lang="en-GB" sz="2000" b="1" dirty="0">
                <a:solidFill>
                  <a:srgbClr val="00B050"/>
                </a:solidFill>
              </a:rPr>
              <a:t>Billion = 9 noughts</a:t>
            </a:r>
          </a:p>
          <a:p>
            <a:pPr algn="ctr"/>
            <a:r>
              <a:rPr lang="en-GB" sz="2000" b="1" dirty="0">
                <a:solidFill>
                  <a:srgbClr val="00B050"/>
                </a:solidFill>
              </a:rPr>
              <a:t>Million = 6 noughts</a:t>
            </a:r>
          </a:p>
        </p:txBody>
      </p:sp>
      <p:sp>
        <p:nvSpPr>
          <p:cNvPr id="12" name="TextBox 11">
            <a:extLst>
              <a:ext uri="{FF2B5EF4-FFF2-40B4-BE49-F238E27FC236}">
                <a16:creationId xmlns:a16="http://schemas.microsoft.com/office/drawing/2014/main" id="{7FEAAADA-78CA-4C94-8855-346273E7CD1F}"/>
              </a:ext>
            </a:extLst>
          </p:cNvPr>
          <p:cNvSpPr txBox="1"/>
          <p:nvPr/>
        </p:nvSpPr>
        <p:spPr>
          <a:xfrm>
            <a:off x="8382000" y="125760"/>
            <a:ext cx="3706234" cy="954107"/>
          </a:xfrm>
          <a:prstGeom prst="rect">
            <a:avLst/>
          </a:prstGeom>
          <a:solidFill>
            <a:srgbClr val="FFFF00"/>
          </a:solidFill>
        </p:spPr>
        <p:txBody>
          <a:bodyPr wrap="square" rtlCol="0">
            <a:spAutoFit/>
          </a:bodyPr>
          <a:lstStyle/>
          <a:p>
            <a:pPr algn="ctr"/>
            <a:r>
              <a:rPr lang="en-GB" sz="2800" b="1" dirty="0"/>
              <a:t>Teaching context knowledge </a:t>
            </a:r>
          </a:p>
        </p:txBody>
      </p:sp>
    </p:spTree>
    <p:extLst>
      <p:ext uri="{BB962C8B-B14F-4D97-AF65-F5344CB8AC3E}">
        <p14:creationId xmlns:p14="http://schemas.microsoft.com/office/powerpoint/2010/main" val="381280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75787" y="3068960"/>
            <a:ext cx="3744416"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rPr>
              <a:t>EVENT MAP</a:t>
            </a:r>
            <a:endParaRPr lang="en-GB" sz="3600" b="1" dirty="0"/>
          </a:p>
        </p:txBody>
      </p:sp>
      <p:sp>
        <p:nvSpPr>
          <p:cNvPr id="7" name="Rectangle 6"/>
          <p:cNvSpPr/>
          <p:nvPr/>
        </p:nvSpPr>
        <p:spPr>
          <a:xfrm>
            <a:off x="100743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Where did it happen?</a:t>
            </a:r>
          </a:p>
        </p:txBody>
      </p:sp>
      <p:sp>
        <p:nvSpPr>
          <p:cNvPr id="8" name="Rectangle 7"/>
          <p:cNvSpPr/>
          <p:nvPr/>
        </p:nvSpPr>
        <p:spPr>
          <a:xfrm>
            <a:off x="8381055" y="1739212"/>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When did it happen?</a:t>
            </a:r>
          </a:p>
        </p:txBody>
      </p:sp>
      <p:sp>
        <p:nvSpPr>
          <p:cNvPr id="9" name="Rectangle 8"/>
          <p:cNvSpPr/>
          <p:nvPr/>
        </p:nvSpPr>
        <p:spPr>
          <a:xfrm>
            <a:off x="8381055"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How did it happen?</a:t>
            </a:r>
          </a:p>
        </p:txBody>
      </p:sp>
      <p:sp>
        <p:nvSpPr>
          <p:cNvPr id="10" name="Rectangle 9"/>
          <p:cNvSpPr/>
          <p:nvPr/>
        </p:nvSpPr>
        <p:spPr>
          <a:xfrm>
            <a:off x="1012121" y="357301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Who was involved in the event?</a:t>
            </a:r>
          </a:p>
        </p:txBody>
      </p:sp>
      <p:sp>
        <p:nvSpPr>
          <p:cNvPr id="11" name="Rectangle 10"/>
          <p:cNvSpPr/>
          <p:nvPr/>
        </p:nvSpPr>
        <p:spPr>
          <a:xfrm>
            <a:off x="4847861" y="5013176"/>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Why did it happen?</a:t>
            </a:r>
            <a:endParaRPr lang="en-GB" b="1" dirty="0"/>
          </a:p>
        </p:txBody>
      </p:sp>
      <p:sp>
        <p:nvSpPr>
          <p:cNvPr id="12" name="Rectangle 11"/>
          <p:cNvSpPr/>
          <p:nvPr/>
        </p:nvSpPr>
        <p:spPr>
          <a:xfrm>
            <a:off x="4847861" y="259093"/>
            <a:ext cx="2592288" cy="15121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b="1" dirty="0">
                <a:solidFill>
                  <a:schemeClr val="tx1"/>
                </a:solidFill>
              </a:rPr>
              <a:t>What happened?</a:t>
            </a:r>
            <a:endParaRPr lang="en-GB" b="1" dirty="0"/>
          </a:p>
        </p:txBody>
      </p:sp>
      <p:cxnSp>
        <p:nvCxnSpPr>
          <p:cNvPr id="13" name="Straight Connector 12"/>
          <p:cNvCxnSpPr>
            <a:stCxn id="12" idx="2"/>
          </p:cNvCxnSpPr>
          <p:nvPr/>
        </p:nvCxnSpPr>
        <p:spPr>
          <a:xfrm>
            <a:off x="6144005" y="1771262"/>
            <a:ext cx="0" cy="129769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1" idx="0"/>
          </p:cNvCxnSpPr>
          <p:nvPr/>
        </p:nvCxnSpPr>
        <p:spPr>
          <a:xfrm>
            <a:off x="6104925" y="3789040"/>
            <a:ext cx="39080" cy="122413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99723" y="2420110"/>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04410" y="4401108"/>
            <a:ext cx="478133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728181" y="5229200"/>
            <a:ext cx="4128459" cy="923330"/>
          </a:xfrm>
          <a:prstGeom prst="rect">
            <a:avLst/>
          </a:prstGeom>
          <a:noFill/>
          <a:ln w="76200">
            <a:solidFill>
              <a:srgbClr val="00B050"/>
            </a:solidFill>
          </a:ln>
        </p:spPr>
        <p:txBody>
          <a:bodyPr wrap="square" rtlCol="0">
            <a:spAutoFit/>
          </a:bodyPr>
          <a:lstStyle/>
          <a:p>
            <a:pPr algn="ctr"/>
            <a:r>
              <a:rPr lang="en-GB" b="1" dirty="0">
                <a:solidFill>
                  <a:srgbClr val="0070C0"/>
                </a:solidFill>
              </a:rPr>
              <a:t>Using your emotions wheel, surround your map with words to show how you think Deo might be feeling at this point. </a:t>
            </a:r>
          </a:p>
        </p:txBody>
      </p:sp>
      <p:pic>
        <p:nvPicPr>
          <p:cNvPr id="1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715" y="0"/>
            <a:ext cx="2311353" cy="1730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C20DB88E-E483-4A4A-AED4-2201966E6667}"/>
              </a:ext>
            </a:extLst>
          </p:cNvPr>
          <p:cNvSpPr txBox="1"/>
          <p:nvPr/>
        </p:nvSpPr>
        <p:spPr>
          <a:xfrm>
            <a:off x="7920203" y="125760"/>
            <a:ext cx="4168031" cy="1384995"/>
          </a:xfrm>
          <a:prstGeom prst="rect">
            <a:avLst/>
          </a:prstGeom>
          <a:solidFill>
            <a:srgbClr val="FFFF00"/>
          </a:solidFill>
        </p:spPr>
        <p:txBody>
          <a:bodyPr wrap="square" rtlCol="0">
            <a:spAutoFit/>
          </a:bodyPr>
          <a:lstStyle/>
          <a:p>
            <a:pPr algn="ctr"/>
            <a:r>
              <a:rPr lang="en-GB" sz="2800" b="1" dirty="0"/>
              <a:t>Using graphic organisers for plot structure, plot &amp; empathy</a:t>
            </a:r>
          </a:p>
        </p:txBody>
      </p:sp>
    </p:spTree>
    <p:extLst>
      <p:ext uri="{BB962C8B-B14F-4D97-AF65-F5344CB8AC3E}">
        <p14:creationId xmlns:p14="http://schemas.microsoft.com/office/powerpoint/2010/main" val="2995368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0958" y="-80210"/>
            <a:ext cx="5535338" cy="1143000"/>
          </a:xfrm>
        </p:spPr>
        <p:txBody>
          <a:bodyPr/>
          <a:lstStyle/>
          <a:p>
            <a:r>
              <a:rPr lang="en-GB" b="1" dirty="0"/>
              <a:t>Innocent’s </a:t>
            </a:r>
            <a:r>
              <a:rPr lang="en-GB" b="1" dirty="0" err="1"/>
              <a:t>Bix</a:t>
            </a:r>
            <a:r>
              <a:rPr lang="en-GB" b="1" dirty="0"/>
              <a:t>-Box</a:t>
            </a:r>
          </a:p>
        </p:txBody>
      </p:sp>
      <p:pic>
        <p:nvPicPr>
          <p:cNvPr id="205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6134" t="17798" r="18059" b="31693"/>
          <a:stretch/>
        </p:blipFill>
        <p:spPr bwMode="auto">
          <a:xfrm>
            <a:off x="4621002" y="1081848"/>
            <a:ext cx="2949996" cy="181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03443" y="2996952"/>
            <a:ext cx="8712968" cy="1754326"/>
          </a:xfrm>
          <a:prstGeom prst="rect">
            <a:avLst/>
          </a:prstGeom>
          <a:noFill/>
        </p:spPr>
        <p:txBody>
          <a:bodyPr wrap="square" rtlCol="0">
            <a:spAutoFit/>
          </a:bodyPr>
          <a:lstStyle/>
          <a:p>
            <a:pPr algn="ctr"/>
            <a:r>
              <a:rPr lang="en-GB" i="1" dirty="0"/>
              <a:t>‘I had forgotten about Innocent’s </a:t>
            </a:r>
            <a:r>
              <a:rPr lang="en-GB" i="1" dirty="0" err="1"/>
              <a:t>Bix</a:t>
            </a:r>
            <a:r>
              <a:rPr lang="en-GB" i="1" dirty="0"/>
              <a:t>-box. Years ago, </a:t>
            </a:r>
            <a:r>
              <a:rPr lang="en-GB" i="1" dirty="0" err="1"/>
              <a:t>Amai</a:t>
            </a:r>
            <a:r>
              <a:rPr lang="en-GB" i="1" dirty="0"/>
              <a:t> went into Harare with Innocent and bought a two-for-one packet of </a:t>
            </a:r>
            <a:r>
              <a:rPr lang="en-GB" i="1" dirty="0" err="1"/>
              <a:t>Weet-Bix</a:t>
            </a:r>
            <a:r>
              <a:rPr lang="en-GB" i="1" dirty="0"/>
              <a:t> cereal. The shop gave a rectangular tin box with the two packets of </a:t>
            </a:r>
            <a:r>
              <a:rPr lang="en-GB" i="1" dirty="0" err="1"/>
              <a:t>Weet-Bix</a:t>
            </a:r>
            <a:r>
              <a:rPr lang="en-GB" i="1" dirty="0"/>
              <a:t> – for free. Innocent thought it was Christmas when </a:t>
            </a:r>
            <a:r>
              <a:rPr lang="en-GB" i="1" dirty="0" err="1"/>
              <a:t>Amai</a:t>
            </a:r>
            <a:r>
              <a:rPr lang="en-GB" i="1" dirty="0"/>
              <a:t> gave the box to him. From that day onward, his </a:t>
            </a:r>
            <a:r>
              <a:rPr lang="en-GB" i="1" dirty="0" err="1"/>
              <a:t>Bix</a:t>
            </a:r>
            <a:r>
              <a:rPr lang="en-GB" i="1" dirty="0"/>
              <a:t>-box was all that mattered. He put everything he loved in his </a:t>
            </a:r>
            <a:r>
              <a:rPr lang="en-GB" i="1" dirty="0" err="1"/>
              <a:t>Bix</a:t>
            </a:r>
            <a:r>
              <a:rPr lang="en-GB" i="1" dirty="0"/>
              <a:t>-box, the main treasure being his precious radio.’</a:t>
            </a:r>
            <a:endParaRPr lang="en-GB" b="1" dirty="0">
              <a:solidFill>
                <a:srgbClr val="0070C0"/>
              </a:solidFill>
            </a:endParaRPr>
          </a:p>
          <a:p>
            <a:pPr algn="ctr"/>
            <a:r>
              <a:rPr lang="en-GB" b="1" dirty="0">
                <a:solidFill>
                  <a:srgbClr val="0070C0"/>
                </a:solidFill>
              </a:rPr>
              <a:t> </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9230" y="4752767"/>
            <a:ext cx="2237250" cy="1722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75589" y="4573905"/>
            <a:ext cx="6768752" cy="2031325"/>
          </a:xfrm>
          <a:prstGeom prst="rect">
            <a:avLst/>
          </a:prstGeom>
          <a:noFill/>
        </p:spPr>
        <p:txBody>
          <a:bodyPr wrap="square" rtlCol="0">
            <a:spAutoFit/>
          </a:bodyPr>
          <a:lstStyle/>
          <a:p>
            <a:pPr marL="342900" indent="-342900">
              <a:buFont typeface="+mj-lt"/>
              <a:buAutoNum type="arabicPeriod"/>
            </a:pPr>
            <a:r>
              <a:rPr lang="en-GB" b="1" dirty="0">
                <a:solidFill>
                  <a:srgbClr val="0070C0"/>
                </a:solidFill>
              </a:rPr>
              <a:t>Do you have an item that is really important to you? </a:t>
            </a:r>
          </a:p>
          <a:p>
            <a:pPr marL="342900" indent="-342900">
              <a:buFont typeface="+mj-lt"/>
              <a:buAutoNum type="arabicPeriod"/>
            </a:pPr>
            <a:endParaRPr lang="en-GB" b="1" dirty="0">
              <a:solidFill>
                <a:srgbClr val="0070C0"/>
              </a:solidFill>
            </a:endParaRPr>
          </a:p>
          <a:p>
            <a:pPr marL="342900" indent="-342900">
              <a:buFont typeface="+mj-lt"/>
              <a:buAutoNum type="arabicPeriod"/>
            </a:pPr>
            <a:r>
              <a:rPr lang="en-GB" b="1" dirty="0">
                <a:solidFill>
                  <a:srgbClr val="0070C0"/>
                </a:solidFill>
              </a:rPr>
              <a:t>If you had a </a:t>
            </a:r>
            <a:r>
              <a:rPr lang="en-GB" b="1" dirty="0" err="1">
                <a:solidFill>
                  <a:srgbClr val="0070C0"/>
                </a:solidFill>
              </a:rPr>
              <a:t>Bix</a:t>
            </a:r>
            <a:r>
              <a:rPr lang="en-GB" b="1" dirty="0">
                <a:solidFill>
                  <a:srgbClr val="0070C0"/>
                </a:solidFill>
              </a:rPr>
              <a:t>-box, what would you keep in it? </a:t>
            </a:r>
          </a:p>
          <a:p>
            <a:pPr marL="342900" indent="-342900">
              <a:buFont typeface="+mj-lt"/>
              <a:buAutoNum type="arabicPeriod"/>
            </a:pPr>
            <a:endParaRPr lang="en-GB" b="1" dirty="0">
              <a:solidFill>
                <a:srgbClr val="0070C0"/>
              </a:solidFill>
            </a:endParaRPr>
          </a:p>
          <a:p>
            <a:pPr marL="342900" indent="-342900">
              <a:buFont typeface="+mj-lt"/>
              <a:buAutoNum type="arabicPeriod"/>
            </a:pPr>
            <a:r>
              <a:rPr lang="en-GB" b="1" dirty="0">
                <a:solidFill>
                  <a:srgbClr val="0070C0"/>
                </a:solidFill>
              </a:rPr>
              <a:t>Why do you think Innocent keeps a radio in his </a:t>
            </a:r>
            <a:r>
              <a:rPr lang="en-GB" b="1" dirty="0" err="1">
                <a:solidFill>
                  <a:srgbClr val="0070C0"/>
                </a:solidFill>
              </a:rPr>
              <a:t>Bix</a:t>
            </a:r>
            <a:r>
              <a:rPr lang="en-GB" b="1" dirty="0">
                <a:solidFill>
                  <a:srgbClr val="0070C0"/>
                </a:solidFill>
              </a:rPr>
              <a:t>-box?</a:t>
            </a:r>
          </a:p>
          <a:p>
            <a:pPr marL="342900" indent="-342900">
              <a:buFont typeface="+mj-lt"/>
              <a:buAutoNum type="arabicPeriod"/>
            </a:pPr>
            <a:endParaRPr lang="en-GB" b="1" dirty="0">
              <a:solidFill>
                <a:srgbClr val="0070C0"/>
              </a:solidFill>
            </a:endParaRPr>
          </a:p>
          <a:p>
            <a:pPr marL="342900" indent="-342900">
              <a:buFont typeface="+mj-lt"/>
              <a:buAutoNum type="arabicPeriod"/>
            </a:pPr>
            <a:r>
              <a:rPr lang="en-GB" b="1" dirty="0">
                <a:solidFill>
                  <a:srgbClr val="0070C0"/>
                </a:solidFill>
              </a:rPr>
              <a:t>Do you think Deo was right to go back for the </a:t>
            </a:r>
            <a:r>
              <a:rPr lang="en-GB" b="1" dirty="0" err="1">
                <a:solidFill>
                  <a:srgbClr val="0070C0"/>
                </a:solidFill>
              </a:rPr>
              <a:t>Bix</a:t>
            </a:r>
            <a:r>
              <a:rPr lang="en-GB" b="1" dirty="0">
                <a:solidFill>
                  <a:srgbClr val="0070C0"/>
                </a:solidFill>
              </a:rPr>
              <a:t>-box?</a:t>
            </a:r>
          </a:p>
        </p:txBody>
      </p:sp>
      <p:pic>
        <p:nvPicPr>
          <p:cNvPr id="7" name="Picture 6" descr="\\smbhome.uscs.susx.ac.uk\jcs23\Pictures\Now is the Time for running.png">
            <a:extLst>
              <a:ext uri="{FF2B5EF4-FFF2-40B4-BE49-F238E27FC236}">
                <a16:creationId xmlns:a16="http://schemas.microsoft.com/office/drawing/2014/main" id="{190BDA21-A05C-4254-B2E3-6B842A85D3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6411" y="283267"/>
            <a:ext cx="1324290" cy="221439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DCFFA95-DC55-4CCA-BCBD-0930CB9DC9BB}"/>
              </a:ext>
            </a:extLst>
          </p:cNvPr>
          <p:cNvSpPr txBox="1"/>
          <p:nvPr/>
        </p:nvSpPr>
        <p:spPr>
          <a:xfrm>
            <a:off x="0" y="5467"/>
            <a:ext cx="3720957" cy="1815882"/>
          </a:xfrm>
          <a:prstGeom prst="rect">
            <a:avLst/>
          </a:prstGeom>
          <a:solidFill>
            <a:srgbClr val="FFFF00"/>
          </a:solidFill>
        </p:spPr>
        <p:txBody>
          <a:bodyPr wrap="square" rtlCol="0">
            <a:spAutoFit/>
          </a:bodyPr>
          <a:lstStyle/>
          <a:p>
            <a:pPr algn="ctr"/>
            <a:r>
              <a:rPr lang="en-GB" sz="2800" b="1" dirty="0"/>
              <a:t>Developing empathy &amp; making connections between students’ and characters’ lives</a:t>
            </a:r>
          </a:p>
        </p:txBody>
      </p:sp>
    </p:spTree>
    <p:extLst>
      <p:ext uri="{BB962C8B-B14F-4D97-AF65-F5344CB8AC3E}">
        <p14:creationId xmlns:p14="http://schemas.microsoft.com/office/powerpoint/2010/main" val="729872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Looking back and making connections Page 12</a:t>
            </a:r>
          </a:p>
        </p:txBody>
      </p:sp>
      <p:sp>
        <p:nvSpPr>
          <p:cNvPr id="3" name="Content Placeholder 2"/>
          <p:cNvSpPr>
            <a:spLocks noGrp="1"/>
          </p:cNvSpPr>
          <p:nvPr>
            <p:ph idx="1"/>
          </p:nvPr>
        </p:nvSpPr>
        <p:spPr>
          <a:xfrm>
            <a:off x="1991544" y="1916833"/>
            <a:ext cx="8229600" cy="4525963"/>
          </a:xfrm>
        </p:spPr>
        <p:txBody>
          <a:bodyPr/>
          <a:lstStyle/>
          <a:p>
            <a:pPr marL="0" indent="0" algn="ctr">
              <a:buNone/>
            </a:pPr>
            <a:r>
              <a:rPr lang="en-GB" i="1" dirty="0"/>
              <a:t>Your grandfather is a survivor, she said to me. He survived his birth, the liberation war, running the white man’s farm, and now old age – he can survive anything. </a:t>
            </a:r>
          </a:p>
          <a:p>
            <a:pPr marL="0" indent="0" algn="ctr">
              <a:buNone/>
            </a:pPr>
            <a:endParaRPr lang="en-GB" i="1" dirty="0"/>
          </a:p>
          <a:p>
            <a:pPr marL="0" indent="0" algn="ctr">
              <a:buNone/>
            </a:pPr>
            <a:r>
              <a:rPr lang="en-GB" b="1" dirty="0">
                <a:solidFill>
                  <a:srgbClr val="0070C0"/>
                </a:solidFill>
              </a:rPr>
              <a:t>Having read to the end of chapter five, why is this description of Grandpa </a:t>
            </a:r>
            <a:r>
              <a:rPr lang="en-GB" b="1" dirty="0" err="1">
                <a:solidFill>
                  <a:srgbClr val="0070C0"/>
                </a:solidFill>
              </a:rPr>
              <a:t>Longdrop</a:t>
            </a:r>
            <a:r>
              <a:rPr lang="en-GB" b="1" dirty="0">
                <a:solidFill>
                  <a:srgbClr val="0070C0"/>
                </a:solidFill>
              </a:rPr>
              <a:t> so tragic?  </a:t>
            </a:r>
          </a:p>
        </p:txBody>
      </p:sp>
      <p:pic>
        <p:nvPicPr>
          <p:cNvPr id="4" name="Picture 3" descr="\\smbhome.uscs.susx.ac.uk\jcs23\Pictures\Now is the Time for running.png">
            <a:extLst>
              <a:ext uri="{FF2B5EF4-FFF2-40B4-BE49-F238E27FC236}">
                <a16:creationId xmlns:a16="http://schemas.microsoft.com/office/drawing/2014/main" id="{4867D710-A416-4A51-9E48-61A14CBCF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011" y="3818022"/>
            <a:ext cx="1540656" cy="257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341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100608"/>
            <a:ext cx="6192688" cy="1143000"/>
          </a:xfrm>
        </p:spPr>
        <p:txBody>
          <a:bodyPr>
            <a:noAutofit/>
          </a:bodyPr>
          <a:lstStyle/>
          <a:p>
            <a:r>
              <a:rPr lang="en-GB" sz="2000" dirty="0"/>
              <a:t> </a:t>
            </a:r>
            <a:br>
              <a:rPr lang="en-GB" sz="2000" dirty="0"/>
            </a:br>
            <a:br>
              <a:rPr lang="en-GB" sz="3600" dirty="0"/>
            </a:br>
            <a:r>
              <a:rPr lang="en-GB" sz="3600" b="1" dirty="0"/>
              <a:t>Refugees defy crocodiles to cross border </a:t>
            </a:r>
            <a:br>
              <a:rPr lang="en-GB" sz="3600" dirty="0"/>
            </a:br>
            <a:br>
              <a:rPr lang="en-GB" sz="2000" dirty="0"/>
            </a:br>
            <a:r>
              <a:rPr lang="en-GB" sz="2000" b="1" dirty="0"/>
              <a:t> </a:t>
            </a:r>
            <a:br>
              <a:rPr lang="en-GB" sz="2000" b="1" dirty="0"/>
            </a:br>
            <a:endParaRPr lang="en-GB" sz="2000" b="1" dirty="0"/>
          </a:p>
        </p:txBody>
      </p:sp>
      <p:pic>
        <p:nvPicPr>
          <p:cNvPr id="4" name="Content Placeholder 3"/>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9309" t="22996" r="49294" b="9952"/>
          <a:stretch/>
        </p:blipFill>
        <p:spPr bwMode="auto">
          <a:xfrm>
            <a:off x="9504113" y="4275993"/>
            <a:ext cx="2520280" cy="2180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27746" y="1381054"/>
            <a:ext cx="7648280" cy="4616648"/>
          </a:xfrm>
          <a:prstGeom prst="rect">
            <a:avLst/>
          </a:prstGeom>
          <a:noFill/>
        </p:spPr>
        <p:txBody>
          <a:bodyPr wrap="square" rtlCol="0">
            <a:spAutoFit/>
          </a:bodyPr>
          <a:lstStyle/>
          <a:p>
            <a:r>
              <a:rPr lang="en-GB" sz="1400" b="1" dirty="0"/>
              <a:t>Refugees from Zimbabwe wade across the crocodile-infested Limpopo river in search of safety on the South African side.</a:t>
            </a:r>
            <a:endParaRPr lang="en-GB" sz="1400" dirty="0"/>
          </a:p>
          <a:p>
            <a:endParaRPr lang="en-GB" sz="1400" dirty="0"/>
          </a:p>
          <a:p>
            <a:r>
              <a:rPr lang="en-GB" sz="1400" dirty="0"/>
              <a:t>Ten days after President Robert Mugabe re-elected himself, there has been a huge surge in the number of impoverished Zimbabweans fleeing their country. Farmers and human traffickers have confirmed that hundreds are braving the crocodile-infested Limpopo river daily and cutting through three razor-wire fences spanning 200km on the South African side.</a:t>
            </a:r>
          </a:p>
          <a:p>
            <a:r>
              <a:rPr lang="en-GB" sz="1400" dirty="0"/>
              <a:t>'For the Beit Bridge area alone we're now talking of 400 people every 24 hours,' said Ronnie, a former border fence repairer who turned to human trafficking last year. 'For myself, I barely have time to bring one group over and another 30 people are waiting for me on the Zimbabwean side.' The standard charge for each 'jumper' is 40 </a:t>
            </a:r>
            <a:r>
              <a:rPr lang="en-GB" sz="1400" dirty="0" err="1"/>
              <a:t>rands</a:t>
            </a:r>
            <a:r>
              <a:rPr lang="en-GB" sz="1400" dirty="0"/>
              <a:t> (£2.50).</a:t>
            </a:r>
          </a:p>
          <a:p>
            <a:r>
              <a:rPr lang="en-GB" sz="1400" dirty="0"/>
              <a:t>Among Ronnie's latest crop, </a:t>
            </a:r>
            <a:r>
              <a:rPr lang="en-GB" sz="1400" dirty="0" err="1"/>
              <a:t>Mkhumbuleni</a:t>
            </a:r>
            <a:r>
              <a:rPr lang="en-GB" sz="1400" dirty="0"/>
              <a:t> </a:t>
            </a:r>
            <a:r>
              <a:rPr lang="en-GB" sz="1400" dirty="0" err="1"/>
              <a:t>Sibanda</a:t>
            </a:r>
            <a:r>
              <a:rPr lang="en-GB" sz="1400" dirty="0"/>
              <a:t>, 30, emerged bruised and scruffy from a tunnel under the South African fence with a huge smile on his face. 'I'm so relieved to be out of there,' he said. 'Until last week I was one of the people saying, "We have to stay, never mind if we eat roots. The first round of the election went all right, it will soon be over." But now there is no reason to remain in Zimbabwe.'</a:t>
            </a:r>
          </a:p>
          <a:p>
            <a:r>
              <a:rPr lang="en-GB" sz="1400" dirty="0"/>
              <a:t>After bribing Zimbabwean officials and braving the river, the 'jumpers' know they face the worst of what South Africa can offer. The '</a:t>
            </a:r>
            <a:r>
              <a:rPr lang="en-GB" sz="1400" dirty="0" err="1"/>
              <a:t>guma-guma</a:t>
            </a:r>
            <a:r>
              <a:rPr lang="en-GB" sz="1400" dirty="0"/>
              <a:t>' - criminals who prey on the newly arrived - scour the length of the border fence to rob them of their meagre belongings and rape the women.</a:t>
            </a:r>
          </a:p>
          <a:p>
            <a:r>
              <a:rPr lang="en-GB" sz="1400" dirty="0"/>
              <a:t>'We have heard all the stories. But if I have to die, I might as well die in South Africa,' said </a:t>
            </a:r>
            <a:r>
              <a:rPr lang="en-GB" sz="1400" dirty="0" err="1"/>
              <a:t>Sipho</a:t>
            </a:r>
            <a:r>
              <a:rPr lang="en-GB" sz="1400" dirty="0"/>
              <a:t> </a:t>
            </a:r>
            <a:r>
              <a:rPr lang="en-GB" sz="1400" dirty="0" err="1"/>
              <a:t>Mujuru</a:t>
            </a:r>
            <a:r>
              <a:rPr lang="en-GB" sz="1400" dirty="0"/>
              <a:t>, 40, who had come through unscathed, except for losing a shoe.</a:t>
            </a:r>
          </a:p>
        </p:txBody>
      </p:sp>
      <p:sp>
        <p:nvSpPr>
          <p:cNvPr id="5" name="TextBox 4">
            <a:extLst>
              <a:ext uri="{FF2B5EF4-FFF2-40B4-BE49-F238E27FC236}">
                <a16:creationId xmlns:a16="http://schemas.microsoft.com/office/drawing/2014/main" id="{7299D162-E0E9-407C-B36E-BD8808D085BF}"/>
              </a:ext>
            </a:extLst>
          </p:cNvPr>
          <p:cNvSpPr txBox="1"/>
          <p:nvPr/>
        </p:nvSpPr>
        <p:spPr>
          <a:xfrm>
            <a:off x="9345508" y="0"/>
            <a:ext cx="2837491" cy="3970318"/>
          </a:xfrm>
          <a:prstGeom prst="rect">
            <a:avLst/>
          </a:prstGeom>
          <a:solidFill>
            <a:srgbClr val="FFFF00"/>
          </a:solidFill>
        </p:spPr>
        <p:txBody>
          <a:bodyPr wrap="square" rtlCol="0">
            <a:spAutoFit/>
          </a:bodyPr>
          <a:lstStyle/>
          <a:p>
            <a:pPr algn="ctr"/>
            <a:r>
              <a:rPr lang="en-GB" sz="2800" b="1" dirty="0"/>
              <a:t>Reading non-fiction alongside the novel to develop context knowledge: newspapers &amp; </a:t>
            </a:r>
            <a:r>
              <a:rPr lang="en-GB" sz="2800" b="1" dirty="0" err="1"/>
              <a:t>youtube</a:t>
            </a:r>
            <a:r>
              <a:rPr lang="en-GB" sz="2800" b="1" dirty="0"/>
              <a:t> clips of Zimbabwe in 2008</a:t>
            </a:r>
          </a:p>
        </p:txBody>
      </p:sp>
    </p:spTree>
    <p:extLst>
      <p:ext uri="{BB962C8B-B14F-4D97-AF65-F5344CB8AC3E}">
        <p14:creationId xmlns:p14="http://schemas.microsoft.com/office/powerpoint/2010/main" val="1696506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253" y="1636295"/>
            <a:ext cx="6134290" cy="2008729"/>
          </a:xfrm>
        </p:spPr>
        <p:txBody>
          <a:bodyPr>
            <a:normAutofit fontScale="90000"/>
          </a:bodyPr>
          <a:lstStyle/>
          <a:p>
            <a:r>
              <a:rPr lang="en-GB" sz="3100" b="1" dirty="0"/>
              <a:t> </a:t>
            </a:r>
            <a:r>
              <a:rPr lang="en-GB" sz="2700" b="1" dirty="0"/>
              <a:t>Refugees defy crocodiles to cross border </a:t>
            </a:r>
            <a:br>
              <a:rPr lang="en-GB" sz="2700" dirty="0"/>
            </a:br>
            <a:br>
              <a:rPr lang="en-GB" sz="3100" b="1" dirty="0"/>
            </a:br>
            <a:r>
              <a:rPr lang="en-GB" sz="2700" b="1" dirty="0"/>
              <a:t>Refugees from Zimbabwe wade across the crocodile-infested Limpopo river in search of safety on the South African side. </a:t>
            </a:r>
            <a:br>
              <a:rPr lang="en-GB" sz="2700" dirty="0"/>
            </a:br>
            <a:endParaRPr lang="en-GB" sz="27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7558" y="1313176"/>
            <a:ext cx="2324869" cy="5242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791337" y="188641"/>
            <a:ext cx="8528656" cy="1200329"/>
          </a:xfrm>
          <a:prstGeom prst="rect">
            <a:avLst/>
          </a:prstGeom>
          <a:noFill/>
        </p:spPr>
        <p:txBody>
          <a:bodyPr wrap="square" rtlCol="0">
            <a:spAutoFit/>
          </a:bodyPr>
          <a:lstStyle/>
          <a:p>
            <a:pPr algn="ctr"/>
            <a:r>
              <a:rPr lang="en-GB" sz="3600" b="1" dirty="0">
                <a:solidFill>
                  <a:srgbClr val="0070C0"/>
                </a:solidFill>
              </a:rPr>
              <a:t>Reading the headline, can you predict what the article is about? </a:t>
            </a:r>
          </a:p>
        </p:txBody>
      </p:sp>
      <p:pic>
        <p:nvPicPr>
          <p:cNvPr id="7" name="Picture 6" descr="Refugees from Zimbabwe"/>
          <p:cNvPicPr/>
          <p:nvPr/>
        </p:nvPicPr>
        <p:blipFill>
          <a:blip r:embed="rId4">
            <a:extLst>
              <a:ext uri="{28A0092B-C50C-407E-A947-70E740481C1C}">
                <a14:useLocalDpi xmlns:a14="http://schemas.microsoft.com/office/drawing/2010/main" val="0"/>
              </a:ext>
            </a:extLst>
          </a:blip>
          <a:srcRect/>
          <a:stretch>
            <a:fillRect/>
          </a:stretch>
        </p:blipFill>
        <p:spPr bwMode="auto">
          <a:xfrm>
            <a:off x="2656784" y="3429000"/>
            <a:ext cx="6500774" cy="3429000"/>
          </a:xfrm>
          <a:prstGeom prst="rect">
            <a:avLst/>
          </a:prstGeom>
          <a:noFill/>
          <a:ln>
            <a:noFill/>
          </a:ln>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26" y="3905386"/>
            <a:ext cx="2191913" cy="2397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0667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DD46C-4C14-45E0-B61E-472495B04E00}"/>
              </a:ext>
            </a:extLst>
          </p:cNvPr>
          <p:cNvSpPr>
            <a:spLocks noGrp="1"/>
          </p:cNvSpPr>
          <p:nvPr>
            <p:ph type="title"/>
          </p:nvPr>
        </p:nvSpPr>
        <p:spPr>
          <a:solidFill>
            <a:srgbClr val="00FF00"/>
          </a:solidFill>
        </p:spPr>
        <p:txBody>
          <a:bodyPr/>
          <a:lstStyle/>
          <a:p>
            <a:r>
              <a:rPr lang="en-GB" dirty="0"/>
              <a:t>Comments from teachers using the Faster Read on following slides</a:t>
            </a:r>
          </a:p>
        </p:txBody>
      </p:sp>
      <p:sp>
        <p:nvSpPr>
          <p:cNvPr id="3" name="Content Placeholder 2">
            <a:extLst>
              <a:ext uri="{FF2B5EF4-FFF2-40B4-BE49-F238E27FC236}">
                <a16:creationId xmlns:a16="http://schemas.microsoft.com/office/drawing/2014/main" id="{CA6BD6D4-DB45-4F26-BAC9-FDA0245E9556}"/>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2564366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90501"/>
            <a:ext cx="11291121" cy="787400"/>
          </a:xfrm>
        </p:spPr>
        <p:txBody>
          <a:bodyPr>
            <a:noAutofit/>
          </a:bodyPr>
          <a:lstStyle/>
          <a:p>
            <a:r>
              <a:rPr lang="en-GB" sz="3600" b="1" dirty="0"/>
              <a:t>Why are teachers still using the FR, 3 or 7 years later?</a:t>
            </a:r>
          </a:p>
        </p:txBody>
      </p:sp>
      <p:sp>
        <p:nvSpPr>
          <p:cNvPr id="3" name="Content Placeholder 2"/>
          <p:cNvSpPr>
            <a:spLocks noGrp="1"/>
          </p:cNvSpPr>
          <p:nvPr>
            <p:ph idx="1"/>
          </p:nvPr>
        </p:nvSpPr>
        <p:spPr>
          <a:xfrm>
            <a:off x="339634" y="1110343"/>
            <a:ext cx="11297194" cy="5603966"/>
          </a:xfrm>
        </p:spPr>
        <p:txBody>
          <a:bodyPr/>
          <a:lstStyle/>
          <a:p>
            <a:pPr marL="0" indent="0">
              <a:buNone/>
            </a:pPr>
            <a:endParaRPr lang="en-GB" dirty="0"/>
          </a:p>
          <a:p>
            <a:pPr marL="0" indent="0">
              <a:buNone/>
            </a:pPr>
            <a:endParaRPr lang="en-GB" dirty="0"/>
          </a:p>
          <a:p>
            <a:pPr marL="0" indent="0">
              <a:buNone/>
            </a:pPr>
            <a:endParaRPr lang="en-GB" dirty="0"/>
          </a:p>
        </p:txBody>
      </p:sp>
      <p:sp>
        <p:nvSpPr>
          <p:cNvPr id="6" name="Rounded Rectangular Callout 5"/>
          <p:cNvSpPr/>
          <p:nvPr/>
        </p:nvSpPr>
        <p:spPr>
          <a:xfrm>
            <a:off x="749300" y="3568700"/>
            <a:ext cx="10782125" cy="3182355"/>
          </a:xfrm>
          <a:prstGeom prst="wedgeRoundRectCallout">
            <a:avLst>
              <a:gd name="adj1" fmla="val -760"/>
              <a:gd name="adj2" fmla="val 5265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a:solidFill>
                  <a:schemeClr val="tx1"/>
                </a:solidFill>
              </a:rPr>
              <a:t>Penny: It’s changed my beliefs that, with low-ability pupils, it’s better to give them a DVD or simplified text &amp; then focus on </a:t>
            </a:r>
            <a:r>
              <a:rPr lang="en-GB" sz="2800" i="1" dirty="0">
                <a:solidFill>
                  <a:schemeClr val="tx1"/>
                </a:solidFill>
              </a:rPr>
              <a:t>analysis</a:t>
            </a:r>
            <a:r>
              <a:rPr lang="en-GB" sz="2800" dirty="0">
                <a:solidFill>
                  <a:schemeClr val="tx1"/>
                </a:solidFill>
              </a:rPr>
              <a:t>. I’ve read the whole of </a:t>
            </a:r>
            <a:r>
              <a:rPr lang="en-GB" sz="2800" i="1" dirty="0">
                <a:solidFill>
                  <a:schemeClr val="tx1"/>
                </a:solidFill>
              </a:rPr>
              <a:t>Jane Eyre </a:t>
            </a:r>
            <a:r>
              <a:rPr lang="en-GB" sz="2800" dirty="0">
                <a:solidFill>
                  <a:schemeClr val="tx1"/>
                </a:solidFill>
              </a:rPr>
              <a:t>with this class purely for comprehension and […] they were booing and cheering as the plot unfolded! English is now their ‘favourite subject’ &amp; they never enjoyed it before. [It] comes from them feeling they can actually understand [the book], rather than just being given the ‘dummies’ guide</a:t>
            </a:r>
          </a:p>
        </p:txBody>
      </p:sp>
      <p:sp>
        <p:nvSpPr>
          <p:cNvPr id="7" name="Content Placeholder 6"/>
          <p:cNvSpPr>
            <a:spLocks noGrp="1"/>
          </p:cNvSpPr>
          <p:nvPr/>
        </p:nvSpPr>
        <p:spPr>
          <a:xfrm>
            <a:off x="228600" y="901700"/>
            <a:ext cx="11460893" cy="2413000"/>
          </a:xfrm>
          <a:prstGeom prst="wedgeRoundRectCallout">
            <a:avLst>
              <a:gd name="adj1" fmla="val -2778"/>
              <a:gd name="adj2" fmla="val 61531"/>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nSpc>
                <a:spcPct val="90000"/>
              </a:lnSpc>
              <a:spcBef>
                <a:spcPts val="1000"/>
              </a:spcBef>
              <a:spcAft>
                <a:spcPts val="0"/>
              </a:spcAft>
            </a:pPr>
            <a:r>
              <a:rPr lang="en-GB" sz="2400" dirty="0">
                <a:solidFill>
                  <a:schemeClr val="tx1"/>
                </a:solidFill>
                <a:latin typeface="Calibri" panose="020F0502020204030204" pitchFamily="34" charset="0"/>
                <a:ea typeface="SimSun" panose="02010600030101010101" pitchFamily="2" charset="-122"/>
              </a:rPr>
              <a:t>Laura: Year 8’s final essays on </a:t>
            </a:r>
            <a:r>
              <a:rPr lang="en-GB" sz="2400" i="1" dirty="0">
                <a:solidFill>
                  <a:schemeClr val="tx1"/>
                </a:solidFill>
                <a:latin typeface="Calibri" panose="020F0502020204030204" pitchFamily="34" charset="0"/>
                <a:ea typeface="SimSun" panose="02010600030101010101" pitchFamily="2" charset="-122"/>
              </a:rPr>
              <a:t>Lord of the Flies </a:t>
            </a:r>
            <a:r>
              <a:rPr lang="en-GB" sz="2400" dirty="0">
                <a:solidFill>
                  <a:schemeClr val="tx1"/>
                </a:solidFill>
                <a:latin typeface="Calibri" panose="020F0502020204030204" pitchFamily="34" charset="0"/>
                <a:ea typeface="SimSun" panose="02010600030101010101" pitchFamily="2" charset="-122"/>
              </a:rPr>
              <a:t>were so sophisticated that I could justify focusing mainly on reading and rich talk with less time spent on writing  </a:t>
            </a:r>
          </a:p>
          <a:p>
            <a:pPr>
              <a:lnSpc>
                <a:spcPct val="90000"/>
              </a:lnSpc>
              <a:spcBef>
                <a:spcPts val="1000"/>
              </a:spcBef>
              <a:spcAft>
                <a:spcPts val="0"/>
              </a:spcAft>
            </a:pPr>
            <a:r>
              <a:rPr lang="en-GB" sz="2400" dirty="0">
                <a:solidFill>
                  <a:schemeClr val="tx1"/>
                </a:solidFill>
                <a:latin typeface="Calibri" panose="020F0502020204030204" pitchFamily="34" charset="0"/>
                <a:ea typeface="SimSun" panose="02010600030101010101" pitchFamily="2" charset="-122"/>
              </a:rPr>
              <a:t>Chloe: In groups, they’ve become well versed in the reading strategies &amp; able to tell me what strategy they’ve used … we still use the key-rings, but they’ve moved so far beyond them!</a:t>
            </a:r>
            <a:endParaRPr lang="en-GB" sz="2400" dirty="0">
              <a:solidFill>
                <a:schemeClr val="tx1"/>
              </a:solidFill>
              <a:effectLst/>
              <a:latin typeface="Calibri" panose="020F0502020204030204" pitchFamily="34" charset="0"/>
              <a:ea typeface="SimSun" panose="02010600030101010101" pitchFamily="2" charset="-122"/>
            </a:endParaRPr>
          </a:p>
        </p:txBody>
      </p:sp>
    </p:spTree>
    <p:extLst>
      <p:ext uri="{BB962C8B-B14F-4D97-AF65-F5344CB8AC3E}">
        <p14:creationId xmlns:p14="http://schemas.microsoft.com/office/powerpoint/2010/main" val="2054264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241300" y="228600"/>
            <a:ext cx="10782300" cy="5618163"/>
          </a:xfrm>
          <a:prstGeom prst="wedgeRoundRectCallout">
            <a:avLst>
              <a:gd name="adj1" fmla="val -297"/>
              <a:gd name="adj2" fmla="val 53813"/>
              <a:gd name="adj3" fmla="val 1666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buNone/>
            </a:pPr>
            <a:r>
              <a:rPr lang="en-GB" sz="3200" dirty="0">
                <a:solidFill>
                  <a:schemeClr val="tx1"/>
                </a:solidFill>
              </a:rPr>
              <a:t>We interleave questions from the first novel to the second one and this is developing those long-term memory skills that they need at KS4 – the ability to read and remember the whole plot and details. What is incredible is that they know the quotes – they’ve </a:t>
            </a:r>
            <a:r>
              <a:rPr lang="en-GB" sz="3200" b="1" dirty="0">
                <a:solidFill>
                  <a:schemeClr val="tx1"/>
                </a:solidFill>
              </a:rPr>
              <a:t>remembered</a:t>
            </a:r>
            <a:r>
              <a:rPr lang="en-GB" sz="3200" dirty="0">
                <a:solidFill>
                  <a:schemeClr val="tx1"/>
                </a:solidFill>
              </a:rPr>
              <a:t> them: how on earth do they know? They </a:t>
            </a:r>
            <a:r>
              <a:rPr lang="en-GB" sz="3200" b="1" dirty="0">
                <a:solidFill>
                  <a:schemeClr val="tx1"/>
                </a:solidFill>
              </a:rPr>
              <a:t>just know</a:t>
            </a:r>
            <a:r>
              <a:rPr lang="en-GB" sz="3200" dirty="0">
                <a:solidFill>
                  <a:schemeClr val="tx1"/>
                </a:solidFill>
              </a:rPr>
              <a:t> the books. We’ve done no PEA or PETAL this year – </a:t>
            </a:r>
            <a:r>
              <a:rPr lang="en-GB" sz="3200" b="1" dirty="0">
                <a:solidFill>
                  <a:schemeClr val="tx1"/>
                </a:solidFill>
              </a:rPr>
              <a:t>none!</a:t>
            </a:r>
            <a:r>
              <a:rPr lang="en-GB" sz="3200" dirty="0">
                <a:solidFill>
                  <a:schemeClr val="tx1"/>
                </a:solidFill>
              </a:rPr>
              <a:t> - but in Year 7 lessons they are quoting lines and metaphors that they’ve remembered as they </a:t>
            </a:r>
            <a:r>
              <a:rPr lang="en-GB" sz="3200" b="1" dirty="0">
                <a:solidFill>
                  <a:schemeClr val="tx1"/>
                </a:solidFill>
              </a:rPr>
              <a:t>love</a:t>
            </a:r>
            <a:r>
              <a:rPr lang="en-GB" sz="3200" dirty="0">
                <a:solidFill>
                  <a:schemeClr val="tx1"/>
                </a:solidFill>
              </a:rPr>
              <a:t> this book, so the talk in lessons is </a:t>
            </a:r>
            <a:r>
              <a:rPr lang="en-GB" sz="3200" b="1" dirty="0">
                <a:solidFill>
                  <a:schemeClr val="tx1"/>
                </a:solidFill>
              </a:rPr>
              <a:t>so rich</a:t>
            </a:r>
            <a:r>
              <a:rPr lang="en-GB" sz="3200" dirty="0">
                <a:solidFill>
                  <a:schemeClr val="tx1"/>
                </a:solidFill>
              </a:rPr>
              <a:t> - the kids have an unbelievably </a:t>
            </a:r>
            <a:r>
              <a:rPr lang="en-GB" sz="3200" b="1" dirty="0">
                <a:solidFill>
                  <a:schemeClr val="tx1"/>
                </a:solidFill>
              </a:rPr>
              <a:t>insightful</a:t>
            </a:r>
            <a:r>
              <a:rPr lang="en-GB" sz="3200" dirty="0">
                <a:solidFill>
                  <a:schemeClr val="tx1"/>
                </a:solidFill>
              </a:rPr>
              <a:t> observation of the text.</a:t>
            </a:r>
          </a:p>
          <a:p>
            <a:pPr marL="0" indent="0">
              <a:buNone/>
            </a:pPr>
            <a:endParaRPr lang="en-GB" sz="2800" dirty="0">
              <a:solidFill>
                <a:schemeClr val="tx1"/>
              </a:solidFill>
            </a:endParaRPr>
          </a:p>
        </p:txBody>
      </p:sp>
      <p:sp>
        <p:nvSpPr>
          <p:cNvPr id="5" name="Oval Callout 4"/>
          <p:cNvSpPr/>
          <p:nvPr/>
        </p:nvSpPr>
        <p:spPr>
          <a:xfrm>
            <a:off x="9855201" y="5153572"/>
            <a:ext cx="2463800" cy="1704428"/>
          </a:xfrm>
          <a:prstGeom prst="wedgeEllipseCallout">
            <a:avLst>
              <a:gd name="adj1" fmla="val 28073"/>
              <a:gd name="adj2" fmla="val 33656"/>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Benefits, 3 years later. </a:t>
            </a:r>
          </a:p>
        </p:txBody>
      </p:sp>
    </p:spTree>
    <p:extLst>
      <p:ext uri="{BB962C8B-B14F-4D97-AF65-F5344CB8AC3E}">
        <p14:creationId xmlns:p14="http://schemas.microsoft.com/office/powerpoint/2010/main" val="1204402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a:xfrm>
            <a:off x="747738" y="1534331"/>
            <a:ext cx="10337502" cy="2395867"/>
          </a:xfrm>
          <a:prstGeom prst="wedgeRoundRectCallout">
            <a:avLst>
              <a:gd name="adj1" fmla="val -30894"/>
              <a:gd name="adj2" fmla="val 55356"/>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en-GB" dirty="0">
                <a:solidFill>
                  <a:schemeClr val="tx1"/>
                </a:solidFill>
              </a:rPr>
              <a:t>We [English teachers] skip comprehension and go straight to analysis […] we teach KS3 students how to analyse [texts] for three years but we rarely spend time on that close comprehension - that's not even a phrase I've ever heard anyone say (</a:t>
            </a:r>
            <a:r>
              <a:rPr lang="en-GB" i="1" dirty="0">
                <a:solidFill>
                  <a:schemeClr val="tx1"/>
                </a:solidFill>
              </a:rPr>
              <a:t>laughs</a:t>
            </a:r>
            <a:r>
              <a:rPr lang="en-GB" dirty="0">
                <a:solidFill>
                  <a:schemeClr val="tx1"/>
                </a:solidFill>
              </a:rPr>
              <a:t>) - which is crazy! I've been doing this for nearly 11 years.  </a:t>
            </a:r>
          </a:p>
        </p:txBody>
      </p:sp>
      <p:sp>
        <p:nvSpPr>
          <p:cNvPr id="6" name="Content Placeholder 4"/>
          <p:cNvSpPr txBox="1">
            <a:spLocks/>
          </p:cNvSpPr>
          <p:nvPr/>
        </p:nvSpPr>
        <p:spPr>
          <a:xfrm>
            <a:off x="734859" y="4251116"/>
            <a:ext cx="10337502" cy="1741459"/>
          </a:xfrm>
          <a:prstGeom prst="wedgeRoundRectCallout">
            <a:avLst>
              <a:gd name="adj1" fmla="val -40830"/>
              <a:gd name="adj2" fmla="val 83408"/>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en-GB" dirty="0">
                <a:solidFill>
                  <a:schemeClr val="tx1"/>
                </a:solidFill>
              </a:rPr>
              <a:t>The Faster Read is so important for comprehension that I just say to all my new English teachers, ‘Try it once, and you’ll be convinced, just by your experience of doing it, even without knowing all the theory!’ All English teachers do the FR in Years 7-9. (7 years later)</a:t>
            </a:r>
          </a:p>
        </p:txBody>
      </p:sp>
      <p:sp>
        <p:nvSpPr>
          <p:cNvPr id="9" name="Content Placeholder 4"/>
          <p:cNvSpPr txBox="1">
            <a:spLocks/>
          </p:cNvSpPr>
          <p:nvPr/>
        </p:nvSpPr>
        <p:spPr>
          <a:xfrm>
            <a:off x="294467" y="0"/>
            <a:ext cx="11554633" cy="1291434"/>
          </a:xfrm>
          <a:prstGeom prst="wedgeRoundRectCallout">
            <a:avLst>
              <a:gd name="adj1" fmla="val -32212"/>
              <a:gd name="adj2" fmla="val 638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endParaRPr lang="en-GB" sz="2400" dirty="0">
              <a:solidFill>
                <a:schemeClr val="tx1"/>
              </a:solidFill>
            </a:endParaRPr>
          </a:p>
          <a:p>
            <a:pPr marL="0" indent="0">
              <a:buNone/>
            </a:pPr>
            <a:r>
              <a:rPr lang="en-GB" sz="3600" dirty="0">
                <a:solidFill>
                  <a:schemeClr val="tx1"/>
                </a:solidFill>
              </a:rPr>
              <a:t>Grace, English teacher participant in FR research, now Head Teacher, who has introduced the FR to whole English Dept:</a:t>
            </a:r>
          </a:p>
        </p:txBody>
      </p:sp>
    </p:spTree>
    <p:extLst>
      <p:ext uri="{BB962C8B-B14F-4D97-AF65-F5344CB8AC3E}">
        <p14:creationId xmlns:p14="http://schemas.microsoft.com/office/powerpoint/2010/main" val="1232485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464457" y="562429"/>
            <a:ext cx="10885714" cy="4938531"/>
          </a:xfrm>
          <a:prstGeom prst="wedgeRoundRectCallout">
            <a:avLst>
              <a:gd name="adj1" fmla="val -31885"/>
              <a:gd name="adj2" fmla="val 68070"/>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solidFill>
                  <a:schemeClr val="tx1"/>
                </a:solidFill>
              </a:rPr>
              <a:t>Engagement with Accelerated Reader didn’t get students wanting to read books in their own time, whereas with this project […] they wanted to finish them &amp; know what happened so they went home and read ahead. They would </a:t>
            </a:r>
            <a:r>
              <a:rPr lang="en-GB" sz="3200" b="1" dirty="0">
                <a:solidFill>
                  <a:schemeClr val="tx1"/>
                </a:solidFill>
              </a:rPr>
              <a:t>never</a:t>
            </a:r>
            <a:r>
              <a:rPr lang="en-GB" sz="3200" dirty="0">
                <a:solidFill>
                  <a:schemeClr val="tx1"/>
                </a:solidFill>
              </a:rPr>
              <a:t> have read ahead before, but they actually went home </a:t>
            </a:r>
            <a:r>
              <a:rPr lang="en-GB" sz="3200" b="1" dirty="0">
                <a:solidFill>
                  <a:schemeClr val="tx1"/>
                </a:solidFill>
              </a:rPr>
              <a:t>and read</a:t>
            </a:r>
            <a:r>
              <a:rPr lang="en-GB" sz="3200" dirty="0">
                <a:solidFill>
                  <a:schemeClr val="tx1"/>
                </a:solidFill>
              </a:rPr>
              <a:t>! They had reading ages of 7 and terrible behaviour records - one of them rarely came to school - but he started coming &amp; he would always want to read aloud.</a:t>
            </a:r>
          </a:p>
        </p:txBody>
      </p:sp>
    </p:spTree>
    <p:extLst>
      <p:ext uri="{BB962C8B-B14F-4D97-AF65-F5344CB8AC3E}">
        <p14:creationId xmlns:p14="http://schemas.microsoft.com/office/powerpoint/2010/main" val="1365302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6694</TotalTime>
  <Words>12703</Words>
  <Application>Microsoft Office PowerPoint</Application>
  <PresentationFormat>Widescreen</PresentationFormat>
  <Paragraphs>489</Paragraphs>
  <Slides>50</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SimSun</vt:lpstr>
      <vt:lpstr>Arial</vt:lpstr>
      <vt:lpstr>Calibri</vt:lpstr>
      <vt:lpstr>Calibri Light</vt:lpstr>
      <vt:lpstr>Times New Roman</vt:lpstr>
      <vt:lpstr>Office Theme</vt:lpstr>
      <vt:lpstr>    ‘  ‘A Faster, Immersive Read’:  engaging students with reading and enhancing their progress </vt:lpstr>
      <vt:lpstr>Aims today</vt:lpstr>
      <vt:lpstr>PowerPoint Presentation</vt:lpstr>
      <vt:lpstr>How do we comprehend a whole text? </vt:lpstr>
      <vt:lpstr>PowerPoint Presentation</vt:lpstr>
      <vt:lpstr>PowerPoint Presentation</vt:lpstr>
      <vt:lpstr>PowerPoint Presentation</vt:lpstr>
      <vt:lpstr>PowerPoint Presentation</vt:lpstr>
      <vt:lpstr>Chapter 1: Rationale: How was reading taught and how could it be more research-informed?</vt:lpstr>
      <vt:lpstr>So how did teachers move students through the text?</vt:lpstr>
      <vt:lpstr>What did teachers do to achieve this? A faster read…</vt:lpstr>
      <vt:lpstr> Teaching whole story structure  </vt:lpstr>
      <vt:lpstr>Reading a second text back-to back</vt:lpstr>
      <vt:lpstr>PowerPoint Presentation</vt:lpstr>
      <vt:lpstr>1) What inferences must you make to comprehend this text?   Which parts might confuse weak readers?  2) What kinds of knowledge are you drawing on to help you? </vt:lpstr>
      <vt:lpstr>PowerPoint Presentation</vt:lpstr>
      <vt:lpstr>Reading and talking in small groups</vt:lpstr>
      <vt:lpstr> Group &amp; Guided Reading: Why important? </vt:lpstr>
      <vt:lpstr>PowerPoint Presentation</vt:lpstr>
      <vt:lpstr>PowerPoint Presentation</vt:lpstr>
      <vt:lpstr>PowerPoint Presentation</vt:lpstr>
      <vt:lpstr>Impact 10 yrs on: 200+ UK teachers use FR,         half for 4+ yrs &amp; during Covid. Majority say…</vt:lpstr>
      <vt:lpstr>PowerPoint Presentation</vt:lpstr>
      <vt:lpstr>Finding new ways to assess reading  progress…</vt:lpstr>
      <vt:lpstr>Your thoughts on this model of reading? Use CHAT &amp; unmute!</vt:lpstr>
      <vt:lpstr>References</vt:lpstr>
      <vt:lpstr>PowerPoint Presentation</vt:lpstr>
      <vt:lpstr>PowerPoint Presentation</vt:lpstr>
      <vt:lpstr>Pre-reading Group task on ‘The Flowers’ to teach inference. Groups are given 3 clusters of words, in succession, extracted from the story  </vt:lpstr>
      <vt:lpstr>Word cluster 1</vt:lpstr>
      <vt:lpstr>Word cluster 2</vt:lpstr>
      <vt:lpstr>Word cluster 3: What contextual knowledge are you bringing to story to infer its location?</vt:lpstr>
      <vt:lpstr>Vocabulary strategies &amp; semantic maps</vt:lpstr>
      <vt:lpstr>The following slides include examples of work from teachers using the FR. Many thanks to all  who generously shared their teaching ideas!</vt:lpstr>
      <vt:lpstr> Task 1: Teaching the difference between stated facts and inference: Before reading the book, students are given envelopes with key phrases/sentences extracted from P. 1 of this novel  </vt:lpstr>
      <vt:lpstr>PowerPoint Presentation</vt:lpstr>
      <vt:lpstr>PowerPoint Presentation</vt:lpstr>
      <vt:lpstr>PowerPoint Presentation</vt:lpstr>
      <vt:lpstr>Where are Deo and Innocent?</vt:lpstr>
      <vt:lpstr>Now is the Time for Running: applying Text-World knowledge  ‘a football stuffed with a billion worthless dollars’</vt:lpstr>
      <vt:lpstr>PowerPoint Presentation</vt:lpstr>
      <vt:lpstr>Innocent’s Bix-Box</vt:lpstr>
      <vt:lpstr>Looking back and making connections Page 12</vt:lpstr>
      <vt:lpstr>   Refugees defy crocodiles to cross border     </vt:lpstr>
      <vt:lpstr> Refugees defy crocodiles to cross border   Refugees from Zimbabwe wade across the crocodile-infested Limpopo river in search of safety on the South African side.  </vt:lpstr>
      <vt:lpstr>Comments from teachers using the Faster Read on following slides</vt:lpstr>
      <vt:lpstr>Why are teachers still using the FR, 3 or 7 years later?</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don’t think [students] have read this much in such a short space of time - or ever’ (Teacher):</dc:title>
  <dc:creator>Jo Westbrook</dc:creator>
  <cp:lastModifiedBy>Eve Wilcox</cp:lastModifiedBy>
  <cp:revision>302</cp:revision>
  <cp:lastPrinted>2017-09-20T14:45:04Z</cp:lastPrinted>
  <dcterms:created xsi:type="dcterms:W3CDTF">2017-09-04T11:24:18Z</dcterms:created>
  <dcterms:modified xsi:type="dcterms:W3CDTF">2024-05-22T08:40:04Z</dcterms:modified>
</cp:coreProperties>
</file>