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1"/>
  </p:sldMasterIdLst>
  <p:notesMasterIdLst>
    <p:notesMasterId r:id="rId12"/>
  </p:notesMasterIdLst>
  <p:sldIdLst>
    <p:sldId id="256" r:id="rId2"/>
    <p:sldId id="262" r:id="rId3"/>
    <p:sldId id="264" r:id="rId4"/>
    <p:sldId id="260" r:id="rId5"/>
    <p:sldId id="257" r:id="rId6"/>
    <p:sldId id="258" r:id="rId7"/>
    <p:sldId id="261" r:id="rId8"/>
    <p:sldId id="266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72"/>
  </p:normalViewPr>
  <p:slideViewPr>
    <p:cSldViewPr snapToGrid="0" snapToObjects="1">
      <p:cViewPr varScale="1">
        <p:scale>
          <a:sx n="113" d="100"/>
          <a:sy n="113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DED998-B224-4E90-984C-C9D38B0E308B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F8CD78B-5F4C-41A0-B0ED-1A6A988533D2}">
      <dgm:prSet/>
      <dgm:spPr/>
      <dgm:t>
        <a:bodyPr/>
        <a:lstStyle/>
        <a:p>
          <a:r>
            <a:rPr lang="en-US"/>
            <a:t>Demographic shifts and an increasingly diverse population</a:t>
          </a:r>
        </a:p>
      </dgm:t>
    </dgm:pt>
    <dgm:pt modelId="{4BFFC9AC-AC1C-497D-B53A-805B858AB9AA}" type="parTrans" cxnId="{A8D09105-020C-48B3-9BA6-D7976B44B920}">
      <dgm:prSet/>
      <dgm:spPr/>
      <dgm:t>
        <a:bodyPr/>
        <a:lstStyle/>
        <a:p>
          <a:endParaRPr lang="en-US"/>
        </a:p>
      </dgm:t>
    </dgm:pt>
    <dgm:pt modelId="{906097C1-2F52-4EED-A28F-8B1A1C020B36}" type="sibTrans" cxnId="{A8D09105-020C-48B3-9BA6-D7976B44B920}">
      <dgm:prSet/>
      <dgm:spPr/>
      <dgm:t>
        <a:bodyPr/>
        <a:lstStyle/>
        <a:p>
          <a:endParaRPr lang="en-US"/>
        </a:p>
      </dgm:t>
    </dgm:pt>
    <dgm:pt modelId="{CE46309A-CDCB-45F0-BF41-9891AD0FC7BB}">
      <dgm:prSet/>
      <dgm:spPr/>
      <dgm:t>
        <a:bodyPr/>
        <a:lstStyle/>
        <a:p>
          <a:r>
            <a:rPr lang="en-US"/>
            <a:t>Issues around cross-cultural contact, discrimination and related challenges</a:t>
          </a:r>
        </a:p>
      </dgm:t>
    </dgm:pt>
    <dgm:pt modelId="{5112E005-F214-4DCF-AF76-474DB9056C25}" type="parTrans" cxnId="{1C43F4E9-F93C-4CD8-B5FE-3FB2CDE6B28F}">
      <dgm:prSet/>
      <dgm:spPr/>
      <dgm:t>
        <a:bodyPr/>
        <a:lstStyle/>
        <a:p>
          <a:endParaRPr lang="en-US"/>
        </a:p>
      </dgm:t>
    </dgm:pt>
    <dgm:pt modelId="{CF2F6290-5C6E-4073-A4AF-F04D1EE6FB51}" type="sibTrans" cxnId="{1C43F4E9-F93C-4CD8-B5FE-3FB2CDE6B28F}">
      <dgm:prSet/>
      <dgm:spPr/>
      <dgm:t>
        <a:bodyPr/>
        <a:lstStyle/>
        <a:p>
          <a:endParaRPr lang="en-US"/>
        </a:p>
      </dgm:t>
    </dgm:pt>
    <dgm:pt modelId="{3408590D-CAA9-40F8-B742-124DA542E1B0}">
      <dgm:prSet/>
      <dgm:spPr/>
      <dgm:t>
        <a:bodyPr/>
        <a:lstStyle/>
        <a:p>
          <a:r>
            <a:rPr lang="en-US"/>
            <a:t>Discrimination and bias are damaging</a:t>
          </a:r>
        </a:p>
      </dgm:t>
    </dgm:pt>
    <dgm:pt modelId="{B48BFCDC-9D6E-4746-AA1E-3439E526D1D8}" type="parTrans" cxnId="{493121EE-69B4-4714-BECE-785A78B18695}">
      <dgm:prSet/>
      <dgm:spPr/>
      <dgm:t>
        <a:bodyPr/>
        <a:lstStyle/>
        <a:p>
          <a:endParaRPr lang="en-US"/>
        </a:p>
      </dgm:t>
    </dgm:pt>
    <dgm:pt modelId="{AE1CD714-BFC9-44B9-96BF-1E5509B864FF}" type="sibTrans" cxnId="{493121EE-69B4-4714-BECE-785A78B18695}">
      <dgm:prSet/>
      <dgm:spPr/>
      <dgm:t>
        <a:bodyPr/>
        <a:lstStyle/>
        <a:p>
          <a:endParaRPr lang="en-US"/>
        </a:p>
      </dgm:t>
    </dgm:pt>
    <dgm:pt modelId="{FF0ED22C-D291-5540-AEFB-77B9A4F70F83}" type="pres">
      <dgm:prSet presAssocID="{3ADED998-B224-4E90-984C-C9D38B0E308B}" presName="diagram" presStyleCnt="0">
        <dgm:presLayoutVars>
          <dgm:dir/>
          <dgm:resizeHandles val="exact"/>
        </dgm:presLayoutVars>
      </dgm:prSet>
      <dgm:spPr/>
    </dgm:pt>
    <dgm:pt modelId="{4EABD3CA-CCC3-A34F-B651-C763E3D782CB}" type="pres">
      <dgm:prSet presAssocID="{1F8CD78B-5F4C-41A0-B0ED-1A6A988533D2}" presName="node" presStyleLbl="node1" presStyleIdx="0" presStyleCnt="3">
        <dgm:presLayoutVars>
          <dgm:bulletEnabled val="1"/>
        </dgm:presLayoutVars>
      </dgm:prSet>
      <dgm:spPr/>
    </dgm:pt>
    <dgm:pt modelId="{0B5D4F63-5C2B-7B43-8897-966D10F0B70A}" type="pres">
      <dgm:prSet presAssocID="{906097C1-2F52-4EED-A28F-8B1A1C020B36}" presName="sibTrans" presStyleCnt="0"/>
      <dgm:spPr/>
    </dgm:pt>
    <dgm:pt modelId="{135A0AFB-57DE-7E4B-ABB2-A69E54BAB95D}" type="pres">
      <dgm:prSet presAssocID="{CE46309A-CDCB-45F0-BF41-9891AD0FC7BB}" presName="node" presStyleLbl="node1" presStyleIdx="1" presStyleCnt="3">
        <dgm:presLayoutVars>
          <dgm:bulletEnabled val="1"/>
        </dgm:presLayoutVars>
      </dgm:prSet>
      <dgm:spPr/>
    </dgm:pt>
    <dgm:pt modelId="{5434CC84-5155-3544-8647-2C544BBCEC50}" type="pres">
      <dgm:prSet presAssocID="{CF2F6290-5C6E-4073-A4AF-F04D1EE6FB51}" presName="sibTrans" presStyleCnt="0"/>
      <dgm:spPr/>
    </dgm:pt>
    <dgm:pt modelId="{97BBA99F-FDF2-7440-8DF9-23EAD5DB4BAC}" type="pres">
      <dgm:prSet presAssocID="{3408590D-CAA9-40F8-B742-124DA542E1B0}" presName="node" presStyleLbl="node1" presStyleIdx="2" presStyleCnt="3">
        <dgm:presLayoutVars>
          <dgm:bulletEnabled val="1"/>
        </dgm:presLayoutVars>
      </dgm:prSet>
      <dgm:spPr/>
    </dgm:pt>
  </dgm:ptLst>
  <dgm:cxnLst>
    <dgm:cxn modelId="{A8D09105-020C-48B3-9BA6-D7976B44B920}" srcId="{3ADED998-B224-4E90-984C-C9D38B0E308B}" destId="{1F8CD78B-5F4C-41A0-B0ED-1A6A988533D2}" srcOrd="0" destOrd="0" parTransId="{4BFFC9AC-AC1C-497D-B53A-805B858AB9AA}" sibTransId="{906097C1-2F52-4EED-A28F-8B1A1C020B36}"/>
    <dgm:cxn modelId="{ACB6581B-7523-2441-B632-3956C70D0427}" type="presOf" srcId="{CE46309A-CDCB-45F0-BF41-9891AD0FC7BB}" destId="{135A0AFB-57DE-7E4B-ABB2-A69E54BAB95D}" srcOrd="0" destOrd="0" presId="urn:microsoft.com/office/officeart/2005/8/layout/default"/>
    <dgm:cxn modelId="{E7F55B63-DBC4-D444-877D-7DE0135D7460}" type="presOf" srcId="{3408590D-CAA9-40F8-B742-124DA542E1B0}" destId="{97BBA99F-FDF2-7440-8DF9-23EAD5DB4BAC}" srcOrd="0" destOrd="0" presId="urn:microsoft.com/office/officeart/2005/8/layout/default"/>
    <dgm:cxn modelId="{977080BC-FF70-E34A-85B7-8D9415112D9F}" type="presOf" srcId="{3ADED998-B224-4E90-984C-C9D38B0E308B}" destId="{FF0ED22C-D291-5540-AEFB-77B9A4F70F83}" srcOrd="0" destOrd="0" presId="urn:microsoft.com/office/officeart/2005/8/layout/default"/>
    <dgm:cxn modelId="{998B1CDE-CCB0-B34A-80EF-39A1C5532B19}" type="presOf" srcId="{1F8CD78B-5F4C-41A0-B0ED-1A6A988533D2}" destId="{4EABD3CA-CCC3-A34F-B651-C763E3D782CB}" srcOrd="0" destOrd="0" presId="urn:microsoft.com/office/officeart/2005/8/layout/default"/>
    <dgm:cxn modelId="{1C43F4E9-F93C-4CD8-B5FE-3FB2CDE6B28F}" srcId="{3ADED998-B224-4E90-984C-C9D38B0E308B}" destId="{CE46309A-CDCB-45F0-BF41-9891AD0FC7BB}" srcOrd="1" destOrd="0" parTransId="{5112E005-F214-4DCF-AF76-474DB9056C25}" sibTransId="{CF2F6290-5C6E-4073-A4AF-F04D1EE6FB51}"/>
    <dgm:cxn modelId="{493121EE-69B4-4714-BECE-785A78B18695}" srcId="{3ADED998-B224-4E90-984C-C9D38B0E308B}" destId="{3408590D-CAA9-40F8-B742-124DA542E1B0}" srcOrd="2" destOrd="0" parTransId="{B48BFCDC-9D6E-4746-AA1E-3439E526D1D8}" sibTransId="{AE1CD714-BFC9-44B9-96BF-1E5509B864FF}"/>
    <dgm:cxn modelId="{7C00A1E0-34F8-0C4E-ABFD-D6DDBC31B59A}" type="presParOf" srcId="{FF0ED22C-D291-5540-AEFB-77B9A4F70F83}" destId="{4EABD3CA-CCC3-A34F-B651-C763E3D782CB}" srcOrd="0" destOrd="0" presId="urn:microsoft.com/office/officeart/2005/8/layout/default"/>
    <dgm:cxn modelId="{E555D79C-403F-BA49-B277-0F3F8964C1DF}" type="presParOf" srcId="{FF0ED22C-D291-5540-AEFB-77B9A4F70F83}" destId="{0B5D4F63-5C2B-7B43-8897-966D10F0B70A}" srcOrd="1" destOrd="0" presId="urn:microsoft.com/office/officeart/2005/8/layout/default"/>
    <dgm:cxn modelId="{62C2BCFF-BF0F-674C-9CDD-5E84372AA77F}" type="presParOf" srcId="{FF0ED22C-D291-5540-AEFB-77B9A4F70F83}" destId="{135A0AFB-57DE-7E4B-ABB2-A69E54BAB95D}" srcOrd="2" destOrd="0" presId="urn:microsoft.com/office/officeart/2005/8/layout/default"/>
    <dgm:cxn modelId="{BF9BB390-BFF3-9A48-A628-A9059F68D875}" type="presParOf" srcId="{FF0ED22C-D291-5540-AEFB-77B9A4F70F83}" destId="{5434CC84-5155-3544-8647-2C544BBCEC50}" srcOrd="3" destOrd="0" presId="urn:microsoft.com/office/officeart/2005/8/layout/default"/>
    <dgm:cxn modelId="{743C7EDF-610C-2849-85E0-B84C7DFD2F96}" type="presParOf" srcId="{FF0ED22C-D291-5540-AEFB-77B9A4F70F83}" destId="{97BBA99F-FDF2-7440-8DF9-23EAD5DB4BAC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08255B-59A5-4D40-8D28-ADE7133550B0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0B491F7-0B53-4574-B47A-D8B76475E65A}">
      <dgm:prSet/>
      <dgm:spPr/>
      <dgm:t>
        <a:bodyPr/>
        <a:lstStyle/>
        <a:p>
          <a:r>
            <a:rPr lang="en-US"/>
            <a:t>Individual level:</a:t>
          </a:r>
        </a:p>
      </dgm:t>
    </dgm:pt>
    <dgm:pt modelId="{C775C285-E366-4849-B12A-271352BBFD8E}" type="parTrans" cxnId="{3818845E-D41A-451C-9046-733E8D2272C4}">
      <dgm:prSet/>
      <dgm:spPr/>
      <dgm:t>
        <a:bodyPr/>
        <a:lstStyle/>
        <a:p>
          <a:endParaRPr lang="en-US"/>
        </a:p>
      </dgm:t>
    </dgm:pt>
    <dgm:pt modelId="{84F62115-3B8C-439C-904C-731B96EED20F}" type="sibTrans" cxnId="{3818845E-D41A-451C-9046-733E8D2272C4}">
      <dgm:prSet/>
      <dgm:spPr/>
      <dgm:t>
        <a:bodyPr/>
        <a:lstStyle/>
        <a:p>
          <a:endParaRPr lang="en-US"/>
        </a:p>
      </dgm:t>
    </dgm:pt>
    <dgm:pt modelId="{E352083D-07E2-4104-82AB-91A31E90AC65}">
      <dgm:prSet/>
      <dgm:spPr/>
      <dgm:t>
        <a:bodyPr/>
        <a:lstStyle/>
        <a:p>
          <a:r>
            <a:rPr lang="en-US" dirty="0"/>
            <a:t>Cultural desire</a:t>
          </a:r>
        </a:p>
      </dgm:t>
    </dgm:pt>
    <dgm:pt modelId="{7F046FB5-71A0-424C-AC65-7752D4CECC68}" type="parTrans" cxnId="{DCCBD0BF-41B7-4DE9-ACB7-74AE3CB6A84B}">
      <dgm:prSet/>
      <dgm:spPr/>
      <dgm:t>
        <a:bodyPr/>
        <a:lstStyle/>
        <a:p>
          <a:endParaRPr lang="en-US"/>
        </a:p>
      </dgm:t>
    </dgm:pt>
    <dgm:pt modelId="{4EDFFFC1-6BA1-4776-87FC-25F03AC3BE47}" type="sibTrans" cxnId="{DCCBD0BF-41B7-4DE9-ACB7-74AE3CB6A84B}">
      <dgm:prSet/>
      <dgm:spPr/>
      <dgm:t>
        <a:bodyPr/>
        <a:lstStyle/>
        <a:p>
          <a:endParaRPr lang="en-US"/>
        </a:p>
      </dgm:t>
    </dgm:pt>
    <dgm:pt modelId="{1E053E59-321F-444C-9DE8-A89C29F47650}">
      <dgm:prSet/>
      <dgm:spPr/>
      <dgm:t>
        <a:bodyPr/>
        <a:lstStyle/>
        <a:p>
          <a:r>
            <a:rPr lang="en-US" dirty="0"/>
            <a:t>Cultural awareness</a:t>
          </a:r>
        </a:p>
      </dgm:t>
    </dgm:pt>
    <dgm:pt modelId="{7B66B36A-B1B1-D34A-9134-3535A0E7AAFD}" type="parTrans" cxnId="{494DA5C5-2B69-A048-9AA1-F16FE265ECB4}">
      <dgm:prSet/>
      <dgm:spPr/>
      <dgm:t>
        <a:bodyPr/>
        <a:lstStyle/>
        <a:p>
          <a:endParaRPr lang="en-GB"/>
        </a:p>
      </dgm:t>
    </dgm:pt>
    <dgm:pt modelId="{3FCC64C0-15C1-134F-ACCE-90D69B2B4771}" type="sibTrans" cxnId="{494DA5C5-2B69-A048-9AA1-F16FE265ECB4}">
      <dgm:prSet/>
      <dgm:spPr/>
      <dgm:t>
        <a:bodyPr/>
        <a:lstStyle/>
        <a:p>
          <a:endParaRPr lang="en-GB"/>
        </a:p>
      </dgm:t>
    </dgm:pt>
    <dgm:pt modelId="{4362F9D7-9DC5-394F-B6BD-24AAD9972751}">
      <dgm:prSet/>
      <dgm:spPr/>
      <dgm:t>
        <a:bodyPr/>
        <a:lstStyle/>
        <a:p>
          <a:r>
            <a:rPr lang="en-US" dirty="0"/>
            <a:t>Cultural knowledge</a:t>
          </a:r>
        </a:p>
      </dgm:t>
    </dgm:pt>
    <dgm:pt modelId="{47695B45-C187-7B4A-A965-2685273A1DA7}" type="parTrans" cxnId="{046ED78D-8D44-3143-9893-89968792AF91}">
      <dgm:prSet/>
      <dgm:spPr/>
      <dgm:t>
        <a:bodyPr/>
        <a:lstStyle/>
        <a:p>
          <a:endParaRPr lang="en-GB"/>
        </a:p>
      </dgm:t>
    </dgm:pt>
    <dgm:pt modelId="{4655C610-7CF5-0743-82E4-C2ACBC4C4652}" type="sibTrans" cxnId="{046ED78D-8D44-3143-9893-89968792AF91}">
      <dgm:prSet/>
      <dgm:spPr/>
      <dgm:t>
        <a:bodyPr/>
        <a:lstStyle/>
        <a:p>
          <a:endParaRPr lang="en-GB"/>
        </a:p>
      </dgm:t>
    </dgm:pt>
    <dgm:pt modelId="{DE557DE3-B722-0241-94E0-56DD671B3C87}">
      <dgm:prSet/>
      <dgm:spPr/>
      <dgm:t>
        <a:bodyPr/>
        <a:lstStyle/>
        <a:p>
          <a:r>
            <a:rPr lang="en-US" dirty="0"/>
            <a:t>Cultural skill</a:t>
          </a:r>
        </a:p>
      </dgm:t>
    </dgm:pt>
    <dgm:pt modelId="{A1A35627-4715-F444-8F07-5FD7AE17BCB4}" type="parTrans" cxnId="{90EA0AAB-4F3A-7946-82D1-F36062F663F6}">
      <dgm:prSet/>
      <dgm:spPr/>
      <dgm:t>
        <a:bodyPr/>
        <a:lstStyle/>
        <a:p>
          <a:endParaRPr lang="en-GB"/>
        </a:p>
      </dgm:t>
    </dgm:pt>
    <dgm:pt modelId="{44DD66E4-A1C0-4246-8446-BDBFBB3E0C18}" type="sibTrans" cxnId="{90EA0AAB-4F3A-7946-82D1-F36062F663F6}">
      <dgm:prSet/>
      <dgm:spPr/>
      <dgm:t>
        <a:bodyPr/>
        <a:lstStyle/>
        <a:p>
          <a:endParaRPr lang="en-GB"/>
        </a:p>
      </dgm:t>
    </dgm:pt>
    <dgm:pt modelId="{6ABA5B9B-DA97-7943-82AF-29D710ADF4AD}">
      <dgm:prSet/>
      <dgm:spPr/>
      <dgm:t>
        <a:bodyPr/>
        <a:lstStyle/>
        <a:p>
          <a:r>
            <a:rPr lang="en-US" dirty="0"/>
            <a:t>Cultural encounters</a:t>
          </a:r>
        </a:p>
      </dgm:t>
    </dgm:pt>
    <dgm:pt modelId="{EE868FEB-B526-AF41-97DD-66D2BACE9661}" type="parTrans" cxnId="{C70B5026-F667-8F47-B820-BC6777E7578E}">
      <dgm:prSet/>
      <dgm:spPr/>
      <dgm:t>
        <a:bodyPr/>
        <a:lstStyle/>
        <a:p>
          <a:endParaRPr lang="en-GB"/>
        </a:p>
      </dgm:t>
    </dgm:pt>
    <dgm:pt modelId="{FD099A4A-C9AF-B946-A9A3-623EAC9FF571}" type="sibTrans" cxnId="{C70B5026-F667-8F47-B820-BC6777E7578E}">
      <dgm:prSet/>
      <dgm:spPr/>
      <dgm:t>
        <a:bodyPr/>
        <a:lstStyle/>
        <a:p>
          <a:endParaRPr lang="en-GB"/>
        </a:p>
      </dgm:t>
    </dgm:pt>
    <dgm:pt modelId="{1CDD393F-12DB-EF4F-AF2B-C16BA9E495DA}" type="pres">
      <dgm:prSet presAssocID="{4808255B-59A5-4D40-8D28-ADE7133550B0}" presName="linear" presStyleCnt="0">
        <dgm:presLayoutVars>
          <dgm:dir/>
          <dgm:animLvl val="lvl"/>
          <dgm:resizeHandles val="exact"/>
        </dgm:presLayoutVars>
      </dgm:prSet>
      <dgm:spPr/>
    </dgm:pt>
    <dgm:pt modelId="{196E9FD4-6428-3D40-955E-F9657A3A80B3}" type="pres">
      <dgm:prSet presAssocID="{80B491F7-0B53-4574-B47A-D8B76475E65A}" presName="parentLin" presStyleCnt="0"/>
      <dgm:spPr/>
    </dgm:pt>
    <dgm:pt modelId="{E55449A6-361E-9A4F-8194-8E65131AECAB}" type="pres">
      <dgm:prSet presAssocID="{80B491F7-0B53-4574-B47A-D8B76475E65A}" presName="parentLeftMargin" presStyleLbl="node1" presStyleIdx="0" presStyleCnt="1"/>
      <dgm:spPr/>
    </dgm:pt>
    <dgm:pt modelId="{0D18CF40-A5BE-8C4E-95AC-76675FC7A9B8}" type="pres">
      <dgm:prSet presAssocID="{80B491F7-0B53-4574-B47A-D8B76475E65A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B2A64B59-8F86-664F-AA08-19CD40320714}" type="pres">
      <dgm:prSet presAssocID="{80B491F7-0B53-4574-B47A-D8B76475E65A}" presName="negativeSpace" presStyleCnt="0"/>
      <dgm:spPr/>
    </dgm:pt>
    <dgm:pt modelId="{FBEC4CE4-D1D1-2B4F-ABE7-4E005428E400}" type="pres">
      <dgm:prSet presAssocID="{80B491F7-0B53-4574-B47A-D8B76475E65A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9581D09-BAB2-5845-AEB6-D9B2954B5206}" type="presOf" srcId="{DE557DE3-B722-0241-94E0-56DD671B3C87}" destId="{FBEC4CE4-D1D1-2B4F-ABE7-4E005428E400}" srcOrd="0" destOrd="3" presId="urn:microsoft.com/office/officeart/2005/8/layout/list1"/>
    <dgm:cxn modelId="{DCC45112-8C36-A64C-AD9F-15348AF9F3A1}" type="presOf" srcId="{80B491F7-0B53-4574-B47A-D8B76475E65A}" destId="{E55449A6-361E-9A4F-8194-8E65131AECAB}" srcOrd="0" destOrd="0" presId="urn:microsoft.com/office/officeart/2005/8/layout/list1"/>
    <dgm:cxn modelId="{9A8C261D-1C48-234E-B089-8D0FC2CCDEA1}" type="presOf" srcId="{E352083D-07E2-4104-82AB-91A31E90AC65}" destId="{FBEC4CE4-D1D1-2B4F-ABE7-4E005428E400}" srcOrd="0" destOrd="0" presId="urn:microsoft.com/office/officeart/2005/8/layout/list1"/>
    <dgm:cxn modelId="{C70B5026-F667-8F47-B820-BC6777E7578E}" srcId="{80B491F7-0B53-4574-B47A-D8B76475E65A}" destId="{6ABA5B9B-DA97-7943-82AF-29D710ADF4AD}" srcOrd="4" destOrd="0" parTransId="{EE868FEB-B526-AF41-97DD-66D2BACE9661}" sibTransId="{FD099A4A-C9AF-B946-A9A3-623EAC9FF571}"/>
    <dgm:cxn modelId="{8270AF27-827F-644E-ADDA-39D0167405A9}" type="presOf" srcId="{6ABA5B9B-DA97-7943-82AF-29D710ADF4AD}" destId="{FBEC4CE4-D1D1-2B4F-ABE7-4E005428E400}" srcOrd="0" destOrd="4" presId="urn:microsoft.com/office/officeart/2005/8/layout/list1"/>
    <dgm:cxn modelId="{25492E29-2302-F14A-83C6-1B15EC9A8D3A}" type="presOf" srcId="{4808255B-59A5-4D40-8D28-ADE7133550B0}" destId="{1CDD393F-12DB-EF4F-AF2B-C16BA9E495DA}" srcOrd="0" destOrd="0" presId="urn:microsoft.com/office/officeart/2005/8/layout/list1"/>
    <dgm:cxn modelId="{3818845E-D41A-451C-9046-733E8D2272C4}" srcId="{4808255B-59A5-4D40-8D28-ADE7133550B0}" destId="{80B491F7-0B53-4574-B47A-D8B76475E65A}" srcOrd="0" destOrd="0" parTransId="{C775C285-E366-4849-B12A-271352BBFD8E}" sibTransId="{84F62115-3B8C-439C-904C-731B96EED20F}"/>
    <dgm:cxn modelId="{15C31F68-51A4-2544-81A3-AF3CC784C2B4}" type="presOf" srcId="{4362F9D7-9DC5-394F-B6BD-24AAD9972751}" destId="{FBEC4CE4-D1D1-2B4F-ABE7-4E005428E400}" srcOrd="0" destOrd="2" presId="urn:microsoft.com/office/officeart/2005/8/layout/list1"/>
    <dgm:cxn modelId="{046ED78D-8D44-3143-9893-89968792AF91}" srcId="{80B491F7-0B53-4574-B47A-D8B76475E65A}" destId="{4362F9D7-9DC5-394F-B6BD-24AAD9972751}" srcOrd="2" destOrd="0" parTransId="{47695B45-C187-7B4A-A965-2685273A1DA7}" sibTransId="{4655C610-7CF5-0743-82E4-C2ACBC4C4652}"/>
    <dgm:cxn modelId="{90EA0AAB-4F3A-7946-82D1-F36062F663F6}" srcId="{80B491F7-0B53-4574-B47A-D8B76475E65A}" destId="{DE557DE3-B722-0241-94E0-56DD671B3C87}" srcOrd="3" destOrd="0" parTransId="{A1A35627-4715-F444-8F07-5FD7AE17BCB4}" sibTransId="{44DD66E4-A1C0-4246-8446-BDBFBB3E0C18}"/>
    <dgm:cxn modelId="{DCCBD0BF-41B7-4DE9-ACB7-74AE3CB6A84B}" srcId="{80B491F7-0B53-4574-B47A-D8B76475E65A}" destId="{E352083D-07E2-4104-82AB-91A31E90AC65}" srcOrd="0" destOrd="0" parTransId="{7F046FB5-71A0-424C-AC65-7752D4CECC68}" sibTransId="{4EDFFFC1-6BA1-4776-87FC-25F03AC3BE47}"/>
    <dgm:cxn modelId="{DB2C85C0-BB08-F045-B3C6-2CD323A295DA}" type="presOf" srcId="{80B491F7-0B53-4574-B47A-D8B76475E65A}" destId="{0D18CF40-A5BE-8C4E-95AC-76675FC7A9B8}" srcOrd="1" destOrd="0" presId="urn:microsoft.com/office/officeart/2005/8/layout/list1"/>
    <dgm:cxn modelId="{494DA5C5-2B69-A048-9AA1-F16FE265ECB4}" srcId="{80B491F7-0B53-4574-B47A-D8B76475E65A}" destId="{1E053E59-321F-444C-9DE8-A89C29F47650}" srcOrd="1" destOrd="0" parTransId="{7B66B36A-B1B1-D34A-9134-3535A0E7AAFD}" sibTransId="{3FCC64C0-15C1-134F-ACCE-90D69B2B4771}"/>
    <dgm:cxn modelId="{7770A4C8-A671-3442-A2D3-1FA0F6974C71}" type="presOf" srcId="{1E053E59-321F-444C-9DE8-A89C29F47650}" destId="{FBEC4CE4-D1D1-2B4F-ABE7-4E005428E400}" srcOrd="0" destOrd="1" presId="urn:microsoft.com/office/officeart/2005/8/layout/list1"/>
    <dgm:cxn modelId="{A87AD18A-1EFB-3F4B-A108-30C7FBD94A90}" type="presParOf" srcId="{1CDD393F-12DB-EF4F-AF2B-C16BA9E495DA}" destId="{196E9FD4-6428-3D40-955E-F9657A3A80B3}" srcOrd="0" destOrd="0" presId="urn:microsoft.com/office/officeart/2005/8/layout/list1"/>
    <dgm:cxn modelId="{136B9720-2AD7-8B45-98D1-D5077637DBDF}" type="presParOf" srcId="{196E9FD4-6428-3D40-955E-F9657A3A80B3}" destId="{E55449A6-361E-9A4F-8194-8E65131AECAB}" srcOrd="0" destOrd="0" presId="urn:microsoft.com/office/officeart/2005/8/layout/list1"/>
    <dgm:cxn modelId="{DAE28986-8840-8544-98D6-9A4439EFBDC5}" type="presParOf" srcId="{196E9FD4-6428-3D40-955E-F9657A3A80B3}" destId="{0D18CF40-A5BE-8C4E-95AC-76675FC7A9B8}" srcOrd="1" destOrd="0" presId="urn:microsoft.com/office/officeart/2005/8/layout/list1"/>
    <dgm:cxn modelId="{E33A2B54-3796-DF44-85C4-DF9396AAC84C}" type="presParOf" srcId="{1CDD393F-12DB-EF4F-AF2B-C16BA9E495DA}" destId="{B2A64B59-8F86-664F-AA08-19CD40320714}" srcOrd="1" destOrd="0" presId="urn:microsoft.com/office/officeart/2005/8/layout/list1"/>
    <dgm:cxn modelId="{19105010-C720-8D42-89B0-950FD2AC065F}" type="presParOf" srcId="{1CDD393F-12DB-EF4F-AF2B-C16BA9E495DA}" destId="{FBEC4CE4-D1D1-2B4F-ABE7-4E005428E4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19C176-8386-4E9B-9B19-AFC555CB4A5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081768B5-F8AB-432A-A1EF-C4FC7F1D8A7E}">
      <dgm:prSet/>
      <dgm:spPr/>
      <dgm:t>
        <a:bodyPr/>
        <a:lstStyle/>
        <a:p>
          <a:r>
            <a:rPr lang="en-US" baseline="0"/>
            <a:t>The ongoing process of gathering and utlising knowledge, information, and data from and about your mentee, his/her/their family, peers, community.</a:t>
          </a:r>
          <a:endParaRPr lang="en-US"/>
        </a:p>
      </dgm:t>
    </dgm:pt>
    <dgm:pt modelId="{B0F7BC9A-6027-45FA-9C6A-E8A6F38A3D9B}" type="parTrans" cxnId="{B2A0F5D9-6742-4B3B-BB37-074F26A6953E}">
      <dgm:prSet/>
      <dgm:spPr/>
      <dgm:t>
        <a:bodyPr/>
        <a:lstStyle/>
        <a:p>
          <a:endParaRPr lang="en-US"/>
        </a:p>
      </dgm:t>
    </dgm:pt>
    <dgm:pt modelId="{E36F0B85-2C23-4315-8F1A-2CFB1E3D71D6}" type="sibTrans" cxnId="{B2A0F5D9-6742-4B3B-BB37-074F26A6953E}">
      <dgm:prSet/>
      <dgm:spPr/>
      <dgm:t>
        <a:bodyPr/>
        <a:lstStyle/>
        <a:p>
          <a:endParaRPr lang="en-US"/>
        </a:p>
      </dgm:t>
    </dgm:pt>
    <dgm:pt modelId="{407A4A93-65A4-46BF-A299-F9A78058AB0B}">
      <dgm:prSet/>
      <dgm:spPr/>
      <dgm:t>
        <a:bodyPr/>
        <a:lstStyle/>
        <a:p>
          <a:r>
            <a:rPr lang="en-US" baseline="0"/>
            <a:t>As this information is integrated it will transform your skills to enhance the quality and effectiveness of the mentoring relationship. </a:t>
          </a:r>
          <a:endParaRPr lang="en-US"/>
        </a:p>
      </dgm:t>
    </dgm:pt>
    <dgm:pt modelId="{E2B38055-3FF9-47AD-BB6D-69D24B891438}" type="parTrans" cxnId="{3CCF5D71-D6FE-413C-9C66-4D9F68B188F1}">
      <dgm:prSet/>
      <dgm:spPr/>
      <dgm:t>
        <a:bodyPr/>
        <a:lstStyle/>
        <a:p>
          <a:endParaRPr lang="en-US"/>
        </a:p>
      </dgm:t>
    </dgm:pt>
    <dgm:pt modelId="{A7FC7654-7F96-456E-BCDA-0BE59EAEBD9E}" type="sibTrans" cxnId="{3CCF5D71-D6FE-413C-9C66-4D9F68B188F1}">
      <dgm:prSet/>
      <dgm:spPr/>
      <dgm:t>
        <a:bodyPr/>
        <a:lstStyle/>
        <a:p>
          <a:endParaRPr lang="en-US"/>
        </a:p>
      </dgm:t>
    </dgm:pt>
    <dgm:pt modelId="{77CE68D8-25B2-4591-84FD-294528FD5430}" type="pres">
      <dgm:prSet presAssocID="{E919C176-8386-4E9B-9B19-AFC555CB4A52}" presName="root" presStyleCnt="0">
        <dgm:presLayoutVars>
          <dgm:dir/>
          <dgm:resizeHandles val="exact"/>
        </dgm:presLayoutVars>
      </dgm:prSet>
      <dgm:spPr/>
    </dgm:pt>
    <dgm:pt modelId="{80DAA9C8-C1C3-4845-BAE2-990FAD303D38}" type="pres">
      <dgm:prSet presAssocID="{081768B5-F8AB-432A-A1EF-C4FC7F1D8A7E}" presName="compNode" presStyleCnt="0"/>
      <dgm:spPr/>
    </dgm:pt>
    <dgm:pt modelId="{85719C17-9E3A-4BD0-9926-1786B22921A5}" type="pres">
      <dgm:prSet presAssocID="{081768B5-F8AB-432A-A1EF-C4FC7F1D8A7E}" presName="bgRect" presStyleLbl="bgShp" presStyleIdx="0" presStyleCnt="2"/>
      <dgm:spPr/>
    </dgm:pt>
    <dgm:pt modelId="{93D5C373-4A94-4E21-AB5A-348F3EFAE862}" type="pres">
      <dgm:prSet presAssocID="{081768B5-F8AB-432A-A1EF-C4FC7F1D8A7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1214A6D9-800A-41F9-B878-7956D00AEF7C}" type="pres">
      <dgm:prSet presAssocID="{081768B5-F8AB-432A-A1EF-C4FC7F1D8A7E}" presName="spaceRect" presStyleCnt="0"/>
      <dgm:spPr/>
    </dgm:pt>
    <dgm:pt modelId="{74213C6C-878D-4D26-839E-4E7503E0C7B7}" type="pres">
      <dgm:prSet presAssocID="{081768B5-F8AB-432A-A1EF-C4FC7F1D8A7E}" presName="parTx" presStyleLbl="revTx" presStyleIdx="0" presStyleCnt="2">
        <dgm:presLayoutVars>
          <dgm:chMax val="0"/>
          <dgm:chPref val="0"/>
        </dgm:presLayoutVars>
      </dgm:prSet>
      <dgm:spPr/>
    </dgm:pt>
    <dgm:pt modelId="{5A33157C-702A-4FCF-9684-B920B4B00548}" type="pres">
      <dgm:prSet presAssocID="{E36F0B85-2C23-4315-8F1A-2CFB1E3D71D6}" presName="sibTrans" presStyleCnt="0"/>
      <dgm:spPr/>
    </dgm:pt>
    <dgm:pt modelId="{47FBA974-C8D1-4BC8-9A13-95641216D173}" type="pres">
      <dgm:prSet presAssocID="{407A4A93-65A4-46BF-A299-F9A78058AB0B}" presName="compNode" presStyleCnt="0"/>
      <dgm:spPr/>
    </dgm:pt>
    <dgm:pt modelId="{07144CE3-3267-48E5-87FF-04C1C78AD2F8}" type="pres">
      <dgm:prSet presAssocID="{407A4A93-65A4-46BF-A299-F9A78058AB0B}" presName="bgRect" presStyleLbl="bgShp" presStyleIdx="1" presStyleCnt="2"/>
      <dgm:spPr/>
    </dgm:pt>
    <dgm:pt modelId="{DAF244D2-AF88-41FF-8765-92FCAEA53834}" type="pres">
      <dgm:prSet presAssocID="{407A4A93-65A4-46BF-A299-F9A78058AB0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4BD6CCA9-6F72-4882-A096-6E0AC0F7540D}" type="pres">
      <dgm:prSet presAssocID="{407A4A93-65A4-46BF-A299-F9A78058AB0B}" presName="spaceRect" presStyleCnt="0"/>
      <dgm:spPr/>
    </dgm:pt>
    <dgm:pt modelId="{B395A00F-A48A-4D5F-B1D7-2FF12607DAA0}" type="pres">
      <dgm:prSet presAssocID="{407A4A93-65A4-46BF-A299-F9A78058AB0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A512FC67-D985-4E25-ACD9-0CE3B3AC686A}" type="presOf" srcId="{081768B5-F8AB-432A-A1EF-C4FC7F1D8A7E}" destId="{74213C6C-878D-4D26-839E-4E7503E0C7B7}" srcOrd="0" destOrd="0" presId="urn:microsoft.com/office/officeart/2018/2/layout/IconVerticalSolidList"/>
    <dgm:cxn modelId="{25CF6A6B-5E0B-4002-A4CE-3D08476AA912}" type="presOf" srcId="{407A4A93-65A4-46BF-A299-F9A78058AB0B}" destId="{B395A00F-A48A-4D5F-B1D7-2FF12607DAA0}" srcOrd="0" destOrd="0" presId="urn:microsoft.com/office/officeart/2018/2/layout/IconVerticalSolidList"/>
    <dgm:cxn modelId="{3CCF5D71-D6FE-413C-9C66-4D9F68B188F1}" srcId="{E919C176-8386-4E9B-9B19-AFC555CB4A52}" destId="{407A4A93-65A4-46BF-A299-F9A78058AB0B}" srcOrd="1" destOrd="0" parTransId="{E2B38055-3FF9-47AD-BB6D-69D24B891438}" sibTransId="{A7FC7654-7F96-456E-BCDA-0BE59EAEBD9E}"/>
    <dgm:cxn modelId="{B2A0F5D9-6742-4B3B-BB37-074F26A6953E}" srcId="{E919C176-8386-4E9B-9B19-AFC555CB4A52}" destId="{081768B5-F8AB-432A-A1EF-C4FC7F1D8A7E}" srcOrd="0" destOrd="0" parTransId="{B0F7BC9A-6027-45FA-9C6A-E8A6F38A3D9B}" sibTransId="{E36F0B85-2C23-4315-8F1A-2CFB1E3D71D6}"/>
    <dgm:cxn modelId="{F40AB7EC-0A32-4ABA-827B-C9F69D83F31A}" type="presOf" srcId="{E919C176-8386-4E9B-9B19-AFC555CB4A52}" destId="{77CE68D8-25B2-4591-84FD-294528FD5430}" srcOrd="0" destOrd="0" presId="urn:microsoft.com/office/officeart/2018/2/layout/IconVerticalSolidList"/>
    <dgm:cxn modelId="{4FDACF9B-BC53-4873-9C4C-780A6D5FC87F}" type="presParOf" srcId="{77CE68D8-25B2-4591-84FD-294528FD5430}" destId="{80DAA9C8-C1C3-4845-BAE2-990FAD303D38}" srcOrd="0" destOrd="0" presId="urn:microsoft.com/office/officeart/2018/2/layout/IconVerticalSolidList"/>
    <dgm:cxn modelId="{503C1D2F-24AF-4C04-B2E9-6642A6D31949}" type="presParOf" srcId="{80DAA9C8-C1C3-4845-BAE2-990FAD303D38}" destId="{85719C17-9E3A-4BD0-9926-1786B22921A5}" srcOrd="0" destOrd="0" presId="urn:microsoft.com/office/officeart/2018/2/layout/IconVerticalSolidList"/>
    <dgm:cxn modelId="{96A5D5D5-DCAC-45E1-9495-5DC9BBFB4A14}" type="presParOf" srcId="{80DAA9C8-C1C3-4845-BAE2-990FAD303D38}" destId="{93D5C373-4A94-4E21-AB5A-348F3EFAE862}" srcOrd="1" destOrd="0" presId="urn:microsoft.com/office/officeart/2018/2/layout/IconVerticalSolidList"/>
    <dgm:cxn modelId="{6794089B-9E24-4312-90AF-5DC8AA0F2F32}" type="presParOf" srcId="{80DAA9C8-C1C3-4845-BAE2-990FAD303D38}" destId="{1214A6D9-800A-41F9-B878-7956D00AEF7C}" srcOrd="2" destOrd="0" presId="urn:microsoft.com/office/officeart/2018/2/layout/IconVerticalSolidList"/>
    <dgm:cxn modelId="{0BBBD548-7EB4-42F1-88D0-BEEE8C1B4684}" type="presParOf" srcId="{80DAA9C8-C1C3-4845-BAE2-990FAD303D38}" destId="{74213C6C-878D-4D26-839E-4E7503E0C7B7}" srcOrd="3" destOrd="0" presId="urn:microsoft.com/office/officeart/2018/2/layout/IconVerticalSolidList"/>
    <dgm:cxn modelId="{4F656C26-8E48-48D0-8E25-E842C516BC98}" type="presParOf" srcId="{77CE68D8-25B2-4591-84FD-294528FD5430}" destId="{5A33157C-702A-4FCF-9684-B920B4B00548}" srcOrd="1" destOrd="0" presId="urn:microsoft.com/office/officeart/2018/2/layout/IconVerticalSolidList"/>
    <dgm:cxn modelId="{9436F087-8979-4A05-A628-DA714BB8EBE7}" type="presParOf" srcId="{77CE68D8-25B2-4591-84FD-294528FD5430}" destId="{47FBA974-C8D1-4BC8-9A13-95641216D173}" srcOrd="2" destOrd="0" presId="urn:microsoft.com/office/officeart/2018/2/layout/IconVerticalSolidList"/>
    <dgm:cxn modelId="{3562CB93-5828-4601-98C1-AEE585CBC031}" type="presParOf" srcId="{47FBA974-C8D1-4BC8-9A13-95641216D173}" destId="{07144CE3-3267-48E5-87FF-04C1C78AD2F8}" srcOrd="0" destOrd="0" presId="urn:microsoft.com/office/officeart/2018/2/layout/IconVerticalSolidList"/>
    <dgm:cxn modelId="{0C349412-DC44-4AB8-8AC3-6C1CAE87F46D}" type="presParOf" srcId="{47FBA974-C8D1-4BC8-9A13-95641216D173}" destId="{DAF244D2-AF88-41FF-8765-92FCAEA53834}" srcOrd="1" destOrd="0" presId="urn:microsoft.com/office/officeart/2018/2/layout/IconVerticalSolidList"/>
    <dgm:cxn modelId="{5B622A4F-438D-4A30-97B9-C726D1AC2B23}" type="presParOf" srcId="{47FBA974-C8D1-4BC8-9A13-95641216D173}" destId="{4BD6CCA9-6F72-4882-A096-6E0AC0F7540D}" srcOrd="2" destOrd="0" presId="urn:microsoft.com/office/officeart/2018/2/layout/IconVerticalSolidList"/>
    <dgm:cxn modelId="{43783DC8-1023-4EF2-AF5E-69A375DC6AD1}" type="presParOf" srcId="{47FBA974-C8D1-4BC8-9A13-95641216D173}" destId="{B395A00F-A48A-4D5F-B1D7-2FF12607DAA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C8398B-7061-43D3-A83B-55C4D744EC0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09DE8BC-451C-4763-8EBC-760D30008DC6}">
      <dgm:prSet/>
      <dgm:spPr/>
      <dgm:t>
        <a:bodyPr/>
        <a:lstStyle/>
        <a:p>
          <a:r>
            <a:rPr lang="en-US"/>
            <a:t>How does this concept resonate with you in terms of current or future mentoring/advisee relationships?</a:t>
          </a:r>
        </a:p>
      </dgm:t>
    </dgm:pt>
    <dgm:pt modelId="{002AAF8A-7341-4BA1-BEB0-495434D7FA88}" type="parTrans" cxnId="{9535D971-45E6-42F7-8E47-BFE0F7DA4A94}">
      <dgm:prSet/>
      <dgm:spPr/>
      <dgm:t>
        <a:bodyPr/>
        <a:lstStyle/>
        <a:p>
          <a:endParaRPr lang="en-US"/>
        </a:p>
      </dgm:t>
    </dgm:pt>
    <dgm:pt modelId="{0445F21C-E87D-44FB-B53D-6ACE7DDF7251}" type="sibTrans" cxnId="{9535D971-45E6-42F7-8E47-BFE0F7DA4A94}">
      <dgm:prSet/>
      <dgm:spPr/>
      <dgm:t>
        <a:bodyPr/>
        <a:lstStyle/>
        <a:p>
          <a:endParaRPr lang="en-US"/>
        </a:p>
      </dgm:t>
    </dgm:pt>
    <dgm:pt modelId="{4ED63AAD-996C-42DF-A514-93231B403EEA}">
      <dgm:prSet/>
      <dgm:spPr/>
      <dgm:t>
        <a:bodyPr/>
        <a:lstStyle/>
        <a:p>
          <a:r>
            <a:rPr lang="en-US" dirty="0"/>
            <a:t>Suggest ways in which you could develop your own cultural competence.</a:t>
          </a:r>
        </a:p>
      </dgm:t>
    </dgm:pt>
    <dgm:pt modelId="{88D57A5F-CBF8-4CD8-A6D2-9BD90C068263}" type="parTrans" cxnId="{56D8D5B4-7193-452A-9EAB-F112C7D4F3CF}">
      <dgm:prSet/>
      <dgm:spPr/>
      <dgm:t>
        <a:bodyPr/>
        <a:lstStyle/>
        <a:p>
          <a:endParaRPr lang="en-US"/>
        </a:p>
      </dgm:t>
    </dgm:pt>
    <dgm:pt modelId="{4023FAEA-9E6D-40B3-B445-A2CF6BE18284}" type="sibTrans" cxnId="{56D8D5B4-7193-452A-9EAB-F112C7D4F3CF}">
      <dgm:prSet/>
      <dgm:spPr/>
      <dgm:t>
        <a:bodyPr/>
        <a:lstStyle/>
        <a:p>
          <a:endParaRPr lang="en-US"/>
        </a:p>
      </dgm:t>
    </dgm:pt>
    <dgm:pt modelId="{B482DA86-F35D-473F-BC53-D385CEF8EF0F}">
      <dgm:prSet/>
      <dgm:spPr/>
      <dgm:t>
        <a:bodyPr/>
        <a:lstStyle/>
        <a:p>
          <a:r>
            <a:rPr lang="en-US" dirty="0"/>
            <a:t>How could the university assist?</a:t>
          </a:r>
        </a:p>
      </dgm:t>
    </dgm:pt>
    <dgm:pt modelId="{F418F630-558E-4BE0-B458-427011A0EA70}" type="parTrans" cxnId="{7A30B0F5-EF4F-4F1A-B118-06C54DF4954E}">
      <dgm:prSet/>
      <dgm:spPr/>
      <dgm:t>
        <a:bodyPr/>
        <a:lstStyle/>
        <a:p>
          <a:endParaRPr lang="en-US"/>
        </a:p>
      </dgm:t>
    </dgm:pt>
    <dgm:pt modelId="{B32BD80F-9D72-4795-8B56-B414814CA52E}" type="sibTrans" cxnId="{7A30B0F5-EF4F-4F1A-B118-06C54DF4954E}">
      <dgm:prSet/>
      <dgm:spPr/>
      <dgm:t>
        <a:bodyPr/>
        <a:lstStyle/>
        <a:p>
          <a:endParaRPr lang="en-US"/>
        </a:p>
      </dgm:t>
    </dgm:pt>
    <dgm:pt modelId="{A4E20EC8-AB76-4239-A9B7-4E6B08EDBF45}">
      <dgm:prSet/>
      <dgm:spPr/>
      <dgm:t>
        <a:bodyPr/>
        <a:lstStyle/>
        <a:p>
          <a:r>
            <a:rPr lang="en-US" dirty="0"/>
            <a:t>Share responses from your group in the short feedback session</a:t>
          </a:r>
        </a:p>
      </dgm:t>
    </dgm:pt>
    <dgm:pt modelId="{2F3C303E-E120-4340-B7B5-30C4DBC6DE37}" type="parTrans" cxnId="{AA521A96-F2F0-4972-A05C-EF8F8A772BEA}">
      <dgm:prSet/>
      <dgm:spPr/>
      <dgm:t>
        <a:bodyPr/>
        <a:lstStyle/>
        <a:p>
          <a:endParaRPr lang="en-US"/>
        </a:p>
      </dgm:t>
    </dgm:pt>
    <dgm:pt modelId="{BBF49BF4-93F9-4E60-B80B-B675E9E6BE17}" type="sibTrans" cxnId="{AA521A96-F2F0-4972-A05C-EF8F8A772BEA}">
      <dgm:prSet/>
      <dgm:spPr/>
      <dgm:t>
        <a:bodyPr/>
        <a:lstStyle/>
        <a:p>
          <a:endParaRPr lang="en-US"/>
        </a:p>
      </dgm:t>
    </dgm:pt>
    <dgm:pt modelId="{D6F6EF9D-4957-FC4D-8DD6-957AEBC13B37}" type="pres">
      <dgm:prSet presAssocID="{FBC8398B-7061-43D3-A83B-55C4D744EC01}" presName="linear" presStyleCnt="0">
        <dgm:presLayoutVars>
          <dgm:animLvl val="lvl"/>
          <dgm:resizeHandles val="exact"/>
        </dgm:presLayoutVars>
      </dgm:prSet>
      <dgm:spPr/>
    </dgm:pt>
    <dgm:pt modelId="{8B9647BC-0EE6-D645-BE61-3D906B5DE9DB}" type="pres">
      <dgm:prSet presAssocID="{309DE8BC-451C-4763-8EBC-760D30008DC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DD1DB37-F028-CA47-8975-D19AE99C71E5}" type="pres">
      <dgm:prSet presAssocID="{0445F21C-E87D-44FB-B53D-6ACE7DDF7251}" presName="spacer" presStyleCnt="0"/>
      <dgm:spPr/>
    </dgm:pt>
    <dgm:pt modelId="{9549025D-AD9D-5D4F-93FE-E8C7608E3A6D}" type="pres">
      <dgm:prSet presAssocID="{4ED63AAD-996C-42DF-A514-93231B403EE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9B9638F-3CAB-3F42-9B30-3377255063C9}" type="pres">
      <dgm:prSet presAssocID="{4023FAEA-9E6D-40B3-B445-A2CF6BE18284}" presName="spacer" presStyleCnt="0"/>
      <dgm:spPr/>
    </dgm:pt>
    <dgm:pt modelId="{998D6097-CEFB-3743-A396-94487BBBFA97}" type="pres">
      <dgm:prSet presAssocID="{B482DA86-F35D-473F-BC53-D385CEF8EF0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DD626CC-2C31-694B-AE4C-8F86CEDE5978}" type="pres">
      <dgm:prSet presAssocID="{B32BD80F-9D72-4795-8B56-B414814CA52E}" presName="spacer" presStyleCnt="0"/>
      <dgm:spPr/>
    </dgm:pt>
    <dgm:pt modelId="{02CCA0E3-9346-274E-B204-724ADF68EC99}" type="pres">
      <dgm:prSet presAssocID="{A4E20EC8-AB76-4239-A9B7-4E6B08EDBF4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32C7208-13F0-B341-8A3F-0C596837CF38}" type="presOf" srcId="{309DE8BC-451C-4763-8EBC-760D30008DC6}" destId="{8B9647BC-0EE6-D645-BE61-3D906B5DE9DB}" srcOrd="0" destOrd="0" presId="urn:microsoft.com/office/officeart/2005/8/layout/vList2"/>
    <dgm:cxn modelId="{A9F2DE22-AE27-9546-B726-5D4975860B42}" type="presOf" srcId="{FBC8398B-7061-43D3-A83B-55C4D744EC01}" destId="{D6F6EF9D-4957-FC4D-8DD6-957AEBC13B37}" srcOrd="0" destOrd="0" presId="urn:microsoft.com/office/officeart/2005/8/layout/vList2"/>
    <dgm:cxn modelId="{0F832862-B47B-174E-8F88-8C9AE5E87364}" type="presOf" srcId="{B482DA86-F35D-473F-BC53-D385CEF8EF0F}" destId="{998D6097-CEFB-3743-A396-94487BBBFA97}" srcOrd="0" destOrd="0" presId="urn:microsoft.com/office/officeart/2005/8/layout/vList2"/>
    <dgm:cxn modelId="{2EE2A86A-522C-B248-9268-E3EB26D6D839}" type="presOf" srcId="{A4E20EC8-AB76-4239-A9B7-4E6B08EDBF45}" destId="{02CCA0E3-9346-274E-B204-724ADF68EC99}" srcOrd="0" destOrd="0" presId="urn:microsoft.com/office/officeart/2005/8/layout/vList2"/>
    <dgm:cxn modelId="{9535D971-45E6-42F7-8E47-BFE0F7DA4A94}" srcId="{FBC8398B-7061-43D3-A83B-55C4D744EC01}" destId="{309DE8BC-451C-4763-8EBC-760D30008DC6}" srcOrd="0" destOrd="0" parTransId="{002AAF8A-7341-4BA1-BEB0-495434D7FA88}" sibTransId="{0445F21C-E87D-44FB-B53D-6ACE7DDF7251}"/>
    <dgm:cxn modelId="{AA521A96-F2F0-4972-A05C-EF8F8A772BEA}" srcId="{FBC8398B-7061-43D3-A83B-55C4D744EC01}" destId="{A4E20EC8-AB76-4239-A9B7-4E6B08EDBF45}" srcOrd="3" destOrd="0" parTransId="{2F3C303E-E120-4340-B7B5-30C4DBC6DE37}" sibTransId="{BBF49BF4-93F9-4E60-B80B-B675E9E6BE17}"/>
    <dgm:cxn modelId="{56D8D5B4-7193-452A-9EAB-F112C7D4F3CF}" srcId="{FBC8398B-7061-43D3-A83B-55C4D744EC01}" destId="{4ED63AAD-996C-42DF-A514-93231B403EEA}" srcOrd="1" destOrd="0" parTransId="{88D57A5F-CBF8-4CD8-A6D2-9BD90C068263}" sibTransId="{4023FAEA-9E6D-40B3-B445-A2CF6BE18284}"/>
    <dgm:cxn modelId="{130474F5-EC41-7E44-8468-8E9674FABCC9}" type="presOf" srcId="{4ED63AAD-996C-42DF-A514-93231B403EEA}" destId="{9549025D-AD9D-5D4F-93FE-E8C7608E3A6D}" srcOrd="0" destOrd="0" presId="urn:microsoft.com/office/officeart/2005/8/layout/vList2"/>
    <dgm:cxn modelId="{7A30B0F5-EF4F-4F1A-B118-06C54DF4954E}" srcId="{FBC8398B-7061-43D3-A83B-55C4D744EC01}" destId="{B482DA86-F35D-473F-BC53-D385CEF8EF0F}" srcOrd="2" destOrd="0" parTransId="{F418F630-558E-4BE0-B458-427011A0EA70}" sibTransId="{B32BD80F-9D72-4795-8B56-B414814CA52E}"/>
    <dgm:cxn modelId="{102643AE-F3DC-4949-97A2-787B447262B9}" type="presParOf" srcId="{D6F6EF9D-4957-FC4D-8DD6-957AEBC13B37}" destId="{8B9647BC-0EE6-D645-BE61-3D906B5DE9DB}" srcOrd="0" destOrd="0" presId="urn:microsoft.com/office/officeart/2005/8/layout/vList2"/>
    <dgm:cxn modelId="{9CB382F4-797E-104E-AA5D-B4BFF70158D4}" type="presParOf" srcId="{D6F6EF9D-4957-FC4D-8DD6-957AEBC13B37}" destId="{2DD1DB37-F028-CA47-8975-D19AE99C71E5}" srcOrd="1" destOrd="0" presId="urn:microsoft.com/office/officeart/2005/8/layout/vList2"/>
    <dgm:cxn modelId="{0D0B42FB-74A1-C646-A564-63E89B89D35F}" type="presParOf" srcId="{D6F6EF9D-4957-FC4D-8DD6-957AEBC13B37}" destId="{9549025D-AD9D-5D4F-93FE-E8C7608E3A6D}" srcOrd="2" destOrd="0" presId="urn:microsoft.com/office/officeart/2005/8/layout/vList2"/>
    <dgm:cxn modelId="{25529846-3414-F046-8EEE-4820B3316987}" type="presParOf" srcId="{D6F6EF9D-4957-FC4D-8DD6-957AEBC13B37}" destId="{69B9638F-3CAB-3F42-9B30-3377255063C9}" srcOrd="3" destOrd="0" presId="urn:microsoft.com/office/officeart/2005/8/layout/vList2"/>
    <dgm:cxn modelId="{95465CEE-FB2C-AC43-902D-560E141A4C3C}" type="presParOf" srcId="{D6F6EF9D-4957-FC4D-8DD6-957AEBC13B37}" destId="{998D6097-CEFB-3743-A396-94487BBBFA97}" srcOrd="4" destOrd="0" presId="urn:microsoft.com/office/officeart/2005/8/layout/vList2"/>
    <dgm:cxn modelId="{DCFB525E-8D2E-9540-80AC-A5FD95604BC1}" type="presParOf" srcId="{D6F6EF9D-4957-FC4D-8DD6-957AEBC13B37}" destId="{2DD626CC-2C31-694B-AE4C-8F86CEDE5978}" srcOrd="5" destOrd="0" presId="urn:microsoft.com/office/officeart/2005/8/layout/vList2"/>
    <dgm:cxn modelId="{485D3EAE-8BD4-C248-805C-FECB9B32CD13}" type="presParOf" srcId="{D6F6EF9D-4957-FC4D-8DD6-957AEBC13B37}" destId="{02CCA0E3-9346-274E-B204-724ADF68EC9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ABD3CA-CCC3-A34F-B651-C763E3D782CB}">
      <dsp:nvSpPr>
        <dsp:cNvPr id="0" name=""/>
        <dsp:cNvSpPr/>
      </dsp:nvSpPr>
      <dsp:spPr>
        <a:xfrm>
          <a:off x="0" y="887479"/>
          <a:ext cx="3145311" cy="18871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Demographic shifts and an increasingly diverse population</a:t>
          </a:r>
        </a:p>
      </dsp:txBody>
      <dsp:txXfrm>
        <a:off x="0" y="887479"/>
        <a:ext cx="3145311" cy="1887187"/>
      </dsp:txXfrm>
    </dsp:sp>
    <dsp:sp modelId="{135A0AFB-57DE-7E4B-ABB2-A69E54BAB95D}">
      <dsp:nvSpPr>
        <dsp:cNvPr id="0" name=""/>
        <dsp:cNvSpPr/>
      </dsp:nvSpPr>
      <dsp:spPr>
        <a:xfrm>
          <a:off x="3459843" y="887479"/>
          <a:ext cx="3145311" cy="1887187"/>
        </a:xfrm>
        <a:prstGeom prst="rect">
          <a:avLst/>
        </a:prstGeom>
        <a:solidFill>
          <a:schemeClr val="accent5">
            <a:hueOff val="4367846"/>
            <a:satOff val="-22820"/>
            <a:lumOff val="539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Issues around cross-cultural contact, discrimination and related challenges</a:t>
          </a:r>
        </a:p>
      </dsp:txBody>
      <dsp:txXfrm>
        <a:off x="3459843" y="887479"/>
        <a:ext cx="3145311" cy="1887187"/>
      </dsp:txXfrm>
    </dsp:sp>
    <dsp:sp modelId="{97BBA99F-FDF2-7440-8DF9-23EAD5DB4BAC}">
      <dsp:nvSpPr>
        <dsp:cNvPr id="0" name=""/>
        <dsp:cNvSpPr/>
      </dsp:nvSpPr>
      <dsp:spPr>
        <a:xfrm>
          <a:off x="6919686" y="887479"/>
          <a:ext cx="3145311" cy="1887187"/>
        </a:xfrm>
        <a:prstGeom prst="rect">
          <a:avLst/>
        </a:prstGeom>
        <a:solidFill>
          <a:schemeClr val="accent5">
            <a:hueOff val="8735693"/>
            <a:satOff val="-45639"/>
            <a:lumOff val="1078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Discrimination and bias are damaging</a:t>
          </a:r>
        </a:p>
      </dsp:txBody>
      <dsp:txXfrm>
        <a:off x="6919686" y="887479"/>
        <a:ext cx="3145311" cy="18871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EC4CE4-D1D1-2B4F-ABE7-4E005428E400}">
      <dsp:nvSpPr>
        <dsp:cNvPr id="0" name=""/>
        <dsp:cNvSpPr/>
      </dsp:nvSpPr>
      <dsp:spPr>
        <a:xfrm>
          <a:off x="0" y="527027"/>
          <a:ext cx="7796212" cy="3430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5073" tIns="687324" rIns="605073" bIns="234696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/>
            <a:t>Cultural desire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/>
            <a:t>Cultural awareness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/>
            <a:t>Cultural knowledge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/>
            <a:t>Cultural skill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/>
            <a:t>Cultural encounters</a:t>
          </a:r>
        </a:p>
      </dsp:txBody>
      <dsp:txXfrm>
        <a:off x="0" y="527027"/>
        <a:ext cx="7796212" cy="3430350"/>
      </dsp:txXfrm>
    </dsp:sp>
    <dsp:sp modelId="{0D18CF40-A5BE-8C4E-95AC-76675FC7A9B8}">
      <dsp:nvSpPr>
        <dsp:cNvPr id="0" name=""/>
        <dsp:cNvSpPr/>
      </dsp:nvSpPr>
      <dsp:spPr>
        <a:xfrm>
          <a:off x="389810" y="39947"/>
          <a:ext cx="5457348" cy="9741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75" tIns="0" rIns="20627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Individual level:</a:t>
          </a:r>
        </a:p>
      </dsp:txBody>
      <dsp:txXfrm>
        <a:off x="437365" y="87502"/>
        <a:ext cx="5362238" cy="8790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719C17-9E3A-4BD0-9926-1786B22921A5}">
      <dsp:nvSpPr>
        <dsp:cNvPr id="0" name=""/>
        <dsp:cNvSpPr/>
      </dsp:nvSpPr>
      <dsp:spPr>
        <a:xfrm>
          <a:off x="0" y="649565"/>
          <a:ext cx="7796212" cy="119919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D5C373-4A94-4E21-AB5A-348F3EFAE862}">
      <dsp:nvSpPr>
        <dsp:cNvPr id="0" name=""/>
        <dsp:cNvSpPr/>
      </dsp:nvSpPr>
      <dsp:spPr>
        <a:xfrm>
          <a:off x="362757" y="919384"/>
          <a:ext cx="659558" cy="6595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213C6C-878D-4D26-839E-4E7503E0C7B7}">
      <dsp:nvSpPr>
        <dsp:cNvPr id="0" name=""/>
        <dsp:cNvSpPr/>
      </dsp:nvSpPr>
      <dsp:spPr>
        <a:xfrm>
          <a:off x="1385073" y="649565"/>
          <a:ext cx="6411138" cy="1199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915" tIns="126915" rIns="126915" bIns="12691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/>
            <a:t>The ongoing process of gathering and utlising knowledge, information, and data from and about your mentee, his/her/their family, peers, community.</a:t>
          </a:r>
          <a:endParaRPr lang="en-US" sz="2100" kern="1200"/>
        </a:p>
      </dsp:txBody>
      <dsp:txXfrm>
        <a:off x="1385073" y="649565"/>
        <a:ext cx="6411138" cy="1199197"/>
      </dsp:txXfrm>
    </dsp:sp>
    <dsp:sp modelId="{07144CE3-3267-48E5-87FF-04C1C78AD2F8}">
      <dsp:nvSpPr>
        <dsp:cNvPr id="0" name=""/>
        <dsp:cNvSpPr/>
      </dsp:nvSpPr>
      <dsp:spPr>
        <a:xfrm>
          <a:off x="0" y="2148562"/>
          <a:ext cx="7796212" cy="119919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F244D2-AF88-41FF-8765-92FCAEA53834}">
      <dsp:nvSpPr>
        <dsp:cNvPr id="0" name=""/>
        <dsp:cNvSpPr/>
      </dsp:nvSpPr>
      <dsp:spPr>
        <a:xfrm>
          <a:off x="362757" y="2418381"/>
          <a:ext cx="659558" cy="65955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95A00F-A48A-4D5F-B1D7-2FF12607DAA0}">
      <dsp:nvSpPr>
        <dsp:cNvPr id="0" name=""/>
        <dsp:cNvSpPr/>
      </dsp:nvSpPr>
      <dsp:spPr>
        <a:xfrm>
          <a:off x="1385073" y="2148562"/>
          <a:ext cx="6411138" cy="1199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915" tIns="126915" rIns="126915" bIns="12691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/>
            <a:t>As this information is integrated it will transform your skills to enhance the quality and effectiveness of the mentoring relationship. </a:t>
          </a:r>
          <a:endParaRPr lang="en-US" sz="2100" kern="1200"/>
        </a:p>
      </dsp:txBody>
      <dsp:txXfrm>
        <a:off x="1385073" y="2148562"/>
        <a:ext cx="6411138" cy="11991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9647BC-0EE6-D645-BE61-3D906B5DE9DB}">
      <dsp:nvSpPr>
        <dsp:cNvPr id="0" name=""/>
        <dsp:cNvSpPr/>
      </dsp:nvSpPr>
      <dsp:spPr>
        <a:xfrm>
          <a:off x="0" y="416345"/>
          <a:ext cx="4785521" cy="11583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How does this concept resonate with you in terms of current or future mentoring/advisee relationships?</a:t>
          </a:r>
        </a:p>
      </dsp:txBody>
      <dsp:txXfrm>
        <a:off x="56544" y="472889"/>
        <a:ext cx="4672433" cy="1045212"/>
      </dsp:txXfrm>
    </dsp:sp>
    <dsp:sp modelId="{9549025D-AD9D-5D4F-93FE-E8C7608E3A6D}">
      <dsp:nvSpPr>
        <dsp:cNvPr id="0" name=""/>
        <dsp:cNvSpPr/>
      </dsp:nvSpPr>
      <dsp:spPr>
        <a:xfrm>
          <a:off x="0" y="1638005"/>
          <a:ext cx="4785521" cy="1158300"/>
        </a:xfrm>
        <a:prstGeom prst="roundRect">
          <a:avLst/>
        </a:prstGeom>
        <a:solidFill>
          <a:schemeClr val="accent5">
            <a:hueOff val="2911898"/>
            <a:satOff val="-15213"/>
            <a:lumOff val="359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Suggest ways in which you could develop your own cultural competence.</a:t>
          </a:r>
        </a:p>
      </dsp:txBody>
      <dsp:txXfrm>
        <a:off x="56544" y="1694549"/>
        <a:ext cx="4672433" cy="1045212"/>
      </dsp:txXfrm>
    </dsp:sp>
    <dsp:sp modelId="{998D6097-CEFB-3743-A396-94487BBBFA97}">
      <dsp:nvSpPr>
        <dsp:cNvPr id="0" name=""/>
        <dsp:cNvSpPr/>
      </dsp:nvSpPr>
      <dsp:spPr>
        <a:xfrm>
          <a:off x="0" y="2859666"/>
          <a:ext cx="4785521" cy="1158300"/>
        </a:xfrm>
        <a:prstGeom prst="roundRect">
          <a:avLst/>
        </a:prstGeom>
        <a:solidFill>
          <a:schemeClr val="accent5">
            <a:hueOff val="5823795"/>
            <a:satOff val="-30426"/>
            <a:lumOff val="718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How could the university assist?</a:t>
          </a:r>
        </a:p>
      </dsp:txBody>
      <dsp:txXfrm>
        <a:off x="56544" y="2916210"/>
        <a:ext cx="4672433" cy="1045212"/>
      </dsp:txXfrm>
    </dsp:sp>
    <dsp:sp modelId="{02CCA0E3-9346-274E-B204-724ADF68EC99}">
      <dsp:nvSpPr>
        <dsp:cNvPr id="0" name=""/>
        <dsp:cNvSpPr/>
      </dsp:nvSpPr>
      <dsp:spPr>
        <a:xfrm>
          <a:off x="0" y="4081326"/>
          <a:ext cx="4785521" cy="1158300"/>
        </a:xfrm>
        <a:prstGeom prst="roundRect">
          <a:avLst/>
        </a:prstGeom>
        <a:solidFill>
          <a:schemeClr val="accent5">
            <a:hueOff val="8735693"/>
            <a:satOff val="-45639"/>
            <a:lumOff val="1078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Share responses from your group in the short feedback session</a:t>
          </a:r>
        </a:p>
      </dsp:txBody>
      <dsp:txXfrm>
        <a:off x="56544" y="4137870"/>
        <a:ext cx="4672433" cy="1045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20E85-1613-4240-8E35-0A2C62C69173}" type="datetimeFigureOut">
              <a:rPr lang="en-US" smtClean="0"/>
              <a:t>2/20/22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E90ED-F18F-8F44-8F92-0EAF111D8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29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9E90ED-F18F-8F44-8F92-0EAF111D82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240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9E90ED-F18F-8F44-8F92-0EAF111D82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937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9E90ED-F18F-8F44-8F92-0EAF111D8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340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9E90ED-F18F-8F44-8F92-0EAF111D8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628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9E90ED-F18F-8F44-8F92-0EAF111D8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25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9E90ED-F18F-8F44-8F92-0EAF111D82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71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9E90ED-F18F-8F44-8F92-0EAF111D8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9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9E90ED-F18F-8F44-8F92-0EAF111D8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899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9E90ED-F18F-8F44-8F92-0EAF111D82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97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9E90ED-F18F-8F44-8F92-0EAF111D82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92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February 20,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461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40FED-6E95-4177-A7EF-CD303B9E611D}" type="datetime4">
              <a:rPr lang="en-US" smtClean="0"/>
              <a:t>February 20,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688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February 20,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83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February 20,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143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February 20, 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18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February 20,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167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February 20, 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05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February 20,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5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February 20,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10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February 20,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94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February 20,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187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February 20, 2022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91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20410752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ournals.plos.org/plosone/article?id=10.1371/journal.pone.023698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9441A-A024-0344-A19C-6C868C5F7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1126" y="979714"/>
            <a:ext cx="5320206" cy="2807540"/>
          </a:xfrm>
        </p:spPr>
        <p:txBody>
          <a:bodyPr>
            <a:normAutofit/>
          </a:bodyPr>
          <a:lstStyle/>
          <a:p>
            <a:r>
              <a:rPr lang="en-US" dirty="0"/>
              <a:t>Cultural Competence in Mentoring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BBA79-94C6-2742-8462-7D096A3FE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1731" y="4112623"/>
            <a:ext cx="5078996" cy="1594839"/>
          </a:xfrm>
        </p:spPr>
        <p:txBody>
          <a:bodyPr>
            <a:normAutofit/>
          </a:bodyPr>
          <a:lstStyle/>
          <a:p>
            <a:r>
              <a:rPr lang="en-US" dirty="0"/>
              <a:t>Professor Jane Portlock</a:t>
            </a:r>
            <a:endParaRPr lang="en-US"/>
          </a:p>
          <a:p>
            <a:r>
              <a:rPr lang="en-US" dirty="0"/>
              <a:t>Director of Pharmacy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1E5E95-7776-4D58-86B1-14BDA6E9F6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34" r="27299" b="-2"/>
          <a:stretch/>
        </p:blipFill>
        <p:spPr>
          <a:xfrm>
            <a:off x="7616215" y="-23854"/>
            <a:ext cx="4575785" cy="6892740"/>
          </a:xfrm>
          <a:custGeom>
            <a:avLst/>
            <a:gdLst/>
            <a:ahLst/>
            <a:cxnLst/>
            <a:rect l="l" t="t" r="r" b="b"/>
            <a:pathLst>
              <a:path w="4575785" h="6857999">
                <a:moveTo>
                  <a:pt x="517468" y="0"/>
                </a:moveTo>
                <a:lnTo>
                  <a:pt x="4575785" y="0"/>
                </a:lnTo>
                <a:lnTo>
                  <a:pt x="4575785" y="6857999"/>
                </a:lnTo>
                <a:lnTo>
                  <a:pt x="960511" y="6857999"/>
                </a:lnTo>
                <a:lnTo>
                  <a:pt x="942694" y="6843617"/>
                </a:lnTo>
                <a:cubicBezTo>
                  <a:pt x="964945" y="6792705"/>
                  <a:pt x="892574" y="6836929"/>
                  <a:pt x="865960" y="6827318"/>
                </a:cubicBezTo>
                <a:lnTo>
                  <a:pt x="861487" y="6823037"/>
                </a:lnTo>
                <a:lnTo>
                  <a:pt x="859513" y="6806858"/>
                </a:lnTo>
                <a:lnTo>
                  <a:pt x="860461" y="6800037"/>
                </a:lnTo>
                <a:cubicBezTo>
                  <a:pt x="860484" y="6795612"/>
                  <a:pt x="859691" y="6793024"/>
                  <a:pt x="858251" y="6791626"/>
                </a:cubicBezTo>
                <a:lnTo>
                  <a:pt x="857660" y="6791654"/>
                </a:lnTo>
                <a:lnTo>
                  <a:pt x="856643" y="6783314"/>
                </a:lnTo>
                <a:cubicBezTo>
                  <a:pt x="856157" y="6768705"/>
                  <a:pt x="856848" y="6753980"/>
                  <a:pt x="858459" y="6739543"/>
                </a:cubicBezTo>
                <a:cubicBezTo>
                  <a:pt x="825704" y="6742272"/>
                  <a:pt x="849542" y="6681110"/>
                  <a:pt x="794118" y="6710916"/>
                </a:cubicBezTo>
                <a:cubicBezTo>
                  <a:pt x="794610" y="6692179"/>
                  <a:pt x="815573" y="6671806"/>
                  <a:pt x="779817" y="6693690"/>
                </a:cubicBezTo>
                <a:cubicBezTo>
                  <a:pt x="778915" y="6687990"/>
                  <a:pt x="774885" y="6685995"/>
                  <a:pt x="769310" y="6685745"/>
                </a:cubicBezTo>
                <a:lnTo>
                  <a:pt x="766802" y="6686064"/>
                </a:lnTo>
                <a:cubicBezTo>
                  <a:pt x="767473" y="6672038"/>
                  <a:pt x="768145" y="6658011"/>
                  <a:pt x="768816" y="6643985"/>
                </a:cubicBezTo>
                <a:lnTo>
                  <a:pt x="764758" y="6640288"/>
                </a:lnTo>
                <a:lnTo>
                  <a:pt x="771603" y="6610439"/>
                </a:lnTo>
                <a:cubicBezTo>
                  <a:pt x="771799" y="6605729"/>
                  <a:pt x="776328" y="6505678"/>
                  <a:pt x="776524" y="6500968"/>
                </a:cubicBezTo>
                <a:lnTo>
                  <a:pt x="716862" y="6252242"/>
                </a:lnTo>
                <a:cubicBezTo>
                  <a:pt x="710358" y="6209033"/>
                  <a:pt x="712158" y="6177416"/>
                  <a:pt x="706006" y="6116988"/>
                </a:cubicBezTo>
                <a:cubicBezTo>
                  <a:pt x="664744" y="6009788"/>
                  <a:pt x="669134" y="5997889"/>
                  <a:pt x="675681" y="5921438"/>
                </a:cubicBezTo>
                <a:cubicBezTo>
                  <a:pt x="609567" y="5910253"/>
                  <a:pt x="667197" y="5880778"/>
                  <a:pt x="646967" y="5848021"/>
                </a:cubicBezTo>
                <a:cubicBezTo>
                  <a:pt x="633539" y="5819166"/>
                  <a:pt x="610193" y="5775630"/>
                  <a:pt x="595120" y="5722308"/>
                </a:cubicBezTo>
                <a:cubicBezTo>
                  <a:pt x="587517" y="5685814"/>
                  <a:pt x="566330" y="5564010"/>
                  <a:pt x="556522" y="5528087"/>
                </a:cubicBezTo>
                <a:cubicBezTo>
                  <a:pt x="551310" y="5519174"/>
                  <a:pt x="556171" y="5505252"/>
                  <a:pt x="536270" y="5506770"/>
                </a:cubicBezTo>
                <a:cubicBezTo>
                  <a:pt x="512052" y="5506489"/>
                  <a:pt x="543356" y="5459435"/>
                  <a:pt x="516612" y="5473320"/>
                </a:cubicBezTo>
                <a:cubicBezTo>
                  <a:pt x="537947" y="5440196"/>
                  <a:pt x="486731" y="5435838"/>
                  <a:pt x="471989" y="5418523"/>
                </a:cubicBezTo>
                <a:cubicBezTo>
                  <a:pt x="493820" y="5390817"/>
                  <a:pt x="454363" y="5377479"/>
                  <a:pt x="442299" y="5333204"/>
                </a:cubicBezTo>
                <a:cubicBezTo>
                  <a:pt x="467689" y="5302287"/>
                  <a:pt x="420786" y="5307848"/>
                  <a:pt x="452960" y="5255192"/>
                </a:cubicBezTo>
                <a:cubicBezTo>
                  <a:pt x="453300" y="5233631"/>
                  <a:pt x="429983" y="5195187"/>
                  <a:pt x="431339" y="5156169"/>
                </a:cubicBezTo>
                <a:cubicBezTo>
                  <a:pt x="398945" y="5067566"/>
                  <a:pt x="403718" y="5079988"/>
                  <a:pt x="404757" y="5025421"/>
                </a:cubicBezTo>
                <a:cubicBezTo>
                  <a:pt x="400018" y="4966103"/>
                  <a:pt x="402758" y="4976631"/>
                  <a:pt x="395660" y="4924394"/>
                </a:cubicBezTo>
                <a:cubicBezTo>
                  <a:pt x="383838" y="4897752"/>
                  <a:pt x="406451" y="4876973"/>
                  <a:pt x="390158" y="4861232"/>
                </a:cubicBezTo>
                <a:cubicBezTo>
                  <a:pt x="362582" y="4877952"/>
                  <a:pt x="368360" y="4813711"/>
                  <a:pt x="341238" y="4838615"/>
                </a:cubicBezTo>
                <a:cubicBezTo>
                  <a:pt x="311503" y="4831441"/>
                  <a:pt x="352577" y="4804970"/>
                  <a:pt x="326273" y="4796524"/>
                </a:cubicBezTo>
                <a:lnTo>
                  <a:pt x="284996" y="4672372"/>
                </a:lnTo>
                <a:cubicBezTo>
                  <a:pt x="298118" y="4649489"/>
                  <a:pt x="287003" y="4640074"/>
                  <a:pt x="267970" y="4634255"/>
                </a:cubicBezTo>
                <a:cubicBezTo>
                  <a:pt x="263754" y="4595383"/>
                  <a:pt x="222766" y="4593405"/>
                  <a:pt x="203275" y="4555830"/>
                </a:cubicBezTo>
                <a:cubicBezTo>
                  <a:pt x="181514" y="4524570"/>
                  <a:pt x="154438" y="4520149"/>
                  <a:pt x="133797" y="4479914"/>
                </a:cubicBezTo>
                <a:cubicBezTo>
                  <a:pt x="124082" y="4457346"/>
                  <a:pt x="105185" y="4427564"/>
                  <a:pt x="84156" y="4415916"/>
                </a:cubicBezTo>
                <a:lnTo>
                  <a:pt x="83303" y="4414752"/>
                </a:lnTo>
                <a:lnTo>
                  <a:pt x="72062" y="4388525"/>
                </a:lnTo>
                <a:lnTo>
                  <a:pt x="75315" y="4375182"/>
                </a:lnTo>
                <a:cubicBezTo>
                  <a:pt x="75941" y="4370194"/>
                  <a:pt x="75530" y="4367154"/>
                  <a:pt x="74333" y="4365355"/>
                </a:cubicBezTo>
                <a:lnTo>
                  <a:pt x="68893" y="4364787"/>
                </a:lnTo>
                <a:cubicBezTo>
                  <a:pt x="68887" y="4364737"/>
                  <a:pt x="68881" y="4364686"/>
                  <a:pt x="68875" y="4364636"/>
                </a:cubicBezTo>
                <a:cubicBezTo>
                  <a:pt x="68620" y="4351507"/>
                  <a:pt x="69309" y="4337030"/>
                  <a:pt x="58168" y="4323582"/>
                </a:cubicBezTo>
                <a:cubicBezTo>
                  <a:pt x="61811" y="4263350"/>
                  <a:pt x="99263" y="4233013"/>
                  <a:pt x="79972" y="4208494"/>
                </a:cubicBezTo>
                <a:cubicBezTo>
                  <a:pt x="88758" y="4180446"/>
                  <a:pt x="125844" y="4152085"/>
                  <a:pt x="106280" y="4120638"/>
                </a:cubicBezTo>
                <a:cubicBezTo>
                  <a:pt x="111598" y="4121936"/>
                  <a:pt x="113804" y="4120147"/>
                  <a:pt x="114398" y="4116558"/>
                </a:cubicBezTo>
                <a:cubicBezTo>
                  <a:pt x="114157" y="4114248"/>
                  <a:pt x="113917" y="4111937"/>
                  <a:pt x="113677" y="4109627"/>
                </a:cubicBezTo>
                <a:lnTo>
                  <a:pt x="105699" y="4105626"/>
                </a:lnTo>
                <a:cubicBezTo>
                  <a:pt x="77890" y="4088880"/>
                  <a:pt x="108987" y="4082598"/>
                  <a:pt x="106408" y="4051443"/>
                </a:cubicBezTo>
                <a:cubicBezTo>
                  <a:pt x="106858" y="4036630"/>
                  <a:pt x="97032" y="3985550"/>
                  <a:pt x="103822" y="3988496"/>
                </a:cubicBezTo>
                <a:lnTo>
                  <a:pt x="75372" y="3857059"/>
                </a:lnTo>
                <a:cubicBezTo>
                  <a:pt x="82817" y="3836376"/>
                  <a:pt x="81742" y="3824520"/>
                  <a:pt x="64937" y="3815652"/>
                </a:cubicBezTo>
                <a:cubicBezTo>
                  <a:pt x="102287" y="3718925"/>
                  <a:pt x="55573" y="3772320"/>
                  <a:pt x="59080" y="3696747"/>
                </a:cubicBezTo>
                <a:cubicBezTo>
                  <a:pt x="66269" y="3629648"/>
                  <a:pt x="63240" y="3571908"/>
                  <a:pt x="85623" y="3491441"/>
                </a:cubicBezTo>
                <a:cubicBezTo>
                  <a:pt x="98410" y="3474059"/>
                  <a:pt x="99525" y="3431012"/>
                  <a:pt x="100691" y="3417526"/>
                </a:cubicBezTo>
                <a:cubicBezTo>
                  <a:pt x="101857" y="3404040"/>
                  <a:pt x="95556" y="3412369"/>
                  <a:pt x="92620" y="3410525"/>
                </a:cubicBezTo>
                <a:cubicBezTo>
                  <a:pt x="92153" y="3374230"/>
                  <a:pt x="83244" y="3285268"/>
                  <a:pt x="79737" y="3235496"/>
                </a:cubicBezTo>
                <a:cubicBezTo>
                  <a:pt x="70953" y="3207448"/>
                  <a:pt x="52012" y="3143347"/>
                  <a:pt x="71576" y="3111898"/>
                </a:cubicBezTo>
                <a:cubicBezTo>
                  <a:pt x="66408" y="3077014"/>
                  <a:pt x="53542" y="3056489"/>
                  <a:pt x="48725" y="3026189"/>
                </a:cubicBezTo>
                <a:cubicBezTo>
                  <a:pt x="35029" y="3013335"/>
                  <a:pt x="35295" y="2950066"/>
                  <a:pt x="42673" y="2930099"/>
                </a:cubicBezTo>
                <a:cubicBezTo>
                  <a:pt x="72765" y="2876461"/>
                  <a:pt x="20837" y="2811743"/>
                  <a:pt x="43260" y="2768401"/>
                </a:cubicBezTo>
                <a:cubicBezTo>
                  <a:pt x="44784" y="2755816"/>
                  <a:pt x="43709" y="2744724"/>
                  <a:pt x="41022" y="2734617"/>
                </a:cubicBezTo>
                <a:lnTo>
                  <a:pt x="29707" y="2708118"/>
                </a:lnTo>
                <a:lnTo>
                  <a:pt x="18896" y="2704187"/>
                </a:lnTo>
                <a:lnTo>
                  <a:pt x="16157" y="2686013"/>
                </a:lnTo>
                <a:lnTo>
                  <a:pt x="0" y="2656506"/>
                </a:lnTo>
                <a:cubicBezTo>
                  <a:pt x="46275" y="2648213"/>
                  <a:pt x="-21852" y="2580542"/>
                  <a:pt x="20000" y="2589495"/>
                </a:cubicBezTo>
                <a:cubicBezTo>
                  <a:pt x="9004" y="2539865"/>
                  <a:pt x="51725" y="2561406"/>
                  <a:pt x="4503" y="2517909"/>
                </a:cubicBezTo>
                <a:cubicBezTo>
                  <a:pt x="18312" y="2426183"/>
                  <a:pt x="2043" y="2320005"/>
                  <a:pt x="38580" y="2235940"/>
                </a:cubicBezTo>
                <a:cubicBezTo>
                  <a:pt x="39530" y="2131535"/>
                  <a:pt x="31342" y="1983035"/>
                  <a:pt x="28357" y="1891475"/>
                </a:cubicBezTo>
                <a:cubicBezTo>
                  <a:pt x="18536" y="1816240"/>
                  <a:pt x="53985" y="1820215"/>
                  <a:pt x="16422" y="1754299"/>
                </a:cubicBezTo>
                <a:cubicBezTo>
                  <a:pt x="22523" y="1748800"/>
                  <a:pt x="14115" y="1712020"/>
                  <a:pt x="17619" y="1704948"/>
                </a:cubicBezTo>
                <a:lnTo>
                  <a:pt x="11875" y="1640075"/>
                </a:lnTo>
                <a:lnTo>
                  <a:pt x="10148" y="1637400"/>
                </a:lnTo>
                <a:cubicBezTo>
                  <a:pt x="6571" y="1625366"/>
                  <a:pt x="7662" y="1617809"/>
                  <a:pt x="10809" y="1612250"/>
                </a:cubicBezTo>
                <a:lnTo>
                  <a:pt x="30710" y="1498099"/>
                </a:lnTo>
                <a:lnTo>
                  <a:pt x="28832" y="1497366"/>
                </a:lnTo>
                <a:lnTo>
                  <a:pt x="25420" y="1490044"/>
                </a:lnTo>
                <a:lnTo>
                  <a:pt x="36357" y="1429750"/>
                </a:lnTo>
                <a:cubicBezTo>
                  <a:pt x="56105" y="1395764"/>
                  <a:pt x="51096" y="1348657"/>
                  <a:pt x="63323" y="1316453"/>
                </a:cubicBezTo>
                <a:cubicBezTo>
                  <a:pt x="113953" y="1206017"/>
                  <a:pt x="97314" y="1160971"/>
                  <a:pt x="167299" y="1100758"/>
                </a:cubicBezTo>
                <a:cubicBezTo>
                  <a:pt x="183322" y="1066821"/>
                  <a:pt x="207320" y="1013057"/>
                  <a:pt x="218971" y="997428"/>
                </a:cubicBezTo>
                <a:cubicBezTo>
                  <a:pt x="225661" y="983599"/>
                  <a:pt x="245059" y="996998"/>
                  <a:pt x="249304" y="969068"/>
                </a:cubicBezTo>
                <a:cubicBezTo>
                  <a:pt x="273910" y="912445"/>
                  <a:pt x="257335" y="876944"/>
                  <a:pt x="307518" y="815816"/>
                </a:cubicBezTo>
                <a:cubicBezTo>
                  <a:pt x="319844" y="734499"/>
                  <a:pt x="427269" y="648257"/>
                  <a:pt x="438631" y="588216"/>
                </a:cubicBezTo>
                <a:cubicBezTo>
                  <a:pt x="468336" y="534577"/>
                  <a:pt x="480025" y="521047"/>
                  <a:pt x="494548" y="466832"/>
                </a:cubicBezTo>
                <a:cubicBezTo>
                  <a:pt x="513994" y="444023"/>
                  <a:pt x="469014" y="421695"/>
                  <a:pt x="512985" y="406165"/>
                </a:cubicBezTo>
                <a:cubicBezTo>
                  <a:pt x="519819" y="312467"/>
                  <a:pt x="496295" y="285415"/>
                  <a:pt x="499246" y="226337"/>
                </a:cubicBezTo>
                <a:cubicBezTo>
                  <a:pt x="511217" y="180655"/>
                  <a:pt x="525793" y="85726"/>
                  <a:pt x="530694" y="51692"/>
                </a:cubicBezTo>
                <a:cubicBezTo>
                  <a:pt x="512001" y="39736"/>
                  <a:pt x="522977" y="34428"/>
                  <a:pt x="528655" y="22135"/>
                </a:cubicBezTo>
                <a:cubicBezTo>
                  <a:pt x="511506" y="14446"/>
                  <a:pt x="513258" y="7722"/>
                  <a:pt x="516964" y="103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39420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23CA3-F604-2849-8C75-A0E2DA1DF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5436925" cy="1786965"/>
          </a:xfrm>
        </p:spPr>
        <p:txBody>
          <a:bodyPr anchor="t">
            <a:normAutofit/>
          </a:bodyPr>
          <a:lstStyle/>
          <a:p>
            <a:r>
              <a:rPr lang="en-US" dirty="0"/>
              <a:t>What is cultural competence?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6638D-C6CE-8B40-A76E-96848E1FC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416" y="2496709"/>
            <a:ext cx="6297433" cy="3757667"/>
          </a:xfrm>
        </p:spPr>
        <p:txBody>
          <a:bodyPr anchor="ctr">
            <a:normAutofit/>
          </a:bodyPr>
          <a:lstStyle/>
          <a:p>
            <a:r>
              <a:rPr lang="en-US" sz="3200" dirty="0"/>
              <a:t>A set of </a:t>
            </a:r>
            <a:r>
              <a:rPr lang="en-US" sz="3200" dirty="0" err="1"/>
              <a:t>behaviours</a:t>
            </a:r>
            <a:r>
              <a:rPr lang="en-US" sz="3200" dirty="0"/>
              <a:t>, attitudes and practices that come together in relationships and empower the individuals to work effectively in cross – cultural situations.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476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A6DF7-991E-8D4B-87DE-CD28F5465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5436925" cy="1786965"/>
          </a:xfrm>
        </p:spPr>
        <p:txBody>
          <a:bodyPr anchor="t">
            <a:normAutofit/>
          </a:bodyPr>
          <a:lstStyle/>
          <a:p>
            <a:r>
              <a:rPr lang="en-US" dirty="0"/>
              <a:t>Iceberg theory of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D9B53-F3B0-864B-860E-5DC7FDA63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416" y="1300163"/>
            <a:ext cx="6297433" cy="495421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Most important cultural considerations exist beneath the surface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Culture is not just race/ethnicity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Individual and group considerations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High versus low comfort with uncertainty/risk taking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Internal versus external locus of control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Verbal communication style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Non-verbal communication style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Don’t assume - ask</a:t>
            </a:r>
          </a:p>
        </p:txBody>
      </p:sp>
    </p:spTree>
    <p:extLst>
      <p:ext uri="{BB962C8B-B14F-4D97-AF65-F5344CB8AC3E}">
        <p14:creationId xmlns:p14="http://schemas.microsoft.com/office/powerpoint/2010/main" val="4022843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2E288-E500-7540-A0D0-6156D28F3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is cultural competence important?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C4E2369-0BEE-4D99-AA58-39D7346249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1356270"/>
              </p:ext>
            </p:extLst>
          </p:nvPr>
        </p:nvGraphicFramePr>
        <p:xfrm>
          <a:off x="1050925" y="2586251"/>
          <a:ext cx="10064998" cy="3662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517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9DB5B-298A-2349-9AF8-87580940D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8" y="609601"/>
            <a:ext cx="10017455" cy="1216024"/>
          </a:xfrm>
        </p:spPr>
        <p:txBody>
          <a:bodyPr>
            <a:normAutofit/>
          </a:bodyPr>
          <a:lstStyle/>
          <a:p>
            <a:r>
              <a:rPr lang="en-US" dirty="0"/>
              <a:t>Cultural competence in pharmacy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08F45-90AC-B042-85BE-0DAB73C6C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878" y="2435226"/>
            <a:ext cx="9880979" cy="3819151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GB" sz="3200" b="1" dirty="0"/>
              <a:t>Centre for Pharmacy Postgraduate Education</a:t>
            </a:r>
          </a:p>
          <a:p>
            <a:pPr marL="0" indent="0">
              <a:buNone/>
            </a:pPr>
            <a:endParaRPr lang="en-GB" sz="3200" b="1" dirty="0"/>
          </a:p>
          <a:p>
            <a:pPr marL="0" indent="0">
              <a:buNone/>
            </a:pPr>
            <a:r>
              <a:rPr lang="en-GB" sz="3200" dirty="0"/>
              <a:t>We pledge to support pharmacy professionals to deliver culturally competent, person-centred care, when communicating with patients, the public and colleagues. We will encourage them to develop, and reflect on, their ability to sensitively ask questions if unsure of a person's needs, values and beliefs, to be open and non-judgmental, while responding with dignity and respect.</a:t>
            </a:r>
          </a:p>
          <a:p>
            <a:pPr marL="0" indent="0">
              <a:buNone/>
            </a:pP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176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E7C7C-9250-E04B-9BE3-F90010A9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Cultural competence in mentoring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7D5FB8D9-6D92-4F06-B7E5-26B50C0F0E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0905719"/>
              </p:ext>
            </p:extLst>
          </p:nvPr>
        </p:nvGraphicFramePr>
        <p:xfrm>
          <a:off x="2773363" y="2052638"/>
          <a:ext cx="7796212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39516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6309C-2039-3F40-9233-6AD43E0AC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Culturally competent mentoring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BF337A-72BB-4AF0-B7DA-7C714F37D6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859760"/>
              </p:ext>
            </p:extLst>
          </p:nvPr>
        </p:nvGraphicFramePr>
        <p:xfrm>
          <a:off x="2773363" y="2052638"/>
          <a:ext cx="7796212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14161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  <a:noFill/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78519" y="-1660968"/>
            <a:ext cx="5838229" cy="11188733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3542" y="0"/>
            <a:ext cx="7875912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59909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7567" y="421698"/>
            <a:ext cx="967148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88443B-470D-D84C-A548-68E2727B8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8901" y="808056"/>
            <a:ext cx="8381238" cy="1077229"/>
          </a:xfrm>
        </p:spPr>
        <p:txBody>
          <a:bodyPr>
            <a:normAutofit/>
          </a:bodyPr>
          <a:lstStyle/>
          <a:p>
            <a:pPr algn="l"/>
            <a:r>
              <a:rPr lang="en-US" sz="4800"/>
              <a:t>Maya Angelou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2C5B9-2244-9347-8122-35CDFF027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6639" y="2052116"/>
            <a:ext cx="6572814" cy="3997828"/>
          </a:xfrm>
        </p:spPr>
        <p:txBody>
          <a:bodyPr anchor="t">
            <a:normAutofit lnSpcReduction="10000"/>
          </a:bodyPr>
          <a:lstStyle/>
          <a:p>
            <a:r>
              <a:rPr lang="en-US" sz="3200" dirty="0"/>
              <a:t>“Perhaps travel cannot prevent bigotry, but, by demonstrating that all peoples cry, laugh, eat, worry and die, it can introduce the </a:t>
            </a:r>
            <a:r>
              <a:rPr lang="en-US" sz="3200"/>
              <a:t>idea that, </a:t>
            </a:r>
            <a:r>
              <a:rPr lang="en-US" sz="3200" dirty="0"/>
              <a:t>if we try and understand each other, we may even become friends”.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04288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09B9D-90D1-E54A-AC75-5112EFA33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726" y="3633694"/>
            <a:ext cx="4966991" cy="2233705"/>
          </a:xfrm>
        </p:spPr>
        <p:txBody>
          <a:bodyPr anchor="b">
            <a:normAutofit/>
          </a:bodyPr>
          <a:lstStyle/>
          <a:p>
            <a:r>
              <a:rPr lang="en-US" dirty="0"/>
              <a:t>For Discussion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20BD2F5-150A-4773-9634-A886005A61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2072893"/>
              </p:ext>
            </p:extLst>
          </p:nvPr>
        </p:nvGraphicFramePr>
        <p:xfrm>
          <a:off x="6434919" y="609601"/>
          <a:ext cx="4785521" cy="5655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69049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F5EC2-C1C3-054E-9EBA-85CFEEEA6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8F1D7-6C25-1B47-B13C-D5576D355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6"/>
                </a:solidFill>
              </a:rPr>
              <a:t>Culturally conscious mentoring</a:t>
            </a:r>
          </a:p>
          <a:p>
            <a:r>
              <a:rPr lang="en-US" dirty="0">
                <a:solidFill>
                  <a:schemeClr val="accent6"/>
                </a:solidFill>
                <a:hlinkClick r:id="rId3"/>
              </a:rPr>
              <a:t>https://pubmed.ncbi.nlm.nih.gov/</a:t>
            </a:r>
            <a:r>
              <a:rPr lang="en-US">
                <a:solidFill>
                  <a:schemeClr val="accent6"/>
                </a:solidFill>
                <a:hlinkClick r:id="rId3"/>
              </a:rPr>
              <a:t>20410752/</a:t>
            </a:r>
            <a:endParaRPr lang="en-US">
              <a:solidFill>
                <a:schemeClr val="accent6"/>
              </a:solidFill>
            </a:endParaRPr>
          </a:p>
          <a:p>
            <a:endParaRPr lang="en-US" dirty="0">
              <a:solidFill>
                <a:schemeClr val="accent6"/>
              </a:solidFill>
            </a:endParaRPr>
          </a:p>
          <a:p>
            <a:r>
              <a:rPr lang="en-US" b="1" u="sng" dirty="0">
                <a:solidFill>
                  <a:schemeClr val="accent6"/>
                </a:solidFill>
              </a:rPr>
              <a:t>Culturally aware mentorship</a:t>
            </a:r>
          </a:p>
          <a:p>
            <a:r>
              <a:rPr lang="en-US" dirty="0">
                <a:hlinkClick r:id="rId4"/>
              </a:rPr>
              <a:t>https://journals.plos.org/plosone/article?id=10.1371/journal.pone.0236983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0369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{56E9A4A9-0E06-3F4F-B34D-37DD1F847A1B}tf16401378</Template>
  <TotalTime>92</TotalTime>
  <Words>410</Words>
  <Application>Microsoft Macintosh PowerPoint</Application>
  <PresentationFormat>Widescreen</PresentationFormat>
  <Paragraphs>56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MS Shell Dlg 2</vt:lpstr>
      <vt:lpstr>Wingdings</vt:lpstr>
      <vt:lpstr>Wingdings 3</vt:lpstr>
      <vt:lpstr>Madison</vt:lpstr>
      <vt:lpstr>Cultural Competence in Mentoring</vt:lpstr>
      <vt:lpstr>What is cultural competence?</vt:lpstr>
      <vt:lpstr>Iceberg theory of culture</vt:lpstr>
      <vt:lpstr>Why is cultural competence important?</vt:lpstr>
      <vt:lpstr>Cultural competence in pharmacy</vt:lpstr>
      <vt:lpstr>Cultural competence in mentoring</vt:lpstr>
      <vt:lpstr>Culturally competent mentoring</vt:lpstr>
      <vt:lpstr>Maya Angelou</vt:lpstr>
      <vt:lpstr>For Discussion</vt:lpstr>
      <vt:lpstr>Some reading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Cultural Competence in Mentoring</dc:title>
  <dc:creator>Jane Portlock</dc:creator>
  <cp:lastModifiedBy>Jane Portlock</cp:lastModifiedBy>
  <cp:revision>6</cp:revision>
  <cp:lastPrinted>2022-02-18T13:28:14Z</cp:lastPrinted>
  <dcterms:created xsi:type="dcterms:W3CDTF">2022-02-17T12:41:13Z</dcterms:created>
  <dcterms:modified xsi:type="dcterms:W3CDTF">2022-02-20T10:05:47Z</dcterms:modified>
</cp:coreProperties>
</file>