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8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36"/>
  </p:notesMasterIdLst>
  <p:handoutMasterIdLst>
    <p:handoutMasterId r:id="rId37"/>
  </p:handoutMasterIdLst>
  <p:sldIdLst>
    <p:sldId id="329" r:id="rId10"/>
    <p:sldId id="326" r:id="rId11"/>
    <p:sldId id="328" r:id="rId12"/>
    <p:sldId id="349" r:id="rId13"/>
    <p:sldId id="332" r:id="rId14"/>
    <p:sldId id="330" r:id="rId15"/>
    <p:sldId id="352" r:id="rId16"/>
    <p:sldId id="353" r:id="rId17"/>
    <p:sldId id="354" r:id="rId18"/>
    <p:sldId id="355" r:id="rId19"/>
    <p:sldId id="356" r:id="rId20"/>
    <p:sldId id="350" r:id="rId21"/>
    <p:sldId id="351" r:id="rId22"/>
    <p:sldId id="336" r:id="rId23"/>
    <p:sldId id="337" r:id="rId24"/>
    <p:sldId id="338" r:id="rId25"/>
    <p:sldId id="341" r:id="rId26"/>
    <p:sldId id="342" r:id="rId27"/>
    <p:sldId id="343" r:id="rId28"/>
    <p:sldId id="344" r:id="rId29"/>
    <p:sldId id="345" r:id="rId30"/>
    <p:sldId id="347" r:id="rId31"/>
    <p:sldId id="348" r:id="rId32"/>
    <p:sldId id="357" r:id="rId33"/>
    <p:sldId id="358" r:id="rId34"/>
    <p:sldId id="359" r:id="rId3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A6A"/>
    <a:srgbClr val="E6EDFA"/>
    <a:srgbClr val="6DFFAF"/>
    <a:srgbClr val="FF9F9F"/>
    <a:srgbClr val="FF6565"/>
    <a:srgbClr val="69FFAD"/>
    <a:srgbClr val="269A4D"/>
    <a:srgbClr val="E1FFFD"/>
    <a:srgbClr val="93FFF7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1" autoAdjust="0"/>
    <p:restoredTop sz="93979" autoAdjust="0"/>
  </p:normalViewPr>
  <p:slideViewPr>
    <p:cSldViewPr snapToGrid="0" showGuides="1">
      <p:cViewPr varScale="1">
        <p:scale>
          <a:sx n="69" d="100"/>
          <a:sy n="69" d="100"/>
        </p:scale>
        <p:origin x="-14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48" d="100"/>
          <a:sy n="48" d="100"/>
        </p:scale>
        <p:origin x="1908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viewProps" Target="viewProps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055"/>
          </a:xfrm>
          <a:prstGeom prst="rect">
            <a:avLst/>
          </a:prstGeom>
        </p:spPr>
        <p:txBody>
          <a:bodyPr vert="horz" lIns="93296" tIns="46648" rIns="93296" bIns="46648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8055"/>
          </a:xfrm>
          <a:prstGeom prst="rect">
            <a:avLst/>
          </a:prstGeom>
        </p:spPr>
        <p:txBody>
          <a:bodyPr vert="horz" lIns="93296" tIns="46648" rIns="93296" bIns="46648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15/05/2020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28586"/>
            <a:ext cx="2945659" cy="498054"/>
          </a:xfrm>
          <a:prstGeom prst="rect">
            <a:avLst/>
          </a:prstGeom>
        </p:spPr>
        <p:txBody>
          <a:bodyPr vert="horz" lIns="93296" tIns="46648" rIns="93296" bIns="46648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6" y="9428586"/>
            <a:ext cx="2945659" cy="498054"/>
          </a:xfrm>
          <a:prstGeom prst="rect">
            <a:avLst/>
          </a:prstGeom>
        </p:spPr>
        <p:txBody>
          <a:bodyPr vert="horz" lIns="93296" tIns="46648" rIns="93296" bIns="46648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055"/>
          </a:xfrm>
          <a:prstGeom prst="rect">
            <a:avLst/>
          </a:prstGeom>
        </p:spPr>
        <p:txBody>
          <a:bodyPr vert="horz" lIns="93296" tIns="46648" rIns="93296" bIns="46648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8055"/>
          </a:xfrm>
          <a:prstGeom prst="rect">
            <a:avLst/>
          </a:prstGeom>
        </p:spPr>
        <p:txBody>
          <a:bodyPr vert="horz" lIns="93296" tIns="46648" rIns="93296" bIns="46648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96" tIns="46648" rIns="93296" bIns="4664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3296" tIns="46648" rIns="93296" bIns="4664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945659" cy="498054"/>
          </a:xfrm>
          <a:prstGeom prst="rect">
            <a:avLst/>
          </a:prstGeom>
        </p:spPr>
        <p:txBody>
          <a:bodyPr vert="horz" lIns="93296" tIns="46648" rIns="93296" bIns="46648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428586"/>
            <a:ext cx="2945659" cy="498054"/>
          </a:xfrm>
          <a:prstGeom prst="rect">
            <a:avLst/>
          </a:prstGeom>
        </p:spPr>
        <p:txBody>
          <a:bodyPr vert="horz" lIns="93296" tIns="46648" rIns="93296" bIns="46648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916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917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061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466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347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DFF11-7880-4FA7-9807-942E6019DAB9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27597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DFF11-7880-4FA7-9807-942E6019DAB9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020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DFF11-7880-4FA7-9807-942E6019DAB9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2265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DFF11-7880-4FA7-9807-942E6019DAB9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6858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94494" y="4756026"/>
            <a:ext cx="5444490" cy="447484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DFF11-7880-4FA7-9807-942E6019DAB9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7489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7158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baseline="0" dirty="0" smtClean="0"/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 not just about ignoring problems, rose coloured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spectabcles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about sweeping under carpet 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Addressing known problems in a more realistic way.  Giving people into a better frame of mind to come up with creative solutions.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Einstein – we cannot solve a problem with the same level of thinking that led to that thinking in the first place.  AI about getting people to a different way of thinking.</a:t>
            </a:r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DFF11-7880-4FA7-9807-942E6019DAB9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719223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947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2/ a lot of what we deal with in an org are social facts. 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Things that are true because we agree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theyre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true. 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money  - because everyone agrees,  if you stop its worthless.  Accounting conventions – change and overnight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co.s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become more or less profitable.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Reinforced and kept going by conversations. Change happens as soon as you ask a question – place attention in a particular direction maybe where they haven’t looked before.  So may as well be asking questions that show hey can work well together.  Helps people to think differently. 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Hange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happen very rapidly.  Can’t diagnose a problem without altering how people think about it.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energy question as an example.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8192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0190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8525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5770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035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3292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9108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8315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2442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DFF11-7880-4FA7-9807-942E6019DAB9}" type="slidenum">
              <a:rPr lang="en-GB" altLang="en-US" smtClean="0"/>
              <a:pPr/>
              <a:t>24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13732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DFF11-7880-4FA7-9807-942E6019DAB9}" type="slidenum">
              <a:rPr lang="en-GB" altLang="en-US" smtClean="0"/>
              <a:pPr/>
              <a:t>25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4872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DFF11-7880-4FA7-9807-942E6019DAB9}" type="slidenum">
              <a:rPr lang="en-GB" altLang="en-US" smtClean="0"/>
              <a:pPr/>
              <a:t>26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8867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Logo</a:t>
            </a:r>
            <a:endParaRPr lang="en-GB" dirty="0"/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7435272" y="6151321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DRAFT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7435272" y="6151321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DRAFT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7435272" y="6151321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DRAFT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7435272" y="6151321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DRAFT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7435272" y="6151321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DRAFT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7435272" y="6151321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DRAFT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7435272" y="6151321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DRAFT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7435272" y="6151321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DRAFT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7435272" y="6151321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DRAFT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7435272" y="6151321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DRAFT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7435272" y="6151321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DRAFT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7435272" y="6151321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DRAFT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46B1-11C5-47AB-A17E-7401A5DD1D2A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D2AF-2651-4B49-B794-13DF64631F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510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1AB32F4-673A-43D0-850B-A5A7CC6FAC4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95578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algn="ctr">
              <a:defRPr sz="7200">
                <a:solidFill>
                  <a:srgbClr val="005DAB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8195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860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400" b="1">
                <a:solidFill>
                  <a:srgbClr val="00AEEF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E4640D6-AFFC-464E-8E85-26FA6596658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252501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2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2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2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27000">
              <a:schemeClr val="bg1"/>
            </a:gs>
            <a:gs pos="87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27000">
              <a:schemeClr val="bg1"/>
            </a:gs>
            <a:gs pos="87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27000">
              <a:schemeClr val="bg1"/>
            </a:gs>
            <a:gs pos="87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27000">
              <a:schemeClr val="bg1"/>
            </a:gs>
            <a:gs pos="87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27000">
              <a:schemeClr val="bg1"/>
            </a:gs>
            <a:gs pos="87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  <p:sldLayoutId id="2147484060" r:id="rId21"/>
    <p:sldLayoutId id="2147484061" r:id="rId22"/>
    <p:sldLayoutId id="2147484062" r:id="rId23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27000">
              <a:schemeClr val="bg1"/>
            </a:gs>
            <a:gs pos="87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27000">
              <a:schemeClr val="bg1"/>
            </a:gs>
            <a:gs pos="87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27000">
              <a:schemeClr val="bg1"/>
            </a:gs>
            <a:gs pos="87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27000">
              <a:schemeClr val="bg1"/>
            </a:gs>
            <a:gs pos="87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X3nlMVWj9o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548764" y="3078354"/>
            <a:ext cx="6069330" cy="2571750"/>
          </a:xfrm>
          <a:prstGeom prst="round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17" y="562927"/>
            <a:ext cx="8048625" cy="2143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77376" y="3394710"/>
            <a:ext cx="5412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chemeClr val="bg1"/>
                </a:solidFill>
                <a:latin typeface="+mj-lt"/>
              </a:rPr>
              <a:t>How to use Appreciative Inquiry as an approach to Mentoring</a:t>
            </a:r>
            <a:endParaRPr lang="en-GB" sz="3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036" y="5878704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11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n-GB" sz="3600" dirty="0" smtClean="0"/>
              <a:t>What this session covers</a:t>
            </a:r>
            <a:endParaRPr lang="en-GB" sz="3600" dirty="0"/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846384" y="2720340"/>
            <a:ext cx="7817555" cy="369408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ts val="1000"/>
              </a:spcBef>
              <a:spcAft>
                <a:spcPts val="2400"/>
              </a:spcAft>
            </a:pPr>
            <a:endParaRPr lang="en-GB" sz="1800" b="1" dirty="0">
              <a:solidFill>
                <a:schemeClr val="tx1"/>
              </a:solidFill>
              <a:latin typeface="+mn-lt"/>
            </a:endParaRPr>
          </a:p>
          <a:p>
            <a:pPr marL="540000" indent="-540000" algn="l" defTabSz="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q"/>
            </a:pPr>
            <a:r>
              <a:rPr lang="en-GB" sz="2400" dirty="0" smtClean="0">
                <a:solidFill>
                  <a:schemeClr val="tx1"/>
                </a:solidFill>
                <a:latin typeface="+mn-lt"/>
              </a:rPr>
              <a:t>What is Appreciative Inquiry (AI)</a:t>
            </a:r>
            <a:endParaRPr lang="en-GB" sz="2400" dirty="0">
              <a:solidFill>
                <a:schemeClr val="tx1"/>
              </a:solidFill>
              <a:latin typeface="+mn-lt"/>
            </a:endParaRPr>
          </a:p>
          <a:p>
            <a:pPr marL="540000" indent="-540000" algn="l" defTabSz="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q"/>
            </a:pPr>
            <a:r>
              <a:rPr lang="en-GB" sz="2400" dirty="0" smtClean="0">
                <a:solidFill>
                  <a:schemeClr val="tx1"/>
                </a:solidFill>
                <a:latin typeface="+mn-lt"/>
              </a:rPr>
              <a:t>Why some problems benefit from a strengths based approach</a:t>
            </a:r>
            <a:endParaRPr lang="en-GB" sz="2400" dirty="0">
              <a:solidFill>
                <a:schemeClr val="tx1"/>
              </a:solidFill>
              <a:latin typeface="+mn-lt"/>
            </a:endParaRPr>
          </a:p>
          <a:p>
            <a:pPr marL="540000" indent="-540000" algn="l" defTabSz="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q"/>
            </a:pPr>
            <a:r>
              <a:rPr lang="en-GB" sz="2400" dirty="0" smtClean="0">
                <a:solidFill>
                  <a:schemeClr val="tx1"/>
                </a:solidFill>
                <a:latin typeface="+mn-lt"/>
              </a:rPr>
              <a:t>Three principles for successful change</a:t>
            </a:r>
          </a:p>
          <a:p>
            <a:pPr marL="540000" indent="-540000" algn="l" defTabSz="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q"/>
            </a:pPr>
            <a:r>
              <a:rPr lang="en-GB" sz="2400" dirty="0" smtClean="0">
                <a:solidFill>
                  <a:schemeClr val="tx1"/>
                </a:solidFill>
                <a:latin typeface="+mn-lt"/>
              </a:rPr>
              <a:t>The ‘5 D’ format</a:t>
            </a:r>
          </a:p>
          <a:p>
            <a:pPr marL="540000" indent="-540000" algn="l" defTabSz="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q"/>
            </a:pPr>
            <a:r>
              <a:rPr lang="en-GB" sz="2400" dirty="0" smtClean="0">
                <a:solidFill>
                  <a:schemeClr val="tx1"/>
                </a:solidFill>
                <a:latin typeface="+mn-lt"/>
              </a:rPr>
              <a:t>How to use AI within mentoring</a:t>
            </a:r>
          </a:p>
          <a:p>
            <a:pPr marL="540000" indent="-540000" algn="l" defTabSz="914400">
              <a:spcBef>
                <a:spcPts val="1000"/>
              </a:spcBef>
              <a:spcAft>
                <a:spcPts val="2400"/>
              </a:spcAft>
              <a:buFont typeface="Wingdings" panose="05000000000000000000" pitchFamily="2" charset="2"/>
              <a:buChar char="q"/>
            </a:pPr>
            <a:endParaRPr lang="en-GB" sz="1800" dirty="0">
              <a:solidFill>
                <a:schemeClr val="tx1"/>
              </a:solidFill>
              <a:latin typeface="+mn-lt"/>
            </a:endParaRPr>
          </a:p>
          <a:p>
            <a:pPr algn="l">
              <a:spcBef>
                <a:spcPts val="0"/>
              </a:spcBef>
              <a:spcAft>
                <a:spcPts val="2400"/>
              </a:spcAft>
            </a:pPr>
            <a:endParaRPr lang="en-GB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57175" indent="-257175" algn="l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2192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809" y="680113"/>
            <a:ext cx="7958526" cy="806302"/>
          </a:xfrm>
          <a:noFill/>
        </p:spPr>
        <p:txBody>
          <a:bodyPr>
            <a:noAutofit/>
          </a:bodyPr>
          <a:lstStyle/>
          <a:p>
            <a:r>
              <a:rPr lang="en-GB" sz="3600" dirty="0" smtClean="0">
                <a:solidFill>
                  <a:schemeClr val="tx2"/>
                </a:solidFill>
              </a:rPr>
              <a:t>Traditional approach to Change Management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4309110" y="2265709"/>
            <a:ext cx="4411979" cy="369408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ts val="1000"/>
              </a:spcBef>
              <a:spcAft>
                <a:spcPts val="2400"/>
              </a:spcAft>
            </a:pPr>
            <a:endParaRPr lang="en-GB" sz="1800" b="1" dirty="0">
              <a:solidFill>
                <a:schemeClr val="tx1"/>
              </a:solidFill>
              <a:latin typeface="+mn-lt"/>
            </a:endParaRPr>
          </a:p>
          <a:p>
            <a:pPr marL="540000" indent="-540000" algn="l" defTabSz="914400">
              <a:spcBef>
                <a:spcPts val="100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GB" sz="2400" dirty="0" smtClean="0">
                <a:solidFill>
                  <a:schemeClr val="tx1"/>
                </a:solidFill>
                <a:latin typeface="+mn-lt"/>
              </a:rPr>
              <a:t>Look for the problem</a:t>
            </a:r>
          </a:p>
          <a:p>
            <a:pPr marL="540000" indent="-540000" algn="l" defTabSz="914400">
              <a:spcBef>
                <a:spcPts val="100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GB" sz="2400" dirty="0" smtClean="0">
                <a:solidFill>
                  <a:schemeClr val="tx1"/>
                </a:solidFill>
                <a:latin typeface="+mn-lt"/>
              </a:rPr>
              <a:t>Do a diagnosis</a:t>
            </a:r>
          </a:p>
          <a:p>
            <a:pPr marL="540000" indent="-540000" algn="l" defTabSz="914400">
              <a:spcBef>
                <a:spcPts val="100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GB" sz="2400" dirty="0" smtClean="0">
                <a:solidFill>
                  <a:schemeClr val="tx1"/>
                </a:solidFill>
                <a:latin typeface="+mn-lt"/>
              </a:rPr>
              <a:t>Prescribe a solution</a:t>
            </a:r>
            <a:endParaRPr lang="en-GB" sz="2400" dirty="0">
              <a:solidFill>
                <a:schemeClr val="tx1"/>
              </a:solidFill>
              <a:latin typeface="+mn-lt"/>
            </a:endParaRPr>
          </a:p>
          <a:p>
            <a:pPr algn="l">
              <a:spcBef>
                <a:spcPts val="0"/>
              </a:spcBef>
              <a:spcAft>
                <a:spcPts val="2400"/>
              </a:spcAft>
            </a:pPr>
            <a:endParaRPr lang="en-GB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57175" indent="-257175" algn="l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42" y="1949767"/>
            <a:ext cx="303847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42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976253" y="1296772"/>
            <a:ext cx="1570181" cy="1025236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IDENTIFY THE PROBLEM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576727" y="3098801"/>
            <a:ext cx="1570181" cy="1025236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IMPLEMENT BEST SOLUTION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253019" y="3098801"/>
            <a:ext cx="1570181" cy="1025236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ANALYSE POSSIBLE CAUSES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156531" y="5112326"/>
            <a:ext cx="1570181" cy="1025236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GENERATE SOLUTIONS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Arc 8"/>
          <p:cNvSpPr/>
          <p:nvPr/>
        </p:nvSpPr>
        <p:spPr>
          <a:xfrm rot="1682024">
            <a:off x="4726023" y="1960851"/>
            <a:ext cx="2718433" cy="1197544"/>
          </a:xfrm>
          <a:prstGeom prst="arc">
            <a:avLst>
              <a:gd name="adj1" fmla="val 12726587"/>
              <a:gd name="adj2" fmla="val 21151119"/>
            </a:avLst>
          </a:prstGeom>
          <a:ln w="66675">
            <a:solidFill>
              <a:schemeClr val="tx1">
                <a:lumMod val="75000"/>
                <a:lumOff val="2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c 13"/>
          <p:cNvSpPr/>
          <p:nvPr/>
        </p:nvSpPr>
        <p:spPr>
          <a:xfrm rot="8010642">
            <a:off x="5146046" y="3820872"/>
            <a:ext cx="2718433" cy="1197544"/>
          </a:xfrm>
          <a:prstGeom prst="arc">
            <a:avLst>
              <a:gd name="adj1" fmla="val 12726587"/>
              <a:gd name="adj2" fmla="val 21151119"/>
            </a:avLst>
          </a:prstGeom>
          <a:ln w="66675">
            <a:solidFill>
              <a:schemeClr val="tx1">
                <a:lumMod val="75000"/>
                <a:lumOff val="2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Arc 14"/>
          <p:cNvSpPr/>
          <p:nvPr/>
        </p:nvSpPr>
        <p:spPr>
          <a:xfrm rot="12697281">
            <a:off x="2270572" y="4173538"/>
            <a:ext cx="2718433" cy="1197544"/>
          </a:xfrm>
          <a:prstGeom prst="arc">
            <a:avLst>
              <a:gd name="adj1" fmla="val 12726587"/>
              <a:gd name="adj2" fmla="val 21151119"/>
            </a:avLst>
          </a:prstGeom>
          <a:ln w="66675">
            <a:solidFill>
              <a:schemeClr val="tx1">
                <a:lumMod val="75000"/>
                <a:lumOff val="2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c 15"/>
          <p:cNvSpPr/>
          <p:nvPr/>
        </p:nvSpPr>
        <p:spPr>
          <a:xfrm rot="19041637">
            <a:off x="1731187" y="2246676"/>
            <a:ext cx="2718433" cy="1197544"/>
          </a:xfrm>
          <a:prstGeom prst="arc">
            <a:avLst>
              <a:gd name="adj1" fmla="val 12726587"/>
              <a:gd name="adj2" fmla="val 21151119"/>
            </a:avLst>
          </a:prstGeom>
          <a:ln w="66675">
            <a:solidFill>
              <a:schemeClr val="tx1">
                <a:lumMod val="75000"/>
                <a:lumOff val="2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lowchart: Merge 16"/>
          <p:cNvSpPr/>
          <p:nvPr/>
        </p:nvSpPr>
        <p:spPr>
          <a:xfrm>
            <a:off x="3619116" y="2819077"/>
            <a:ext cx="2579805" cy="1756170"/>
          </a:xfrm>
          <a:prstGeom prst="flowChartMerg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44000" rIns="0" bIns="0" rtlCol="0" anchor="ctr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</a:rPr>
              <a:t>FOCUS IS ON PROBLEMS TO BE SOLVED</a:t>
            </a:r>
          </a:p>
          <a:p>
            <a:pPr algn="ctr"/>
            <a:endParaRPr lang="en-GB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91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758" y="2387600"/>
            <a:ext cx="4450773" cy="356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0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809" y="680113"/>
            <a:ext cx="7958526" cy="806302"/>
          </a:xfrm>
          <a:noFill/>
        </p:spPr>
        <p:txBody>
          <a:bodyPr>
            <a:noAutofit/>
          </a:bodyPr>
          <a:lstStyle/>
          <a:p>
            <a:r>
              <a:rPr lang="en-GB" sz="3600" dirty="0" smtClean="0">
                <a:solidFill>
                  <a:schemeClr val="tx2"/>
                </a:solidFill>
              </a:rPr>
              <a:t>What is Appreciative Inquiry?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697231" y="2427778"/>
            <a:ext cx="3954780" cy="369408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ts val="1000"/>
              </a:spcBef>
              <a:spcAft>
                <a:spcPts val="2400"/>
              </a:spcAft>
            </a:pPr>
            <a:endParaRPr lang="en-GB" sz="1800" b="1" dirty="0">
              <a:solidFill>
                <a:schemeClr val="tx1"/>
              </a:solidFill>
              <a:latin typeface="+mn-lt"/>
            </a:endParaRPr>
          </a:p>
          <a:p>
            <a:pPr defTabSz="914400">
              <a:lnSpc>
                <a:spcPct val="100000"/>
              </a:lnSpc>
              <a:spcBef>
                <a:spcPts val="1000"/>
              </a:spcBef>
              <a:spcAft>
                <a:spcPts val="2400"/>
              </a:spcAft>
            </a:pPr>
            <a:r>
              <a:rPr lang="en-GB" sz="2400" i="1" dirty="0" smtClean="0">
                <a:solidFill>
                  <a:schemeClr val="tx1"/>
                </a:solidFill>
                <a:latin typeface="+mn-lt"/>
              </a:rPr>
              <a:t>“Appreciative Inquiry is the co-operative search for the best in people, their organisations and in the world around them”</a:t>
            </a:r>
          </a:p>
          <a:p>
            <a:pPr defTabSz="914400">
              <a:lnSpc>
                <a:spcPct val="100000"/>
              </a:lnSpc>
              <a:spcBef>
                <a:spcPts val="1000"/>
              </a:spcBef>
              <a:spcAft>
                <a:spcPts val="2400"/>
              </a:spcAft>
            </a:pPr>
            <a:r>
              <a:rPr lang="en-GB" sz="1400" i="1" dirty="0" smtClean="0">
                <a:solidFill>
                  <a:schemeClr val="tx1"/>
                </a:solidFill>
                <a:latin typeface="+mn-lt"/>
              </a:rPr>
              <a:t>- Appreciative Inquiry by David Cooperider and Diana Whitney</a:t>
            </a:r>
            <a:endParaRPr lang="en-GB" sz="1400" i="1" dirty="0">
              <a:solidFill>
                <a:schemeClr val="tx1"/>
              </a:solidFill>
              <a:latin typeface="+mn-lt"/>
            </a:endParaRPr>
          </a:p>
          <a:p>
            <a:pPr algn="l">
              <a:spcBef>
                <a:spcPts val="0"/>
              </a:spcBef>
              <a:spcAft>
                <a:spcPts val="2400"/>
              </a:spcAft>
            </a:pPr>
            <a:endParaRPr lang="en-GB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57175" indent="-257175" algn="l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0135" y="2036444"/>
            <a:ext cx="350520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2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B07CE7-8AC9-4218-8775-B997BFBB0C9D}" type="slidenum">
              <a:rPr lang="en-GB" altLang="en-US" smtClean="0"/>
              <a:pPr/>
              <a:t>7</a:t>
            </a:fld>
            <a:endParaRPr lang="en-GB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474074"/>
            <a:ext cx="7920879" cy="580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B07CE7-8AC9-4218-8775-B997BFBB0C9D}" type="slidenum">
              <a:rPr lang="en-GB" altLang="en-US" smtClean="0"/>
              <a:pPr/>
              <a:t>8</a:t>
            </a:fld>
            <a:endParaRPr lang="en-GB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476672"/>
            <a:ext cx="8385296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B07CE7-8AC9-4218-8775-B997BFBB0C9D}" type="slidenum">
              <a:rPr lang="en-GB" altLang="en-US" smtClean="0"/>
              <a:pPr/>
              <a:t>9</a:t>
            </a:fld>
            <a:endParaRPr lang="en-GB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60648"/>
            <a:ext cx="8874880" cy="594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6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B07CE7-8AC9-4218-8775-B997BFBB0C9D}" type="slidenum">
              <a:rPr lang="en-GB" altLang="en-US" smtClean="0"/>
              <a:pPr/>
              <a:t>10</a:t>
            </a:fld>
            <a:endParaRPr lang="en-GB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0648"/>
            <a:ext cx="8764337" cy="602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7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1412776"/>
            <a:ext cx="6696075" cy="561975"/>
          </a:xfrm>
          <a:noFill/>
        </p:spPr>
        <p:txBody>
          <a:bodyPr anchor="ctr">
            <a:noAutofit/>
          </a:bodyPr>
          <a:lstStyle/>
          <a:p>
            <a:pPr algn="ctr">
              <a:spcBef>
                <a:spcPts val="750"/>
              </a:spcBef>
              <a:buFont typeface="Arial" panose="020B0604020202020204" pitchFamily="34" charset="0"/>
            </a:pPr>
            <a:r>
              <a:rPr lang="en-GB" sz="3600" spc="83" dirty="0">
                <a:solidFill>
                  <a:schemeClr val="tx2"/>
                </a:solidFill>
                <a:ea typeface="+mn-ea"/>
                <a:cs typeface="+mn-cs"/>
              </a:rPr>
              <a:t>What’s different about Appreciative Inquiry?</a:t>
            </a:r>
            <a:br>
              <a:rPr lang="en-GB" sz="3600" spc="83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en-GB" sz="3600" spc="83" dirty="0">
                <a:solidFill>
                  <a:schemeClr val="tx2"/>
                </a:solidFill>
                <a:ea typeface="+mn-ea"/>
                <a:cs typeface="+mn-cs"/>
              </a:rPr>
              <a:t/>
            </a:r>
            <a:br>
              <a:rPr lang="en-GB" sz="3600" spc="83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en-GB" sz="3600" spc="83" dirty="0">
                <a:solidFill>
                  <a:schemeClr val="tx2"/>
                </a:solidFill>
                <a:ea typeface="+mn-ea"/>
                <a:cs typeface="+mn-cs"/>
              </a:rPr>
              <a:t/>
            </a:r>
            <a:br>
              <a:rPr lang="en-GB" sz="3600" spc="83" dirty="0">
                <a:solidFill>
                  <a:schemeClr val="tx2"/>
                </a:solidFill>
                <a:ea typeface="+mn-ea"/>
                <a:cs typeface="+mn-cs"/>
              </a:rPr>
            </a:br>
            <a:endParaRPr lang="en-GB" sz="3600" spc="83" dirty="0">
              <a:solidFill>
                <a:schemeClr val="tx2"/>
              </a:solidFill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6051" y="2124340"/>
            <a:ext cx="7201049" cy="4137323"/>
          </a:xfrm>
          <a:noFill/>
        </p:spPr>
        <p:txBody>
          <a:bodyPr wrap="square" rtlCol="0">
            <a:spAutoFit/>
          </a:bodyPr>
          <a:lstStyle/>
          <a:p>
            <a:pPr marL="540000" indent="-504000" defTabSz="914400">
              <a:spcAft>
                <a:spcPts val="2400"/>
              </a:spcAft>
              <a:buSzPct val="150000"/>
            </a:pPr>
            <a:r>
              <a:rPr lang="en-US" sz="2400" dirty="0"/>
              <a:t>Chooses the positive as the focus of inquiry</a:t>
            </a:r>
            <a:endParaRPr lang="en-GB" sz="2400" dirty="0"/>
          </a:p>
          <a:p>
            <a:pPr marL="540000" indent="-504000" defTabSz="914400">
              <a:spcAft>
                <a:spcPts val="2400"/>
              </a:spcAft>
              <a:buSzPct val="150000"/>
            </a:pPr>
            <a:r>
              <a:rPr lang="en-US" sz="2400" dirty="0"/>
              <a:t>Inquires into stories of life-giving forces</a:t>
            </a:r>
            <a:endParaRPr lang="en-GB" sz="2400" dirty="0"/>
          </a:p>
          <a:p>
            <a:pPr marL="540000" indent="-504000" defTabSz="914400">
              <a:spcAft>
                <a:spcPts val="2400"/>
              </a:spcAft>
              <a:buSzPct val="150000"/>
            </a:pPr>
            <a:r>
              <a:rPr lang="en-US" sz="2400" dirty="0"/>
              <a:t>Locates themes that appear in the stories and selects </a:t>
            </a:r>
            <a:r>
              <a:rPr lang="en-US" sz="2400" dirty="0" smtClean="0"/>
              <a:t>topics </a:t>
            </a:r>
            <a:r>
              <a:rPr lang="en-US" sz="2400" dirty="0"/>
              <a:t>for further inquiry</a:t>
            </a:r>
            <a:endParaRPr lang="en-GB" sz="2400" dirty="0"/>
          </a:p>
          <a:p>
            <a:pPr marL="540000" indent="-504000" defTabSz="914400">
              <a:spcAft>
                <a:spcPts val="2400"/>
              </a:spcAft>
              <a:buSzPct val="150000"/>
            </a:pPr>
            <a:r>
              <a:rPr lang="en-US" sz="2400" dirty="0"/>
              <a:t>Creates shared images of a preferred future</a:t>
            </a:r>
            <a:endParaRPr lang="en-GB" sz="2400" dirty="0"/>
          </a:p>
          <a:p>
            <a:pPr marL="540000" indent="-504000" defTabSz="914400">
              <a:spcAft>
                <a:spcPts val="2400"/>
              </a:spcAft>
              <a:buSzPct val="150000"/>
            </a:pPr>
            <a:r>
              <a:rPr lang="en-US" sz="2400" dirty="0"/>
              <a:t>Finds innovative ways to create that future.</a:t>
            </a:r>
            <a:endParaRPr lang="en-GB" sz="2400" dirty="0"/>
          </a:p>
          <a:p>
            <a:pPr marL="540000" indent="-504000" defTabSz="914400">
              <a:spcAft>
                <a:spcPts val="2400"/>
              </a:spcAft>
              <a:buSzPct val="150000"/>
            </a:pPr>
            <a:endParaRPr lang="en-GB" sz="2400" dirty="0">
              <a:hlinkClick r:id="rId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B32F4-673A-43D0-850B-A5A7CC6FAC44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592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44217" y="1693936"/>
            <a:ext cx="6246473" cy="4840790"/>
            <a:chOff x="1576727" y="1296772"/>
            <a:chExt cx="6246473" cy="4840790"/>
          </a:xfrm>
        </p:grpSpPr>
        <p:sp>
          <p:nvSpPr>
            <p:cNvPr id="4" name="Oval 3"/>
            <p:cNvSpPr/>
            <p:nvPr/>
          </p:nvSpPr>
          <p:spPr>
            <a:xfrm>
              <a:off x="3976253" y="1296772"/>
              <a:ext cx="1570181" cy="1025236"/>
            </a:xfrm>
            <a:prstGeom prst="ellipse">
              <a:avLst/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INQUIRE INTO WHAT WORKS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1576727" y="3098801"/>
              <a:ext cx="1570181" cy="1025236"/>
            </a:xfrm>
            <a:prstGeom prst="ellipse">
              <a:avLst/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COMMIT TO WHAT WILL BE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6253019" y="3098801"/>
              <a:ext cx="1570181" cy="1025236"/>
            </a:xfrm>
            <a:prstGeom prst="ellipse">
              <a:avLst/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IMAGINE HOW GOOD IT COULD BE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4156531" y="5112326"/>
              <a:ext cx="1570181" cy="1025236"/>
            </a:xfrm>
            <a:prstGeom prst="ellipse">
              <a:avLst/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AGREE HOW GOOD IT SHOULD BE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Arc 8"/>
            <p:cNvSpPr/>
            <p:nvPr/>
          </p:nvSpPr>
          <p:spPr>
            <a:xfrm rot="1682024">
              <a:off x="4726023" y="1960851"/>
              <a:ext cx="2718433" cy="1197544"/>
            </a:xfrm>
            <a:prstGeom prst="arc">
              <a:avLst>
                <a:gd name="adj1" fmla="val 12726587"/>
                <a:gd name="adj2" fmla="val 21151119"/>
              </a:avLst>
            </a:prstGeom>
            <a:ln w="66675">
              <a:solidFill>
                <a:schemeClr val="tx1">
                  <a:lumMod val="75000"/>
                  <a:lumOff val="2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Arc 13"/>
            <p:cNvSpPr/>
            <p:nvPr/>
          </p:nvSpPr>
          <p:spPr>
            <a:xfrm rot="8010642">
              <a:off x="5146046" y="3820872"/>
              <a:ext cx="2718433" cy="1197544"/>
            </a:xfrm>
            <a:prstGeom prst="arc">
              <a:avLst>
                <a:gd name="adj1" fmla="val 12726587"/>
                <a:gd name="adj2" fmla="val 21151119"/>
              </a:avLst>
            </a:prstGeom>
            <a:ln w="66675">
              <a:solidFill>
                <a:schemeClr val="tx1">
                  <a:lumMod val="75000"/>
                  <a:lumOff val="2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Arc 14"/>
            <p:cNvSpPr/>
            <p:nvPr/>
          </p:nvSpPr>
          <p:spPr>
            <a:xfrm rot="12697281">
              <a:off x="2270572" y="4173538"/>
              <a:ext cx="2718433" cy="1197544"/>
            </a:xfrm>
            <a:prstGeom prst="arc">
              <a:avLst>
                <a:gd name="adj1" fmla="val 12726587"/>
                <a:gd name="adj2" fmla="val 21151119"/>
              </a:avLst>
            </a:prstGeom>
            <a:ln w="66675">
              <a:solidFill>
                <a:schemeClr val="tx1">
                  <a:lumMod val="75000"/>
                  <a:lumOff val="2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Arc 15"/>
            <p:cNvSpPr/>
            <p:nvPr/>
          </p:nvSpPr>
          <p:spPr>
            <a:xfrm rot="19041637">
              <a:off x="1731187" y="2246676"/>
              <a:ext cx="2718433" cy="1197544"/>
            </a:xfrm>
            <a:prstGeom prst="arc">
              <a:avLst>
                <a:gd name="adj1" fmla="val 12726587"/>
                <a:gd name="adj2" fmla="val 21151119"/>
              </a:avLst>
            </a:prstGeom>
            <a:ln w="66675">
              <a:solidFill>
                <a:schemeClr val="tx1">
                  <a:lumMod val="75000"/>
                  <a:lumOff val="2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Flowchart: Merge 16"/>
            <p:cNvSpPr/>
            <p:nvPr/>
          </p:nvSpPr>
          <p:spPr>
            <a:xfrm>
              <a:off x="3679492" y="2822930"/>
              <a:ext cx="2579805" cy="1756170"/>
            </a:xfrm>
            <a:prstGeom prst="flowChartMerg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144000" rIns="0" bIns="0" rtlCol="0" anchor="ctr">
              <a:spAutoFit/>
            </a:bodyPr>
            <a:lstStyle/>
            <a:p>
              <a:pPr algn="ctr"/>
              <a:r>
                <a:rPr lang="en-GB" sz="1200" b="1" dirty="0" smtClean="0">
                  <a:solidFill>
                    <a:schemeClr val="bg1"/>
                  </a:solidFill>
                </a:rPr>
                <a:t>FOCUS IS ON OPPORTUNITIES WAITING TO HAPPEN</a:t>
              </a:r>
              <a:endParaRPr lang="en-GB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Subtitle 2"/>
          <p:cNvSpPr txBox="1">
            <a:spLocks/>
          </p:cNvSpPr>
          <p:nvPr/>
        </p:nvSpPr>
        <p:spPr>
          <a:xfrm>
            <a:off x="296328" y="686621"/>
            <a:ext cx="8417583" cy="80630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spc="83" dirty="0">
                <a:solidFill>
                  <a:schemeClr val="tx2"/>
                </a:solidFill>
                <a:latin typeface="+mj-lt"/>
              </a:rPr>
              <a:t>Let’s start with what’s already working</a:t>
            </a:r>
          </a:p>
        </p:txBody>
      </p:sp>
    </p:spTree>
    <p:extLst>
      <p:ext uri="{BB962C8B-B14F-4D97-AF65-F5344CB8AC3E}">
        <p14:creationId xmlns:p14="http://schemas.microsoft.com/office/powerpoint/2010/main" val="370926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B07CE7-8AC9-4218-8775-B997BFBB0C9D}" type="slidenum">
              <a:rPr lang="en-GB" altLang="en-US" smtClean="0"/>
              <a:pPr/>
              <a:t>13</a:t>
            </a:fld>
            <a:endParaRPr lang="en-GB" alt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96329" y="686621"/>
            <a:ext cx="8182654" cy="80630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3600" spc="83" dirty="0" smtClean="0">
                <a:solidFill>
                  <a:schemeClr val="tx2"/>
                </a:solidFill>
                <a:latin typeface="+mj-lt"/>
              </a:rPr>
              <a:t>Appreciative Inquiry results compared to Problem Solving </a:t>
            </a:r>
            <a:endParaRPr lang="en-GB" sz="3600" spc="83" dirty="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46546" y="3103419"/>
            <a:ext cx="8003308" cy="1339058"/>
            <a:chOff x="637310" y="3925455"/>
            <a:chExt cx="8003308" cy="1339058"/>
          </a:xfrm>
        </p:grpSpPr>
        <p:grpSp>
          <p:nvGrpSpPr>
            <p:cNvPr id="12" name="Group 11"/>
            <p:cNvGrpSpPr/>
            <p:nvPr/>
          </p:nvGrpSpPr>
          <p:grpSpPr>
            <a:xfrm>
              <a:off x="822036" y="3925455"/>
              <a:ext cx="7453745" cy="471054"/>
              <a:chOff x="831273" y="4137891"/>
              <a:chExt cx="7453745" cy="471054"/>
            </a:xfrm>
          </p:grpSpPr>
          <p:cxnSp>
            <p:nvCxnSpPr>
              <p:cNvPr id="7" name="Straight Connector 6"/>
              <p:cNvCxnSpPr/>
              <p:nvPr/>
            </p:nvCxnSpPr>
            <p:spPr>
              <a:xfrm flipV="1">
                <a:off x="831273" y="4387273"/>
                <a:ext cx="7453745" cy="27709"/>
              </a:xfrm>
              <a:prstGeom prst="line">
                <a:avLst/>
              </a:prstGeom>
              <a:ln w="635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831273" y="4137891"/>
                <a:ext cx="0" cy="443345"/>
              </a:xfrm>
              <a:prstGeom prst="line">
                <a:avLst/>
              </a:prstGeom>
              <a:ln w="635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4502727" y="4165600"/>
                <a:ext cx="0" cy="443345"/>
              </a:xfrm>
              <a:prstGeom prst="line">
                <a:avLst/>
              </a:prstGeom>
              <a:ln w="635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8285018" y="4137891"/>
                <a:ext cx="0" cy="443345"/>
              </a:xfrm>
              <a:prstGeom prst="line">
                <a:avLst/>
              </a:prstGeom>
              <a:ln w="635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/>
            <p:cNvSpPr txBox="1"/>
            <p:nvPr/>
          </p:nvSpPr>
          <p:spPr>
            <a:xfrm>
              <a:off x="637310" y="4618182"/>
              <a:ext cx="8774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Poor results</a:t>
              </a:r>
              <a:endParaRPr lang="en-GB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04364" y="4590473"/>
              <a:ext cx="14362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Exceptional results</a:t>
              </a:r>
              <a:endParaRPr lang="en-GB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59196" y="4618182"/>
              <a:ext cx="13300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Acceptable results</a:t>
              </a:r>
              <a:endParaRPr lang="en-GB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8" name="Straight Connector 17"/>
          <p:cNvCxnSpPr/>
          <p:nvPr/>
        </p:nvCxnSpPr>
        <p:spPr>
          <a:xfrm>
            <a:off x="1524000" y="3366655"/>
            <a:ext cx="0" cy="3200400"/>
          </a:xfrm>
          <a:prstGeom prst="line">
            <a:avLst/>
          </a:prstGeom>
          <a:ln w="412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ight Arrow 18"/>
          <p:cNvSpPr/>
          <p:nvPr/>
        </p:nvSpPr>
        <p:spPr>
          <a:xfrm>
            <a:off x="1524001" y="4555836"/>
            <a:ext cx="2978726" cy="82203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Problem Solving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1533232" y="5377873"/>
            <a:ext cx="5366332" cy="82203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Appreciative Inquiry</a:t>
            </a:r>
            <a:endParaRPr lang="en-GB" sz="2400" dirty="0">
              <a:solidFill>
                <a:schemeClr val="bg1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831271" y="2177474"/>
            <a:ext cx="3671455" cy="1551493"/>
            <a:chOff x="831271" y="2177474"/>
            <a:chExt cx="3671455" cy="1551493"/>
          </a:xfrm>
        </p:grpSpPr>
        <p:sp>
          <p:nvSpPr>
            <p:cNvPr id="25" name="Rectangle 24"/>
            <p:cNvSpPr/>
            <p:nvPr/>
          </p:nvSpPr>
          <p:spPr>
            <a:xfrm>
              <a:off x="831271" y="2177474"/>
              <a:ext cx="3671453" cy="120303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Arc 20"/>
            <p:cNvSpPr/>
            <p:nvPr/>
          </p:nvSpPr>
          <p:spPr>
            <a:xfrm>
              <a:off x="831272" y="2189016"/>
              <a:ext cx="3671454" cy="1539951"/>
            </a:xfrm>
            <a:prstGeom prst="arc">
              <a:avLst>
                <a:gd name="adj1" fmla="val 10795797"/>
                <a:gd name="adj2" fmla="val 21587391"/>
              </a:avLst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06681" y="2784994"/>
              <a:ext cx="17604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Restoration</a:t>
              </a:r>
              <a:endPara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979489" y="5443740"/>
            <a:ext cx="1970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2"/>
                </a:solidFill>
              </a:rPr>
              <a:t>New possibilities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40168" y="467346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accent1"/>
                </a:solidFill>
              </a:rPr>
              <a:t>Status Quo</a:t>
            </a:r>
            <a:endParaRPr lang="en-GB" sz="2400" dirty="0">
              <a:solidFill>
                <a:schemeClr val="accent1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558144" y="2177474"/>
            <a:ext cx="3726873" cy="1551493"/>
            <a:chOff x="4558144" y="2177474"/>
            <a:chExt cx="3726873" cy="1551493"/>
          </a:xfrm>
        </p:grpSpPr>
        <p:sp>
          <p:nvSpPr>
            <p:cNvPr id="26" name="Rectangle 25"/>
            <p:cNvSpPr/>
            <p:nvPr/>
          </p:nvSpPr>
          <p:spPr>
            <a:xfrm>
              <a:off x="4558144" y="2177474"/>
              <a:ext cx="3726873" cy="120303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Arc 21"/>
            <p:cNvSpPr/>
            <p:nvPr/>
          </p:nvSpPr>
          <p:spPr>
            <a:xfrm>
              <a:off x="4613563" y="2189016"/>
              <a:ext cx="3671454" cy="1539951"/>
            </a:xfrm>
            <a:prstGeom prst="arc">
              <a:avLst>
                <a:gd name="adj1" fmla="val 10795797"/>
                <a:gd name="adj2" fmla="val 21587391"/>
              </a:avLst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778762" y="2937394"/>
              <a:ext cx="17091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Generation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365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4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808" y="680113"/>
            <a:ext cx="8444301" cy="806302"/>
          </a:xfrm>
          <a:noFill/>
        </p:spPr>
        <p:txBody>
          <a:bodyPr>
            <a:noAutofit/>
          </a:bodyPr>
          <a:lstStyle/>
          <a:p>
            <a:r>
              <a:rPr lang="en-GB" sz="3600" dirty="0" smtClean="0">
                <a:solidFill>
                  <a:schemeClr val="tx2"/>
                </a:solidFill>
              </a:rPr>
              <a:t>Three principles for successful change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697231" y="5189220"/>
            <a:ext cx="8183878" cy="9326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ts val="1000"/>
              </a:spcBef>
              <a:spcAft>
                <a:spcPts val="2400"/>
              </a:spcAft>
            </a:pPr>
            <a:endParaRPr lang="en-GB" sz="1800" b="1" dirty="0">
              <a:solidFill>
                <a:schemeClr val="tx1"/>
              </a:solidFill>
              <a:latin typeface="+mn-lt"/>
            </a:endParaRPr>
          </a:p>
          <a:p>
            <a:pPr defTabSz="914400">
              <a:lnSpc>
                <a:spcPct val="100000"/>
              </a:lnSpc>
              <a:spcBef>
                <a:spcPts val="1000"/>
              </a:spcBef>
              <a:spcAft>
                <a:spcPts val="2400"/>
              </a:spcAft>
            </a:pPr>
            <a:r>
              <a:rPr lang="en-GB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“In every human situation something works.”</a:t>
            </a:r>
            <a:endParaRPr lang="en-GB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57175" indent="-257175" algn="l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287" y="1657350"/>
            <a:ext cx="530542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808" y="680113"/>
            <a:ext cx="8444301" cy="806302"/>
          </a:xfrm>
          <a:noFill/>
        </p:spPr>
        <p:txBody>
          <a:bodyPr anchor="ctr">
            <a:noAutofit/>
          </a:bodyPr>
          <a:lstStyle/>
          <a:p>
            <a:r>
              <a:rPr lang="en-GB" sz="3600" dirty="0">
                <a:solidFill>
                  <a:schemeClr val="tx2"/>
                </a:solidFill>
              </a:rPr>
              <a:t>Three principles for successful change</a:t>
            </a: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697231" y="5189220"/>
            <a:ext cx="8183878" cy="9326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ts val="1000"/>
              </a:spcBef>
              <a:spcAft>
                <a:spcPts val="2400"/>
              </a:spcAft>
            </a:pPr>
            <a:endParaRPr lang="en-GB" sz="1800" b="1" dirty="0">
              <a:solidFill>
                <a:schemeClr val="tx1"/>
              </a:solidFill>
              <a:latin typeface="+mn-lt"/>
            </a:endParaRPr>
          </a:p>
          <a:p>
            <a:pPr defTabSz="914400">
              <a:lnSpc>
                <a:spcPct val="100000"/>
              </a:lnSpc>
              <a:spcBef>
                <a:spcPts val="1000"/>
              </a:spcBef>
              <a:spcAft>
                <a:spcPts val="2400"/>
              </a:spcAft>
            </a:pPr>
            <a:r>
              <a:rPr lang="en-GB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“Organisational reality is shaped by conversations.  Change starts as soon as you ask a question.”</a:t>
            </a:r>
            <a:endParaRPr lang="en-GB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57175" indent="-257175" algn="l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712" y="1919287"/>
            <a:ext cx="460057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0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808" y="680113"/>
            <a:ext cx="8444301" cy="806302"/>
          </a:xfrm>
          <a:noFill/>
        </p:spPr>
        <p:txBody>
          <a:bodyPr anchor="ctr">
            <a:noAutofit/>
          </a:bodyPr>
          <a:lstStyle/>
          <a:p>
            <a:r>
              <a:rPr lang="en-GB" sz="3600" dirty="0">
                <a:solidFill>
                  <a:schemeClr val="tx2"/>
                </a:solidFill>
              </a:rPr>
              <a:t>Three principles for successful change</a:t>
            </a: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1217294" y="5371585"/>
            <a:ext cx="6709409" cy="9326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ts val="1000"/>
              </a:spcBef>
              <a:spcAft>
                <a:spcPts val="2400"/>
              </a:spcAft>
            </a:pPr>
            <a:endParaRPr lang="en-GB" sz="1800" b="1" dirty="0">
              <a:solidFill>
                <a:schemeClr val="tx1"/>
              </a:solidFill>
              <a:latin typeface="+mn-lt"/>
            </a:endParaRPr>
          </a:p>
          <a:p>
            <a:pPr defTabSz="914400">
              <a:lnSpc>
                <a:spcPct val="100000"/>
              </a:lnSpc>
              <a:spcBef>
                <a:spcPts val="1000"/>
              </a:spcBef>
              <a:spcAft>
                <a:spcPts val="2400"/>
              </a:spcAft>
            </a:pPr>
            <a:r>
              <a:rPr lang="en-GB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“We have more confidence in the future when we rediscover and bring forward achievements of the past”</a:t>
            </a:r>
            <a:endParaRPr lang="en-GB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57175" indent="-257175" algn="l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087" y="1866900"/>
            <a:ext cx="4695825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9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808" y="394363"/>
            <a:ext cx="8444301" cy="806302"/>
          </a:xfrm>
          <a:noFill/>
        </p:spPr>
        <p:txBody>
          <a:bodyPr>
            <a:noAutofit/>
          </a:bodyPr>
          <a:lstStyle/>
          <a:p>
            <a:r>
              <a:rPr lang="en-GB" sz="3600" dirty="0" smtClean="0">
                <a:solidFill>
                  <a:schemeClr val="tx2"/>
                </a:solidFill>
              </a:rPr>
              <a:t>The ‘5 D’ model 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697231" y="5189220"/>
            <a:ext cx="8183878" cy="9326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ts val="1000"/>
              </a:spcBef>
              <a:spcAft>
                <a:spcPts val="2400"/>
              </a:spcAft>
            </a:pPr>
            <a:endParaRPr lang="en-GB" sz="1800" b="1" dirty="0">
              <a:solidFill>
                <a:schemeClr val="tx1"/>
              </a:solidFill>
              <a:latin typeface="+mn-lt"/>
            </a:endParaRPr>
          </a:p>
          <a:p>
            <a:pPr defTabSz="914400">
              <a:lnSpc>
                <a:spcPct val="100000"/>
              </a:lnSpc>
              <a:spcBef>
                <a:spcPts val="1000"/>
              </a:spcBef>
              <a:spcAft>
                <a:spcPts val="2400"/>
              </a:spcAft>
            </a:pPr>
            <a:r>
              <a:rPr lang="en-GB" sz="2400" i="1" dirty="0" smtClean="0">
                <a:solidFill>
                  <a:schemeClr val="tx1"/>
                </a:solidFill>
                <a:latin typeface="+mn-lt"/>
              </a:rPr>
              <a:t>“In every human situation something works.”</a:t>
            </a:r>
            <a:endParaRPr lang="en-GB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57175" indent="-257175" algn="l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556792"/>
            <a:ext cx="6912768" cy="4729211"/>
          </a:xfrm>
          <a:prstGeom prst="rect">
            <a:avLst/>
          </a:prstGeom>
          <a:ln w="66675" cmpd="thickThin">
            <a:noFill/>
          </a:ln>
        </p:spPr>
      </p:pic>
    </p:spTree>
    <p:extLst>
      <p:ext uri="{BB962C8B-B14F-4D97-AF65-F5344CB8AC3E}">
        <p14:creationId xmlns:p14="http://schemas.microsoft.com/office/powerpoint/2010/main" val="349833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808" y="451513"/>
            <a:ext cx="8444301" cy="806302"/>
          </a:xfrm>
          <a:noFill/>
        </p:spPr>
        <p:txBody>
          <a:bodyPr>
            <a:noAutofit/>
          </a:bodyPr>
          <a:lstStyle/>
          <a:p>
            <a:r>
              <a:rPr lang="en-GB" sz="3600" dirty="0" smtClean="0">
                <a:solidFill>
                  <a:schemeClr val="tx2"/>
                </a:solidFill>
              </a:rPr>
              <a:t>Defining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567019" y="3337560"/>
            <a:ext cx="8183878" cy="9326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ts val="1000"/>
              </a:spcBef>
              <a:spcAft>
                <a:spcPts val="2400"/>
              </a:spcAft>
            </a:pPr>
            <a:endParaRPr lang="en-GB" sz="1800" b="1" dirty="0">
              <a:solidFill>
                <a:schemeClr val="tx1"/>
              </a:solidFill>
              <a:latin typeface="+mn-lt"/>
            </a:endParaRPr>
          </a:p>
          <a:p>
            <a:pPr algn="l">
              <a:spcBef>
                <a:spcPts val="0"/>
              </a:spcBef>
              <a:spcAft>
                <a:spcPts val="2400"/>
              </a:spcAft>
            </a:pPr>
            <a:r>
              <a:rPr lang="en-GB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Affirmative Topics</a:t>
            </a:r>
          </a:p>
          <a:p>
            <a:pPr marL="342900" indent="-342900" algn="l">
              <a:spcBef>
                <a:spcPts val="0"/>
              </a:spcBef>
              <a:spcAft>
                <a:spcPts val="24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Positively stated</a:t>
            </a:r>
          </a:p>
          <a:p>
            <a:pPr marL="342900" indent="-342900" algn="l">
              <a:spcBef>
                <a:spcPts val="0"/>
              </a:spcBef>
              <a:spcAft>
                <a:spcPts val="24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Relevant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Within the power of the people in the room to do something about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…so rather than “Why is my time management so bad?”  The topic might be “How do I make best use of my time?”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Tip: start with “How can I…”  “ How do I….”</a:t>
            </a:r>
          </a:p>
          <a:p>
            <a:pPr marL="342900" indent="-342900" algn="l"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ü"/>
            </a:pP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215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596" y="962247"/>
            <a:ext cx="8444301" cy="806302"/>
          </a:xfrm>
          <a:noFill/>
        </p:spPr>
        <p:txBody>
          <a:bodyPr>
            <a:noAutofit/>
          </a:bodyPr>
          <a:lstStyle/>
          <a:p>
            <a:r>
              <a:rPr lang="en-GB" sz="3600" dirty="0" smtClean="0">
                <a:solidFill>
                  <a:schemeClr val="tx2"/>
                </a:solidFill>
              </a:rPr>
              <a:t>Discovery: </a:t>
            </a:r>
          </a:p>
          <a:p>
            <a:r>
              <a:rPr lang="en-GB" sz="3600" dirty="0" smtClean="0">
                <a:solidFill>
                  <a:schemeClr val="tx2"/>
                </a:solidFill>
              </a:rPr>
              <a:t>Appreciative Interviews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567019" y="3337560"/>
            <a:ext cx="8183878" cy="9326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ts val="1000"/>
              </a:spcBef>
              <a:spcAft>
                <a:spcPts val="2400"/>
              </a:spcAft>
            </a:pPr>
            <a:endParaRPr lang="en-GB" sz="1800" b="1" dirty="0">
              <a:solidFill>
                <a:schemeClr val="tx1"/>
              </a:solidFill>
              <a:latin typeface="+mn-lt"/>
            </a:endParaRPr>
          </a:p>
          <a:p>
            <a:pPr algn="l">
              <a:spcBef>
                <a:spcPts val="0"/>
              </a:spcBef>
              <a:spcAft>
                <a:spcPts val="2400"/>
              </a:spcAft>
            </a:pP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71601" y="2560320"/>
            <a:ext cx="669798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indent="-504000">
              <a:spcAft>
                <a:spcPts val="2400"/>
              </a:spcAft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/>
              <a:t>Look for best experiences rather than benchmarking average performance</a:t>
            </a:r>
          </a:p>
          <a:p>
            <a:pPr marL="540000" indent="-504000">
              <a:spcAft>
                <a:spcPts val="2400"/>
              </a:spcAft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/>
              <a:t>The inquiry is the intervention</a:t>
            </a:r>
          </a:p>
          <a:p>
            <a:pPr marL="540000" indent="-504000">
              <a:spcAft>
                <a:spcPts val="2400"/>
              </a:spcAft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/>
              <a:t>It’s not just the questions, it’s how you ask them</a:t>
            </a:r>
          </a:p>
          <a:p>
            <a:pPr marL="540000" indent="-504000">
              <a:spcAft>
                <a:spcPts val="2400"/>
              </a:spcAft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/>
              <a:t>You’re after stories, not opinions or analysis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8469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807" y="742552"/>
            <a:ext cx="8444301" cy="806302"/>
          </a:xfrm>
          <a:noFill/>
        </p:spPr>
        <p:txBody>
          <a:bodyPr>
            <a:noAutofit/>
          </a:bodyPr>
          <a:lstStyle/>
          <a:p>
            <a:r>
              <a:rPr lang="en-GB" sz="3600" dirty="0" smtClean="0">
                <a:solidFill>
                  <a:schemeClr val="tx2"/>
                </a:solidFill>
              </a:rPr>
              <a:t>Discovery: </a:t>
            </a:r>
          </a:p>
          <a:p>
            <a:r>
              <a:rPr lang="en-GB" sz="3600" dirty="0" smtClean="0">
                <a:solidFill>
                  <a:schemeClr val="tx2"/>
                </a:solidFill>
              </a:rPr>
              <a:t>Appreciative Interview Questions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567019" y="3337560"/>
            <a:ext cx="8183878" cy="9326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ts val="1000"/>
              </a:spcBef>
              <a:spcAft>
                <a:spcPts val="2400"/>
              </a:spcAft>
            </a:pPr>
            <a:endParaRPr lang="en-GB" sz="1800" b="1" dirty="0">
              <a:solidFill>
                <a:schemeClr val="tx1"/>
              </a:solidFill>
              <a:latin typeface="+mn-lt"/>
            </a:endParaRPr>
          </a:p>
          <a:p>
            <a:pPr algn="l">
              <a:spcBef>
                <a:spcPts val="0"/>
              </a:spcBef>
              <a:spcAft>
                <a:spcPts val="2400"/>
              </a:spcAft>
            </a:pP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5430" y="2285042"/>
            <a:ext cx="73952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indent="-504000">
              <a:spcAft>
                <a:spcPts val="24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What has been your </a:t>
            </a:r>
            <a:r>
              <a:rPr lang="en-GB" sz="2400" b="1" dirty="0" smtClean="0">
                <a:solidFill>
                  <a:schemeClr val="accent2"/>
                </a:solidFill>
              </a:rPr>
              <a:t>best experience </a:t>
            </a: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 relation to this topic?</a:t>
            </a:r>
          </a:p>
          <a:p>
            <a:pPr marL="540000" indent="-504000">
              <a:spcAft>
                <a:spcPts val="24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What’s really important about this experience.  What do you </a:t>
            </a:r>
            <a:r>
              <a:rPr lang="en-GB" sz="2400" b="1" dirty="0">
                <a:solidFill>
                  <a:schemeClr val="accent2"/>
                </a:solidFill>
              </a:rPr>
              <a:t>value </a:t>
            </a: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most about it?</a:t>
            </a:r>
          </a:p>
          <a:p>
            <a:pPr marL="540000" indent="-504000">
              <a:spcAft>
                <a:spcPts val="24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What </a:t>
            </a:r>
            <a:r>
              <a:rPr lang="en-GB" sz="2400" b="1" dirty="0" smtClean="0">
                <a:solidFill>
                  <a:schemeClr val="accent2"/>
                </a:solidFill>
              </a:rPr>
              <a:t>enabling factors </a:t>
            </a: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made this experience possible?</a:t>
            </a:r>
          </a:p>
          <a:p>
            <a:pPr marL="540000" indent="-504000">
              <a:spcAft>
                <a:spcPts val="24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If you had </a:t>
            </a:r>
            <a:r>
              <a:rPr lang="en-GB" sz="2400" b="1" dirty="0" smtClean="0">
                <a:solidFill>
                  <a:schemeClr val="accent2"/>
                </a:solidFill>
              </a:rPr>
              <a:t>one wish </a:t>
            </a: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yourself, your team or your organisation for this topic what would it be?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72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807" y="489566"/>
            <a:ext cx="8444301" cy="806302"/>
          </a:xfrm>
          <a:noFill/>
        </p:spPr>
        <p:txBody>
          <a:bodyPr>
            <a:noAutofit/>
          </a:bodyPr>
          <a:lstStyle/>
          <a:p>
            <a:r>
              <a:rPr lang="en-GB" sz="3600" dirty="0" smtClean="0">
                <a:solidFill>
                  <a:schemeClr val="tx2"/>
                </a:solidFill>
              </a:rPr>
              <a:t>Dream: What would the perfect achievement of your topic be like?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567019" y="3337560"/>
            <a:ext cx="8183878" cy="9326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ts val="1000"/>
              </a:spcBef>
              <a:spcAft>
                <a:spcPts val="2400"/>
              </a:spcAft>
            </a:pPr>
            <a:endParaRPr lang="en-GB" sz="1800" b="1" dirty="0">
              <a:solidFill>
                <a:schemeClr val="tx1"/>
              </a:solidFill>
              <a:latin typeface="+mn-lt"/>
            </a:endParaRPr>
          </a:p>
          <a:p>
            <a:pPr algn="l">
              <a:spcBef>
                <a:spcPts val="0"/>
              </a:spcBef>
              <a:spcAft>
                <a:spcPts val="2400"/>
              </a:spcAft>
            </a:pP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3947" y="1976432"/>
            <a:ext cx="4468569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SzPct val="150000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First, </a:t>
            </a:r>
          </a:p>
          <a:p>
            <a:pPr>
              <a:spcAft>
                <a:spcPts val="1200"/>
              </a:spcAft>
              <a:buSzPct val="150000"/>
            </a:pPr>
            <a:r>
              <a:rPr lang="en-GB" sz="2400" b="1" dirty="0" smtClean="0">
                <a:solidFill>
                  <a:schemeClr val="accent2"/>
                </a:solidFill>
              </a:rPr>
              <a:t>Imagine the ideal….</a:t>
            </a:r>
            <a:endParaRPr lang="en-GB" sz="2400" dirty="0" smtClean="0">
              <a:solidFill>
                <a:schemeClr val="accent2"/>
              </a:solidFill>
            </a:endParaRPr>
          </a:p>
          <a:p>
            <a:pPr>
              <a:spcAft>
                <a:spcPts val="1200"/>
              </a:spcAft>
              <a:buSzPct val="150000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“What I would love to see is…”</a:t>
            </a:r>
            <a:r>
              <a:rPr lang="en-GB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36000">
              <a:spcAft>
                <a:spcPts val="1200"/>
              </a:spcAft>
              <a:buSzPct val="150000"/>
            </a:pPr>
            <a:endParaRPr lang="en-GB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1200"/>
              </a:spcAft>
              <a:buSzPct val="150000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Then :</a:t>
            </a:r>
          </a:p>
          <a:p>
            <a:pPr>
              <a:spcAft>
                <a:spcPts val="1800"/>
              </a:spcAft>
              <a:buSzPct val="150000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Think about what the future would be like with a </a:t>
            </a:r>
            <a:r>
              <a:rPr lang="en-GB" sz="2400" b="1" dirty="0" smtClean="0">
                <a:solidFill>
                  <a:schemeClr val="accent2"/>
                </a:solidFill>
              </a:rPr>
              <a:t>perfect outcome</a:t>
            </a:r>
            <a:r>
              <a:rPr lang="en-GB" sz="2400" dirty="0" smtClean="0"/>
              <a:t> </a:t>
            </a: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your particular topic.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163127"/>
            <a:ext cx="304800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807" y="742552"/>
            <a:ext cx="8444301" cy="806302"/>
          </a:xfrm>
          <a:noFill/>
        </p:spPr>
        <p:txBody>
          <a:bodyPr>
            <a:noAutofit/>
          </a:bodyPr>
          <a:lstStyle/>
          <a:p>
            <a:r>
              <a:rPr lang="en-GB" sz="3600" dirty="0" smtClean="0">
                <a:solidFill>
                  <a:schemeClr val="tx2"/>
                </a:solidFill>
              </a:rPr>
              <a:t>Design: </a:t>
            </a:r>
          </a:p>
          <a:p>
            <a:r>
              <a:rPr lang="en-GB" sz="3600" dirty="0" smtClean="0">
                <a:solidFill>
                  <a:schemeClr val="tx2"/>
                </a:solidFill>
              </a:rPr>
              <a:t>How to turn the dream into reality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567019" y="3337560"/>
            <a:ext cx="8183878" cy="9326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ts val="1000"/>
              </a:spcBef>
              <a:spcAft>
                <a:spcPts val="2400"/>
              </a:spcAft>
            </a:pPr>
            <a:endParaRPr lang="en-GB" sz="1800" b="1" dirty="0">
              <a:solidFill>
                <a:schemeClr val="tx1"/>
              </a:solidFill>
              <a:latin typeface="+mn-lt"/>
            </a:endParaRPr>
          </a:p>
          <a:p>
            <a:pPr algn="l">
              <a:spcBef>
                <a:spcPts val="0"/>
              </a:spcBef>
              <a:spcAft>
                <a:spcPts val="2400"/>
              </a:spcAft>
            </a:pP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6850" y="2623596"/>
            <a:ext cx="739521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indent="-504000">
              <a:spcAft>
                <a:spcPts val="2400"/>
              </a:spcAft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Think back to what you ‘Discovered’ about important to you in terms of this topic</a:t>
            </a:r>
          </a:p>
          <a:p>
            <a:pPr marL="540000" indent="-504000">
              <a:spcAft>
                <a:spcPts val="2400"/>
              </a:spcAft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Which aspects of the ‘Dream’ do you have most energy to take forward?</a:t>
            </a:r>
          </a:p>
          <a:p>
            <a:pPr marL="540000" indent="-504000">
              <a:spcAft>
                <a:spcPts val="2400"/>
              </a:spcAft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Together, generate </a:t>
            </a:r>
            <a:r>
              <a:rPr lang="en-GB" sz="2400" b="1" dirty="0" smtClean="0">
                <a:solidFill>
                  <a:schemeClr val="accent2"/>
                </a:solidFill>
              </a:rPr>
              <a:t>ideas</a:t>
            </a:r>
            <a:r>
              <a:rPr lang="en-GB" sz="2400" dirty="0" smtClean="0"/>
              <a:t> </a:t>
            </a: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(for actions, processes, systems, changes) that could bring your Dream into reality.</a:t>
            </a:r>
          </a:p>
        </p:txBody>
      </p:sp>
    </p:spTree>
    <p:extLst>
      <p:ext uri="{BB962C8B-B14F-4D97-AF65-F5344CB8AC3E}">
        <p14:creationId xmlns:p14="http://schemas.microsoft.com/office/powerpoint/2010/main" val="240329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807" y="742552"/>
            <a:ext cx="8444301" cy="806302"/>
          </a:xfrm>
          <a:noFill/>
        </p:spPr>
        <p:txBody>
          <a:bodyPr>
            <a:noAutofit/>
          </a:bodyPr>
          <a:lstStyle/>
          <a:p>
            <a:r>
              <a:rPr lang="en-GB" sz="3600" dirty="0" smtClean="0">
                <a:solidFill>
                  <a:schemeClr val="tx2"/>
                </a:solidFill>
              </a:rPr>
              <a:t>Delivery </a:t>
            </a: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567019" y="3337560"/>
            <a:ext cx="8183878" cy="9326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ts val="1000"/>
              </a:spcBef>
              <a:spcAft>
                <a:spcPts val="2400"/>
              </a:spcAft>
            </a:pPr>
            <a:endParaRPr lang="en-GB" sz="1800" b="1" dirty="0">
              <a:solidFill>
                <a:schemeClr val="tx1"/>
              </a:solidFill>
              <a:latin typeface="+mn-lt"/>
            </a:endParaRPr>
          </a:p>
          <a:p>
            <a:pPr algn="l">
              <a:spcBef>
                <a:spcPts val="0"/>
              </a:spcBef>
              <a:spcAft>
                <a:spcPts val="2400"/>
              </a:spcAft>
            </a:pP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55686" y="2532156"/>
            <a:ext cx="73952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indent="-504000">
              <a:spcAft>
                <a:spcPts val="2400"/>
              </a:spcAft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 will you take your topic forward?</a:t>
            </a:r>
          </a:p>
          <a:p>
            <a:pPr marL="540000" indent="-504000">
              <a:spcAft>
                <a:spcPts val="2400"/>
              </a:spcAft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 will you measure success?</a:t>
            </a:r>
          </a:p>
          <a:p>
            <a:pPr marL="540000" indent="-504000">
              <a:spcAft>
                <a:spcPts val="2400"/>
              </a:spcAft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 will you learn from what you do?</a:t>
            </a:r>
          </a:p>
          <a:p>
            <a:pPr marL="540000" indent="-504000">
              <a:spcAft>
                <a:spcPts val="2400"/>
              </a:spcAft>
              <a:buSzPct val="15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This is where you would formulate a high level action plan</a:t>
            </a:r>
          </a:p>
        </p:txBody>
      </p:sp>
    </p:spTree>
    <p:extLst>
      <p:ext uri="{BB962C8B-B14F-4D97-AF65-F5344CB8AC3E}">
        <p14:creationId xmlns:p14="http://schemas.microsoft.com/office/powerpoint/2010/main" val="244601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Let’s have a go!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E4640D6-AFFC-464E-8E85-26FA65966586}" type="slidenum">
              <a:rPr lang="en-GB" altLang="en-US" smtClean="0"/>
              <a:pPr/>
              <a:t>24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539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1340768"/>
            <a:ext cx="6696075" cy="561975"/>
          </a:xfrm>
        </p:spPr>
        <p:txBody>
          <a:bodyPr/>
          <a:lstStyle/>
          <a:p>
            <a:r>
              <a:rPr lang="en-GB" sz="3600" spc="83" dirty="0">
                <a:solidFill>
                  <a:schemeClr val="tx2"/>
                </a:solidFill>
                <a:ea typeface="+mn-ea"/>
                <a:cs typeface="+mn-cs"/>
              </a:rPr>
              <a:t>An Appreciative Interview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2492896"/>
            <a:ext cx="6913017" cy="3744416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DISCOVER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In pairs – conduct an appreciative interview using the questions given.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Decide which of you will be the interviewer and which the interviewee</a:t>
            </a:r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B32F4-673A-43D0-850B-A5A7CC6FAC44}" type="slidenum">
              <a:rPr lang="en-GB" altLang="en-US" smtClean="0"/>
              <a:pPr/>
              <a:t>25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665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B07CE7-8AC9-4218-8775-B997BFBB0C9D}" type="slidenum">
              <a:rPr lang="en-GB" altLang="en-US" smtClean="0"/>
              <a:pPr/>
              <a:t>26</a:t>
            </a:fld>
            <a:endParaRPr lang="en-GB" altLang="en-US"/>
          </a:p>
        </p:txBody>
      </p:sp>
      <p:sp>
        <p:nvSpPr>
          <p:cNvPr id="3" name="Rectangle 2"/>
          <p:cNvSpPr/>
          <p:nvPr/>
        </p:nvSpPr>
        <p:spPr>
          <a:xfrm>
            <a:off x="683568" y="908720"/>
            <a:ext cx="7560840" cy="4762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GB" sz="2000" dirty="0">
                <a:latin typeface="+mn-lt"/>
                <a:cs typeface="+mn-cs"/>
              </a:rPr>
              <a:t>Think about the work you do each day.  Tell me a story about an exciting and rewarding experience you have had in your work – a time when you felt creative, connected, and successful.  </a:t>
            </a:r>
            <a:endParaRPr lang="en-GB" sz="2000" dirty="0" smtClean="0">
              <a:latin typeface="+mn-lt"/>
              <a:cs typeface="+mn-cs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n-GB" sz="2000" dirty="0">
              <a:latin typeface="+mn-lt"/>
              <a:cs typeface="+mn-cs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2000" dirty="0" smtClean="0">
                <a:latin typeface="+mn-lt"/>
                <a:cs typeface="+mn-cs"/>
              </a:rPr>
              <a:t>     What </a:t>
            </a:r>
            <a:r>
              <a:rPr lang="en-GB" sz="2000" dirty="0">
                <a:latin typeface="+mn-lt"/>
                <a:cs typeface="+mn-cs"/>
              </a:rPr>
              <a:t>happened?  </a:t>
            </a:r>
            <a:r>
              <a:rPr lang="en-GB" sz="2000" dirty="0" smtClean="0">
                <a:latin typeface="+mn-lt"/>
                <a:cs typeface="+mn-cs"/>
              </a:rPr>
              <a:t>Who </a:t>
            </a:r>
            <a:r>
              <a:rPr lang="en-GB" sz="2000" dirty="0">
                <a:latin typeface="+mn-lt"/>
                <a:cs typeface="+mn-cs"/>
              </a:rPr>
              <a:t>was involved? </a:t>
            </a:r>
            <a:r>
              <a:rPr lang="en-GB" sz="2000" dirty="0" smtClean="0">
                <a:latin typeface="+mn-lt"/>
                <a:cs typeface="+mn-cs"/>
              </a:rPr>
              <a:t>What </a:t>
            </a:r>
            <a:r>
              <a:rPr lang="en-GB" sz="2000" dirty="0">
                <a:latin typeface="+mn-lt"/>
                <a:cs typeface="+mn-cs"/>
              </a:rPr>
              <a:t>made it exciting? </a:t>
            </a:r>
            <a:endParaRPr lang="en-GB" sz="2000" dirty="0" smtClean="0">
              <a:latin typeface="+mn-lt"/>
              <a:cs typeface="+mn-cs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2000" dirty="0" smtClean="0">
                <a:latin typeface="+mn-lt"/>
                <a:cs typeface="+mn-cs"/>
              </a:rPr>
              <a:t>     What </a:t>
            </a:r>
            <a:r>
              <a:rPr lang="en-GB" sz="2000" dirty="0">
                <a:latin typeface="+mn-lt"/>
                <a:cs typeface="+mn-cs"/>
              </a:rPr>
              <a:t>was the outcome for you</a:t>
            </a:r>
            <a:r>
              <a:rPr lang="en-GB" sz="2000" dirty="0" smtClean="0">
                <a:latin typeface="+mn-lt"/>
                <a:cs typeface="+mn-cs"/>
              </a:rPr>
              <a:t>?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n-GB" sz="2000" dirty="0" smtClean="0">
              <a:latin typeface="+mn-lt"/>
              <a:cs typeface="+mn-cs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GB" sz="2000" dirty="0" smtClean="0">
                <a:latin typeface="+mn-lt"/>
                <a:cs typeface="+mn-cs"/>
              </a:rPr>
              <a:t>What do you value most about your work?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en-GB" sz="2000" dirty="0">
              <a:latin typeface="+mn-lt"/>
              <a:cs typeface="+mn-cs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GB" sz="2000" dirty="0" smtClean="0">
                <a:latin typeface="+mn-lt"/>
                <a:cs typeface="+mn-cs"/>
              </a:rPr>
              <a:t>What three wishes do you have for your organisation in the future and for your work?</a:t>
            </a:r>
            <a:endParaRPr lang="en-GB" sz="20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888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UoS PowerPoint template - Standard (2) [Read-Only]" id="{A56FB563-5B02-43E2-BCCF-AC42DF344DEF}" vid="{D046A666-9D36-41D1-ACDC-F93CBC455E85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UoS PowerPoint template - Standard (2) [Read-Only]" id="{A56FB563-5B02-43E2-BCCF-AC42DF344DEF}" vid="{C653537C-1FE7-4837-B577-4DADD5C9AF99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UoS PowerPoint template - Standard (2) [Read-Only]" id="{A56FB563-5B02-43E2-BCCF-AC42DF344DEF}" vid="{EE680C44-C3C9-4667-9489-E931C1BC36F3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UoS PowerPoint template - Standard (2) [Read-Only]" id="{A56FB563-5B02-43E2-BCCF-AC42DF344DEF}" vid="{F1620D49-860D-4A61-AA8A-165DC1EF4A0B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UoS PowerPoint template - Standard (2) [Read-Only]" id="{A56FB563-5B02-43E2-BCCF-AC42DF344DEF}" vid="{6256963A-2C33-493A-96ED-2A8B9EF4CCAC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UoS PowerPoint template - Standard (2) [Read-Only]" id="{A56FB563-5B02-43E2-BCCF-AC42DF344DEF}" vid="{F3CEF797-6F97-47FF-9476-2E26A689E691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UoS PowerPoint template - Standard (2) [Read-Only]" id="{A56FB563-5B02-43E2-BCCF-AC42DF344DEF}" vid="{F4A3A003-23A8-4236-A932-465215CE9C14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UoS PowerPoint template - Standard (2) [Read-Only]" id="{A56FB563-5B02-43E2-BCCF-AC42DF344DEF}" vid="{0B54EF1F-2D19-4313-9F06-DA0CA9FC52D0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UoS PowerPoint template - Standard (2) [Read-Only]" id="{A56FB563-5B02-43E2-BCCF-AC42DF344DEF}" vid="{A8FBA31F-AFF4-4481-93B2-EDCE5C867AB8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 Strategy</Template>
  <TotalTime>3567</TotalTime>
  <Words>955</Words>
  <Application>Microsoft Office PowerPoint</Application>
  <PresentationFormat>On-screen Show (4:3)</PresentationFormat>
  <Paragraphs>159</Paragraphs>
  <Slides>26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What’s different about Appreciative Inquiry?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have a go!</vt:lpstr>
      <vt:lpstr>An Appreciative Interview</vt:lpstr>
      <vt:lpstr>PowerPoint Presentation</vt:lpstr>
    </vt:vector>
  </TitlesOfParts>
  <Company>University of Sussex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Strategy</dc:title>
  <dc:creator>David Cole</dc:creator>
  <cp:lastModifiedBy>Alice White</cp:lastModifiedBy>
  <cp:revision>406</cp:revision>
  <cp:lastPrinted>2019-02-07T10:27:53Z</cp:lastPrinted>
  <dcterms:created xsi:type="dcterms:W3CDTF">2016-06-17T09:25:42Z</dcterms:created>
  <dcterms:modified xsi:type="dcterms:W3CDTF">2020-05-15T12:04:42Z</dcterms:modified>
</cp:coreProperties>
</file>