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74" r:id="rId4"/>
    <p:sldId id="271" r:id="rId5"/>
    <p:sldId id="272" r:id="rId6"/>
    <p:sldId id="273" r:id="rId7"/>
    <p:sldId id="258" r:id="rId8"/>
    <p:sldId id="261" r:id="rId9"/>
    <p:sldId id="269" r:id="rId10"/>
    <p:sldId id="260" r:id="rId11"/>
    <p:sldId id="262" r:id="rId12"/>
    <p:sldId id="264" r:id="rId13"/>
    <p:sldId id="265" r:id="rId14"/>
    <p:sldId id="267" r:id="rId15"/>
    <p:sldId id="268" r:id="rId16"/>
    <p:sldId id="275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FrankRuehl" panose="020E0503060101010101" pitchFamily="34" charset="-79"/>
      <p:regular r:id="rId22"/>
    </p:embeddedFont>
    <p:embeddedFont>
      <p:font typeface="Amatic SC" pitchFamily="2" charset="0"/>
      <p:regular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Tahoma" panose="020B0604030504040204" pitchFamily="3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1" d="100"/>
          <a:sy n="51" d="100"/>
        </p:scale>
        <p:origin x="117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79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63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75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733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31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7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72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50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53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8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36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168F-CC8E-4D41-8283-1478357F92C8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9546F-37C4-4B56-9F8F-FA7E04125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hyperlink" Target="http://4cproject.eu/d5-1-draft-roadmap" TargetMode="External"/><Relationship Id="rId5" Type="http://schemas.openxmlformats.org/officeDocument/2006/relationships/image" Target="../media/image11.png"/><Relationship Id="rId10" Type="http://schemas.openxmlformats.org/officeDocument/2006/relationships/image" Target="../media/image3.gif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4cproject.eu/roadmap-resources#English" TargetMode="Externa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curationexchange.org/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4cproject.eu/component/docman/doc_download/152-d4-2-assessment-of-community-validation-of-the-esrm" TargetMode="External"/><Relationship Id="rId5" Type="http://schemas.openxmlformats.org/officeDocument/2006/relationships/hyperlink" Target="http://www.curationexchange.org/understand-your-costs/75-sustainability-planning" TargetMode="Externa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urationexchange.org/understand-your-costs/75-sustainability-planning" TargetMode="External"/><Relationship Id="rId3" Type="http://schemas.openxmlformats.org/officeDocument/2006/relationships/hyperlink" Target="http://www.dcc.ac.uk/resources" TargetMode="External"/><Relationship Id="rId7" Type="http://schemas.openxmlformats.org/officeDocument/2006/relationships/hyperlink" Target="http://www.curationexchange.org/" TargetMode="External"/><Relationship Id="rId12" Type="http://schemas.openxmlformats.org/officeDocument/2006/relationships/image" Target="../media/image3.gif"/><Relationship Id="rId2" Type="http://schemas.openxmlformats.org/officeDocument/2006/relationships/hyperlink" Target="https://www.jiscmail.ac.uk/cgi-bin/webadmin?A0=RESEARCH-DATAMA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4cproject.eu/roadmap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://4cproject.eu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://www.jisc.ac.uk/rd/projects/research-data-spring" TargetMode="External"/><Relationship Id="rId9" Type="http://schemas.openxmlformats.org/officeDocument/2006/relationships/hyperlink" Target="http://www.4cproject.eu/component/docman/doc_download/152-d4-2-assessment-of-community-validation-of-the-esr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05" y="1804987"/>
            <a:ext cx="8573187" cy="3425404"/>
          </a:xfrm>
          <a:prstGeom prst="rect">
            <a:avLst/>
          </a:prstGeom>
        </p:spPr>
      </p:pic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63309" y="5466184"/>
            <a:ext cx="857318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Thanks for inviting me …</a:t>
            </a:r>
          </a:p>
          <a:p>
            <a:pPr>
              <a:spcAft>
                <a:spcPts val="1200"/>
              </a:spcAft>
            </a:pPr>
            <a:r>
              <a:rPr lang="en-GB" dirty="0" smtClean="0"/>
              <a:t>Managing, archiving, curating, preserving and sustaining digital [research] outputs …</a:t>
            </a:r>
          </a:p>
          <a:p>
            <a:pPr lvl="3"/>
            <a:r>
              <a:rPr lang="en-GB" dirty="0" smtClean="0">
                <a:solidFill>
                  <a:schemeClr val="accent2"/>
                </a:solidFill>
              </a:rPr>
              <a:t>neil.grindley@jisc.ac.uk</a:t>
            </a:r>
          </a:p>
          <a:p>
            <a:pPr lvl="3"/>
            <a:r>
              <a:rPr lang="en-GB" i="1" dirty="0" smtClean="0">
                <a:solidFill>
                  <a:srgbClr val="00B050"/>
                </a:solidFill>
              </a:rPr>
              <a:t>Head of Resource Discovery &amp; 4C Project Coordinator</a:t>
            </a:r>
            <a:endParaRPr lang="en-GB" i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58908" y="1300261"/>
            <a:ext cx="2902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Sussex Research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Hive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148" y="720775"/>
            <a:ext cx="1485900" cy="628650"/>
          </a:xfrm>
          <a:prstGeom prst="rect">
            <a:avLst/>
          </a:prstGeom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444" y="6185122"/>
            <a:ext cx="952500" cy="53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033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9512" y="1223193"/>
            <a:ext cx="705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It couldn’t be a more current issue … 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39" y="1981200"/>
            <a:ext cx="8086725" cy="405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08112" y="1037448"/>
            <a:ext cx="488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are a lot of technical considerations … 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2" y="1490299"/>
            <a:ext cx="8356154" cy="48442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46362" y="6334565"/>
            <a:ext cx="705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But </a:t>
            </a:r>
            <a:r>
              <a:rPr lang="en-GB" i="1" dirty="0" smtClean="0"/>
              <a:t>sustainability</a:t>
            </a:r>
            <a:r>
              <a:rPr lang="en-GB" dirty="0" smtClean="0"/>
              <a:t> is not [really] a technical issue…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0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67" y="1779816"/>
            <a:ext cx="2405828" cy="1701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24" y="4802060"/>
            <a:ext cx="2405828" cy="17012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795" y="4802060"/>
            <a:ext cx="2405828" cy="17012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794" y="1779816"/>
            <a:ext cx="2405829" cy="1701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2961820"/>
            <a:ext cx="3238500" cy="2290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38" y="3277932"/>
            <a:ext cx="2405828" cy="17012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75" y="3277932"/>
            <a:ext cx="2405828" cy="1701257"/>
          </a:xfrm>
          <a:prstGeom prst="rect">
            <a:avLst/>
          </a:prstGeom>
        </p:spPr>
      </p:pic>
      <p:pic>
        <p:nvPicPr>
          <p:cNvPr id="14" name="Picture 13" descr="logo-no-text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6" name="Afbeelding 38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11652" y="748115"/>
            <a:ext cx="7830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4C Project Roadmap</a:t>
            </a:r>
          </a:p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Investing in Curation – A Shared Path to Sustainability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93341" y="6510849"/>
            <a:ext cx="5466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hlinkClick r:id="rId11"/>
              </a:rPr>
              <a:t>http://4cproject.eu/d5-1-draft-roadmap</a:t>
            </a:r>
            <a:r>
              <a:rPr lang="en-GB" sz="1400" dirty="0" smtClean="0"/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60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153" y="2010258"/>
            <a:ext cx="4676775" cy="3600450"/>
          </a:xfrm>
          <a:prstGeom prst="rect">
            <a:avLst/>
          </a:prstGeom>
        </p:spPr>
      </p:pic>
      <p:pic>
        <p:nvPicPr>
          <p:cNvPr id="5" name="Picture 4" descr="logo-no-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7" name="Afbeelding 38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27350" y="5952438"/>
            <a:ext cx="6889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hlinkClick r:id="rId5"/>
              </a:rPr>
              <a:t>http://4cproject.eu/roadmap-resources#English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11652" y="748115"/>
            <a:ext cx="7830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4C Project Roadmap</a:t>
            </a:r>
          </a:p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Investing in Curation – A Shared Path to Sustainability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86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7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64" y="1069442"/>
            <a:ext cx="8972174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5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58" y="2085776"/>
            <a:ext cx="6383881" cy="3925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194" y="1102799"/>
            <a:ext cx="5298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4C Project Roadmap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58406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6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8" y="1066793"/>
            <a:ext cx="7815262" cy="521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2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6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3" y="1233487"/>
            <a:ext cx="8978927" cy="46910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65433" y="6226688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5"/>
              </a:rPr>
              <a:t>http://www.curationexchange.org/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76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749049" y="288000"/>
            <a:ext cx="0" cy="633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 Same Side Corner Rectangle 5"/>
          <p:cNvSpPr/>
          <p:nvPr/>
        </p:nvSpPr>
        <p:spPr>
          <a:xfrm>
            <a:off x="6868179" y="2129574"/>
            <a:ext cx="504056" cy="3973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940186" y="1841542"/>
            <a:ext cx="365184" cy="33155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753915" y="2057566"/>
            <a:ext cx="2312785" cy="383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Senior Managers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971379" y="1841542"/>
            <a:ext cx="504056" cy="39730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48A54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043386" y="1553510"/>
            <a:ext cx="365184" cy="331554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494670" y="1727517"/>
            <a:ext cx="2312785" cy="383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Operational Managers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267779" y="1228209"/>
            <a:ext cx="504056" cy="39730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58ED5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339786" y="940177"/>
            <a:ext cx="365184" cy="331554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555811" y="1121462"/>
            <a:ext cx="2312785" cy="383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Operational Staff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3051755" y="761422"/>
            <a:ext cx="5400000" cy="2566183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 bwMode="auto">
          <a:xfrm>
            <a:off x="3369692" y="3727399"/>
            <a:ext cx="642937" cy="705111"/>
          </a:xfrm>
          <a:prstGeom prst="roundRect">
            <a:avLst>
              <a:gd name="adj" fmla="val 111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Rounded Rectangle 19"/>
          <p:cNvSpPr/>
          <p:nvPr/>
        </p:nvSpPr>
        <p:spPr bwMode="auto">
          <a:xfrm>
            <a:off x="3263656" y="3776611"/>
            <a:ext cx="642938" cy="706571"/>
          </a:xfrm>
          <a:prstGeom prst="roundRect">
            <a:avLst>
              <a:gd name="adj" fmla="val 111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" name="Rounded Rectangle 20"/>
          <p:cNvSpPr/>
          <p:nvPr/>
        </p:nvSpPr>
        <p:spPr bwMode="auto">
          <a:xfrm>
            <a:off x="3310954" y="3823909"/>
            <a:ext cx="642938" cy="706571"/>
          </a:xfrm>
          <a:prstGeom prst="roundRect">
            <a:avLst>
              <a:gd name="adj" fmla="val 111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3406531" y="3944886"/>
            <a:ext cx="3571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>
            <a:off x="3406531" y="4086174"/>
            <a:ext cx="35718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 bwMode="auto">
          <a:xfrm>
            <a:off x="3406531" y="4238574"/>
            <a:ext cx="35718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>
            <a:off x="3406531" y="4373511"/>
            <a:ext cx="3571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 bwMode="auto">
          <a:xfrm rot="2645975">
            <a:off x="4052818" y="3869800"/>
            <a:ext cx="590550" cy="509492"/>
          </a:xfrm>
          <a:prstGeom prst="roundRect">
            <a:avLst>
              <a:gd name="adj" fmla="val 548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7" name="Rounded Rectangle 26"/>
          <p:cNvSpPr/>
          <p:nvPr/>
        </p:nvSpPr>
        <p:spPr bwMode="auto">
          <a:xfrm rot="1574074">
            <a:off x="3994777" y="3870580"/>
            <a:ext cx="590550" cy="509490"/>
          </a:xfrm>
          <a:prstGeom prst="roundRect">
            <a:avLst>
              <a:gd name="adj" fmla="val 548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8" name="Rounded Rectangle 27"/>
          <p:cNvSpPr/>
          <p:nvPr/>
        </p:nvSpPr>
        <p:spPr bwMode="auto">
          <a:xfrm>
            <a:off x="3894443" y="3852411"/>
            <a:ext cx="590550" cy="509490"/>
          </a:xfrm>
          <a:prstGeom prst="roundRect">
            <a:avLst>
              <a:gd name="adj" fmla="val 548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9" name="Round Same Side Corner Rectangle 28"/>
          <p:cNvSpPr/>
          <p:nvPr/>
        </p:nvSpPr>
        <p:spPr bwMode="auto">
          <a:xfrm>
            <a:off x="4172256" y="4131810"/>
            <a:ext cx="223837" cy="179562"/>
          </a:xfrm>
          <a:prstGeom prst="round2SameRect">
            <a:avLst>
              <a:gd name="adj1" fmla="val 50000"/>
              <a:gd name="adj2" fmla="val 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0" name="Oval 29"/>
          <p:cNvSpPr/>
          <p:nvPr/>
        </p:nvSpPr>
        <p:spPr bwMode="auto">
          <a:xfrm>
            <a:off x="4202418" y="4001635"/>
            <a:ext cx="161925" cy="148905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pSp>
        <p:nvGrpSpPr>
          <p:cNvPr id="31" name="Group 71"/>
          <p:cNvGrpSpPr/>
          <p:nvPr/>
        </p:nvGrpSpPr>
        <p:grpSpPr>
          <a:xfrm>
            <a:off x="3473624" y="4152177"/>
            <a:ext cx="338702" cy="628974"/>
            <a:chOff x="4425950" y="1289050"/>
            <a:chExt cx="654050" cy="1320800"/>
          </a:xfrm>
        </p:grpSpPr>
        <p:sp>
          <p:nvSpPr>
            <p:cNvPr id="32" name="Block Arc 31"/>
            <p:cNvSpPr/>
            <p:nvPr/>
          </p:nvSpPr>
          <p:spPr>
            <a:xfrm flipV="1">
              <a:off x="4457700" y="1289050"/>
              <a:ext cx="596900" cy="1136650"/>
            </a:xfrm>
            <a:prstGeom prst="blockArc">
              <a:avLst>
                <a:gd name="adj1" fmla="val 10716169"/>
                <a:gd name="adj2" fmla="val 95870"/>
                <a:gd name="adj3" fmla="val 328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" name="Round Same Side Corner Rectangle 32"/>
            <p:cNvSpPr/>
            <p:nvPr/>
          </p:nvSpPr>
          <p:spPr>
            <a:xfrm flipV="1">
              <a:off x="4495800" y="2482850"/>
              <a:ext cx="552450" cy="127000"/>
            </a:xfrm>
            <a:prstGeom prst="round2SameRect">
              <a:avLst>
                <a:gd name="adj1" fmla="val 16667"/>
                <a:gd name="adj2" fmla="val 50000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dk1">
                    <a:shade val="93000"/>
                    <a:satMod val="130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559300" y="1758950"/>
              <a:ext cx="400050" cy="56515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dk1">
                    <a:shade val="93000"/>
                    <a:satMod val="130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4552950" y="1390650"/>
              <a:ext cx="400050" cy="56515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514850" y="1816100"/>
              <a:ext cx="476250" cy="177800"/>
            </a:xfrm>
            <a:prstGeom prst="round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dk1">
                    <a:shade val="93000"/>
                    <a:satMod val="130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7" name="Group 46"/>
            <p:cNvGrpSpPr/>
            <p:nvPr/>
          </p:nvGrpSpPr>
          <p:grpSpPr>
            <a:xfrm>
              <a:off x="4597400" y="1727200"/>
              <a:ext cx="318769" cy="45719"/>
              <a:chOff x="4597400" y="1714500"/>
              <a:chExt cx="318769" cy="45719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4688417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459740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779434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487045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" name="Group 52"/>
            <p:cNvGrpSpPr/>
            <p:nvPr/>
          </p:nvGrpSpPr>
          <p:grpSpPr>
            <a:xfrm>
              <a:off x="4642908" y="1663700"/>
              <a:ext cx="227753" cy="45719"/>
              <a:chOff x="4641850" y="1657350"/>
              <a:chExt cx="227753" cy="45719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4732867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4641850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4823884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9" name="Group 53"/>
            <p:cNvGrpSpPr/>
            <p:nvPr/>
          </p:nvGrpSpPr>
          <p:grpSpPr>
            <a:xfrm>
              <a:off x="4597400" y="1600200"/>
              <a:ext cx="318769" cy="45719"/>
              <a:chOff x="4597400" y="1714500"/>
              <a:chExt cx="318769" cy="45719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4688417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59740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779434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487045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" name="Group 58"/>
            <p:cNvGrpSpPr/>
            <p:nvPr/>
          </p:nvGrpSpPr>
          <p:grpSpPr>
            <a:xfrm>
              <a:off x="4642908" y="1530350"/>
              <a:ext cx="227753" cy="45719"/>
              <a:chOff x="4641850" y="1657350"/>
              <a:chExt cx="227753" cy="45719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4732867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4641850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823884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" name="Group 66"/>
            <p:cNvGrpSpPr/>
            <p:nvPr/>
          </p:nvGrpSpPr>
          <p:grpSpPr>
            <a:xfrm>
              <a:off x="4688416" y="1460500"/>
              <a:ext cx="136736" cy="45719"/>
              <a:chOff x="4692650" y="1454150"/>
              <a:chExt cx="136736" cy="45719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4783667" y="14541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4692650" y="14541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2" name="Rounded Rectangle 41"/>
            <p:cNvSpPr/>
            <p:nvPr/>
          </p:nvSpPr>
          <p:spPr>
            <a:xfrm>
              <a:off x="4997450" y="1835150"/>
              <a:ext cx="82550" cy="8255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425950" y="1835150"/>
              <a:ext cx="82550" cy="8255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4724400" y="2400300"/>
              <a:ext cx="82550" cy="8255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1" name="Rounded Rectangle 60"/>
          <p:cNvSpPr/>
          <p:nvPr/>
        </p:nvSpPr>
        <p:spPr>
          <a:xfrm>
            <a:off x="3055302" y="3533350"/>
            <a:ext cx="2610000" cy="1509823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4191034" y="4628489"/>
            <a:ext cx="142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Digital Assets</a:t>
            </a:r>
            <a:endParaRPr lang="en-US" dirty="0" smtClean="0"/>
          </a:p>
        </p:txBody>
      </p:sp>
      <p:sp>
        <p:nvSpPr>
          <p:cNvPr id="63" name="Rounded Rectangle 62"/>
          <p:cNvSpPr/>
          <p:nvPr/>
        </p:nvSpPr>
        <p:spPr>
          <a:xfrm>
            <a:off x="5837486" y="3536893"/>
            <a:ext cx="2610000" cy="1509823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6425292" y="4642667"/>
            <a:ext cx="197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Value Proposition</a:t>
            </a:r>
            <a:endParaRPr lang="en-US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218867" y="2064203"/>
            <a:ext cx="2256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Perspective ...</a:t>
            </a:r>
            <a:endParaRPr lang="en-GB" sz="2800" dirty="0"/>
          </a:p>
        </p:txBody>
      </p:sp>
      <p:sp>
        <p:nvSpPr>
          <p:cNvPr id="66" name="TextBox 65"/>
          <p:cNvSpPr txBox="1"/>
          <p:nvPr/>
        </p:nvSpPr>
        <p:spPr>
          <a:xfrm>
            <a:off x="218867" y="4038096"/>
            <a:ext cx="2289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Focusing on ...</a:t>
            </a:r>
            <a:endParaRPr lang="en-GB" sz="2800" dirty="0"/>
          </a:p>
        </p:txBody>
      </p:sp>
      <p:sp>
        <p:nvSpPr>
          <p:cNvPr id="67" name="Diamond 66"/>
          <p:cNvSpPr/>
          <p:nvPr/>
        </p:nvSpPr>
        <p:spPr>
          <a:xfrm>
            <a:off x="3316307" y="6017053"/>
            <a:ext cx="215660" cy="232913"/>
          </a:xfrm>
          <a:prstGeom prst="diamond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3704495" y="6025679"/>
            <a:ext cx="215661" cy="20703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9" name="Straight Arrow Connector 68"/>
          <p:cNvCxnSpPr>
            <a:stCxn id="67" idx="3"/>
            <a:endCxn id="68" idx="1"/>
          </p:cNvCxnSpPr>
          <p:nvPr/>
        </p:nvCxnSpPr>
        <p:spPr>
          <a:xfrm flipV="1">
            <a:off x="3531967" y="6129196"/>
            <a:ext cx="172528" cy="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3053327" y="5300751"/>
            <a:ext cx="1221361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3063574" y="5377228"/>
            <a:ext cx="11852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Activity and Process</a:t>
            </a:r>
            <a:endParaRPr lang="en-GB" sz="1400" dirty="0"/>
          </a:p>
        </p:txBody>
      </p:sp>
      <p:sp>
        <p:nvSpPr>
          <p:cNvPr id="72" name="Rounded Rectangle 71"/>
          <p:cNvSpPr/>
          <p:nvPr/>
        </p:nvSpPr>
        <p:spPr>
          <a:xfrm>
            <a:off x="4434652" y="5298776"/>
            <a:ext cx="12204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ounded Rectangle 72"/>
          <p:cNvSpPr/>
          <p:nvPr/>
        </p:nvSpPr>
        <p:spPr>
          <a:xfrm>
            <a:off x="7215951" y="5286896"/>
            <a:ext cx="12204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TextBox 73"/>
          <p:cNvSpPr txBox="1"/>
          <p:nvPr/>
        </p:nvSpPr>
        <p:spPr>
          <a:xfrm>
            <a:off x="218867" y="5627371"/>
            <a:ext cx="2204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Curation as ...</a:t>
            </a:r>
            <a:endParaRPr lang="en-GB" sz="2800" dirty="0"/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7664" y="5935547"/>
            <a:ext cx="7143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Rectangle 75"/>
          <p:cNvSpPr/>
          <p:nvPr/>
        </p:nvSpPr>
        <p:spPr>
          <a:xfrm>
            <a:off x="4482923" y="5353851"/>
            <a:ext cx="1125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Effort and</a:t>
            </a:r>
          </a:p>
          <a:p>
            <a:pPr algn="ctr"/>
            <a:r>
              <a:rPr lang="en-GB" sz="1400" dirty="0" smtClean="0"/>
              <a:t>Resources</a:t>
            </a:r>
            <a:endParaRPr lang="en-GB" sz="1400" dirty="0"/>
          </a:p>
        </p:txBody>
      </p:sp>
      <p:sp>
        <p:nvSpPr>
          <p:cNvPr id="77" name="Cube 76"/>
          <p:cNvSpPr/>
          <p:nvPr/>
        </p:nvSpPr>
        <p:spPr>
          <a:xfrm>
            <a:off x="7688685" y="5938495"/>
            <a:ext cx="323880" cy="331105"/>
          </a:xfrm>
          <a:prstGeom prst="cube">
            <a:avLst>
              <a:gd name="adj" fmla="val 15910"/>
            </a:avLst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7120207" y="5360900"/>
            <a:ext cx="1460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Black </a:t>
            </a:r>
          </a:p>
          <a:p>
            <a:pPr algn="ctr"/>
            <a:r>
              <a:rPr lang="en-GB" sz="1400" dirty="0" smtClean="0"/>
              <a:t>Box</a:t>
            </a:r>
            <a:endParaRPr lang="en-GB" sz="1400" dirty="0"/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9637" y="3784992"/>
            <a:ext cx="759228" cy="75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Round Same Side Corner Rectangle 79"/>
          <p:cNvSpPr/>
          <p:nvPr/>
        </p:nvSpPr>
        <p:spPr>
          <a:xfrm>
            <a:off x="7660267" y="2705638"/>
            <a:ext cx="504056" cy="39730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7732274" y="2417606"/>
            <a:ext cx="365184" cy="33155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5347482" y="2705638"/>
            <a:ext cx="2312785" cy="383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Funders &amp; Investors</a:t>
            </a:r>
            <a:endParaRPr lang="en-US" dirty="0"/>
          </a:p>
        </p:txBody>
      </p:sp>
      <p:sp>
        <p:nvSpPr>
          <p:cNvPr id="83" name="Rounded Rectangle 82"/>
          <p:cNvSpPr/>
          <p:nvPr/>
        </p:nvSpPr>
        <p:spPr>
          <a:xfrm>
            <a:off x="5825302" y="5298776"/>
            <a:ext cx="12204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4" name="Picture 83" descr="risk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6553" y="5890670"/>
            <a:ext cx="468208" cy="389198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5720239" y="5367450"/>
            <a:ext cx="1460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Risk Management 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2508827" y="130629"/>
            <a:ext cx="6390924" cy="66040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3484926" y="273486"/>
            <a:ext cx="2062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Practitioners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85442" y="295260"/>
            <a:ext cx="2062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Strategists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38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241525" y="1239616"/>
            <a:ext cx="8720918" cy="532859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487186" y="2337470"/>
            <a:ext cx="3930556" cy="401244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 bwMode="auto">
          <a:xfrm>
            <a:off x="1001850" y="2989134"/>
            <a:ext cx="642937" cy="705111"/>
          </a:xfrm>
          <a:prstGeom prst="roundRect">
            <a:avLst>
              <a:gd name="adj" fmla="val 111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Rounded Rectangle 8"/>
          <p:cNvSpPr/>
          <p:nvPr/>
        </p:nvSpPr>
        <p:spPr bwMode="auto">
          <a:xfrm>
            <a:off x="895813" y="3038346"/>
            <a:ext cx="642938" cy="706571"/>
          </a:xfrm>
          <a:prstGeom prst="roundRect">
            <a:avLst>
              <a:gd name="adj" fmla="val 111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Rounded Rectangle 9"/>
          <p:cNvSpPr/>
          <p:nvPr/>
        </p:nvSpPr>
        <p:spPr bwMode="auto">
          <a:xfrm>
            <a:off x="943111" y="3085644"/>
            <a:ext cx="642938" cy="706571"/>
          </a:xfrm>
          <a:prstGeom prst="roundRect">
            <a:avLst>
              <a:gd name="adj" fmla="val 111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1038688" y="3206620"/>
            <a:ext cx="3571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038688" y="3347909"/>
            <a:ext cx="35718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auto">
          <a:xfrm>
            <a:off x="1038688" y="3500309"/>
            <a:ext cx="35718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1038688" y="3635245"/>
            <a:ext cx="3571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 bwMode="auto">
          <a:xfrm rot="2645975">
            <a:off x="1684975" y="3131534"/>
            <a:ext cx="590550" cy="509492"/>
          </a:xfrm>
          <a:prstGeom prst="roundRect">
            <a:avLst>
              <a:gd name="adj" fmla="val 548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ounded Rectangle 18"/>
          <p:cNvSpPr/>
          <p:nvPr/>
        </p:nvSpPr>
        <p:spPr bwMode="auto">
          <a:xfrm rot="1574074">
            <a:off x="1626934" y="3132314"/>
            <a:ext cx="590550" cy="509490"/>
          </a:xfrm>
          <a:prstGeom prst="roundRect">
            <a:avLst>
              <a:gd name="adj" fmla="val 548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Rounded Rectangle 19"/>
          <p:cNvSpPr/>
          <p:nvPr/>
        </p:nvSpPr>
        <p:spPr bwMode="auto">
          <a:xfrm>
            <a:off x="1526600" y="3114145"/>
            <a:ext cx="590550" cy="509490"/>
          </a:xfrm>
          <a:prstGeom prst="roundRect">
            <a:avLst>
              <a:gd name="adj" fmla="val 548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Round Same Side Corner Rectangle 20"/>
          <p:cNvSpPr/>
          <p:nvPr/>
        </p:nvSpPr>
        <p:spPr bwMode="auto">
          <a:xfrm>
            <a:off x="1804414" y="3393544"/>
            <a:ext cx="223837" cy="179562"/>
          </a:xfrm>
          <a:prstGeom prst="round2SameRect">
            <a:avLst>
              <a:gd name="adj1" fmla="val 50000"/>
              <a:gd name="adj2" fmla="val 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Oval 21"/>
          <p:cNvSpPr/>
          <p:nvPr/>
        </p:nvSpPr>
        <p:spPr bwMode="auto">
          <a:xfrm>
            <a:off x="1834576" y="3263370"/>
            <a:ext cx="161925" cy="148905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23" name="Group 71"/>
          <p:cNvGrpSpPr/>
          <p:nvPr/>
        </p:nvGrpSpPr>
        <p:grpSpPr>
          <a:xfrm>
            <a:off x="1105781" y="3413911"/>
            <a:ext cx="338702" cy="628974"/>
            <a:chOff x="4425950" y="1289050"/>
            <a:chExt cx="654050" cy="1320800"/>
          </a:xfrm>
        </p:grpSpPr>
        <p:sp>
          <p:nvSpPr>
            <p:cNvPr id="24" name="Block Arc 23"/>
            <p:cNvSpPr/>
            <p:nvPr/>
          </p:nvSpPr>
          <p:spPr>
            <a:xfrm flipV="1">
              <a:off x="4457700" y="1289050"/>
              <a:ext cx="596900" cy="1136650"/>
            </a:xfrm>
            <a:prstGeom prst="blockArc">
              <a:avLst>
                <a:gd name="adj1" fmla="val 10716169"/>
                <a:gd name="adj2" fmla="val 95870"/>
                <a:gd name="adj3" fmla="val 328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5" name="Round Same Side Corner Rectangle 24"/>
            <p:cNvSpPr/>
            <p:nvPr/>
          </p:nvSpPr>
          <p:spPr>
            <a:xfrm flipV="1">
              <a:off x="4495800" y="2482850"/>
              <a:ext cx="552450" cy="127000"/>
            </a:xfrm>
            <a:prstGeom prst="round2SameRect">
              <a:avLst>
                <a:gd name="adj1" fmla="val 16667"/>
                <a:gd name="adj2" fmla="val 50000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dk1">
                    <a:shade val="93000"/>
                    <a:satMod val="130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559300" y="1758950"/>
              <a:ext cx="400050" cy="56515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dk1">
                    <a:shade val="93000"/>
                    <a:satMod val="130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552950" y="1390650"/>
              <a:ext cx="400050" cy="56515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4514850" y="1816100"/>
              <a:ext cx="476250" cy="177800"/>
            </a:xfrm>
            <a:prstGeom prst="round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dk1">
                    <a:shade val="93000"/>
                    <a:satMod val="130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9" name="Group 46"/>
            <p:cNvGrpSpPr/>
            <p:nvPr/>
          </p:nvGrpSpPr>
          <p:grpSpPr>
            <a:xfrm>
              <a:off x="4597400" y="1727200"/>
              <a:ext cx="318769" cy="45719"/>
              <a:chOff x="4597400" y="1714500"/>
              <a:chExt cx="318769" cy="45719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4688417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59740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779434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87045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" name="Group 52"/>
            <p:cNvGrpSpPr/>
            <p:nvPr/>
          </p:nvGrpSpPr>
          <p:grpSpPr>
            <a:xfrm>
              <a:off x="4642908" y="1663700"/>
              <a:ext cx="227753" cy="45719"/>
              <a:chOff x="4641850" y="1657350"/>
              <a:chExt cx="227753" cy="45719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4732867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4641850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4823884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53"/>
            <p:cNvGrpSpPr/>
            <p:nvPr/>
          </p:nvGrpSpPr>
          <p:grpSpPr>
            <a:xfrm>
              <a:off x="4597400" y="1600200"/>
              <a:ext cx="318769" cy="45719"/>
              <a:chOff x="4597400" y="1714500"/>
              <a:chExt cx="318769" cy="45719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4688417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59740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4779434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870450" y="171450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2" name="Group 58"/>
            <p:cNvGrpSpPr/>
            <p:nvPr/>
          </p:nvGrpSpPr>
          <p:grpSpPr>
            <a:xfrm>
              <a:off x="4642908" y="1530350"/>
              <a:ext cx="227753" cy="45719"/>
              <a:chOff x="4641850" y="1657350"/>
              <a:chExt cx="227753" cy="45719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4732867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4641850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4823884" y="16573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3" name="Group 66"/>
            <p:cNvGrpSpPr/>
            <p:nvPr/>
          </p:nvGrpSpPr>
          <p:grpSpPr>
            <a:xfrm>
              <a:off x="4688416" y="1460500"/>
              <a:ext cx="136736" cy="45719"/>
              <a:chOff x="4692650" y="1454150"/>
              <a:chExt cx="136736" cy="45719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4783667" y="14541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4692650" y="1454150"/>
                <a:ext cx="45719" cy="4571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4" name="Rounded Rectangle 33"/>
            <p:cNvSpPr/>
            <p:nvPr/>
          </p:nvSpPr>
          <p:spPr>
            <a:xfrm>
              <a:off x="4997450" y="1835150"/>
              <a:ext cx="82550" cy="8255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4425950" y="1835150"/>
              <a:ext cx="82550" cy="8255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724400" y="2400300"/>
              <a:ext cx="82550" cy="8255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687459" y="2795085"/>
            <a:ext cx="2610000" cy="1509823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1823192" y="3890223"/>
            <a:ext cx="142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Digital Assets</a:t>
            </a:r>
            <a:endParaRPr lang="en-US" dirty="0"/>
          </a:p>
        </p:txBody>
      </p:sp>
      <p:sp>
        <p:nvSpPr>
          <p:cNvPr id="55" name="Diamond 54"/>
          <p:cNvSpPr/>
          <p:nvPr/>
        </p:nvSpPr>
        <p:spPr>
          <a:xfrm>
            <a:off x="1154242" y="5357520"/>
            <a:ext cx="215660" cy="232913"/>
          </a:xfrm>
          <a:prstGeom prst="diamond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1542431" y="5366145"/>
            <a:ext cx="215661" cy="20703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Straight Arrow Connector 56"/>
          <p:cNvCxnSpPr>
            <a:stCxn id="55" idx="3"/>
            <a:endCxn id="56" idx="1"/>
          </p:cNvCxnSpPr>
          <p:nvPr/>
        </p:nvCxnSpPr>
        <p:spPr>
          <a:xfrm flipV="1">
            <a:off x="1369902" y="5469662"/>
            <a:ext cx="172528" cy="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685484" y="4562486"/>
            <a:ext cx="16200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732933" y="4638940"/>
            <a:ext cx="1460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Activity and Process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2571634" y="4560511"/>
            <a:ext cx="16200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3025" y="5296303"/>
            <a:ext cx="7143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Rectangle 61"/>
          <p:cNvSpPr/>
          <p:nvPr/>
        </p:nvSpPr>
        <p:spPr>
          <a:xfrm>
            <a:off x="2658005" y="4644161"/>
            <a:ext cx="1460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Effort and Resources</a:t>
            </a:r>
            <a:endParaRPr lang="en-GB" dirty="0"/>
          </a:p>
        </p:txBody>
      </p:sp>
      <p:sp>
        <p:nvSpPr>
          <p:cNvPr id="63" name="TextBox 62"/>
          <p:cNvSpPr txBox="1"/>
          <p:nvPr/>
        </p:nvSpPr>
        <p:spPr>
          <a:xfrm>
            <a:off x="3353179" y="3183633"/>
            <a:ext cx="1009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COSTS MODEL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809603" y="2373160"/>
            <a:ext cx="3930556" cy="401244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ounded Rectangle 64"/>
          <p:cNvSpPr/>
          <p:nvPr/>
        </p:nvSpPr>
        <p:spPr>
          <a:xfrm>
            <a:off x="5844386" y="2798636"/>
            <a:ext cx="2610000" cy="1509823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6368271" y="3904409"/>
            <a:ext cx="2034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Value P</a:t>
            </a:r>
            <a:r>
              <a:rPr lang="en-GB" dirty="0" smtClean="0"/>
              <a:t>roposition</a:t>
            </a:r>
            <a:endParaRPr lang="en-US" dirty="0"/>
          </a:p>
        </p:txBody>
      </p:sp>
      <p:sp>
        <p:nvSpPr>
          <p:cNvPr id="67" name="Rounded Rectangle 66"/>
          <p:cNvSpPr/>
          <p:nvPr/>
        </p:nvSpPr>
        <p:spPr>
          <a:xfrm>
            <a:off x="4946377" y="4560519"/>
            <a:ext cx="16200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ounded Rectangle 67"/>
          <p:cNvSpPr/>
          <p:nvPr/>
        </p:nvSpPr>
        <p:spPr>
          <a:xfrm>
            <a:off x="6834603" y="4548639"/>
            <a:ext cx="1620000" cy="1221311"/>
          </a:xfrm>
          <a:prstGeom prst="roundRect">
            <a:avLst/>
          </a:prstGeom>
          <a:noFill/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5025958" y="4626882"/>
            <a:ext cx="1460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Risk Management</a:t>
            </a:r>
          </a:p>
        </p:txBody>
      </p:sp>
      <p:sp>
        <p:nvSpPr>
          <p:cNvPr id="70" name="Cube 69"/>
          <p:cNvSpPr/>
          <p:nvPr/>
        </p:nvSpPr>
        <p:spPr>
          <a:xfrm>
            <a:off x="7474605" y="5283745"/>
            <a:ext cx="323880" cy="331105"/>
          </a:xfrm>
          <a:prstGeom prst="cube">
            <a:avLst>
              <a:gd name="adj" fmla="val 15910"/>
            </a:avLst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6929267" y="4600540"/>
            <a:ext cx="1460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Curation as Black Box </a:t>
            </a:r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6537" y="3046734"/>
            <a:ext cx="759228" cy="75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72"/>
          <p:cNvSpPr txBox="1"/>
          <p:nvPr/>
        </p:nvSpPr>
        <p:spPr>
          <a:xfrm>
            <a:off x="4733899" y="3185905"/>
            <a:ext cx="1103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BENEFITS MODEL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5088" y="1437056"/>
            <a:ext cx="7632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ECONOMIC MODEL</a:t>
            </a:r>
            <a:endParaRPr lang="en-GB" dirty="0"/>
          </a:p>
          <a:p>
            <a:r>
              <a:rPr lang="en-GB" dirty="0"/>
              <a:t>Maintaining stakeholder incentives and the flow of resources to sustain assets</a:t>
            </a:r>
          </a:p>
        </p:txBody>
      </p:sp>
      <p:pic>
        <p:nvPicPr>
          <p:cNvPr id="75" name="Picture 74" descr="risk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17146" y="5250436"/>
            <a:ext cx="478460" cy="39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6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ube 4"/>
          <p:cNvSpPr/>
          <p:nvPr/>
        </p:nvSpPr>
        <p:spPr>
          <a:xfrm>
            <a:off x="2209641" y="1973679"/>
            <a:ext cx="1219200" cy="85725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110000" y="2234691"/>
            <a:ext cx="1241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  <a:latin typeface="Amatic SC" pitchFamily="2" charset="0"/>
              </a:rPr>
              <a:t>Reality</a:t>
            </a:r>
            <a:endParaRPr lang="en-GB" sz="2800" dirty="0">
              <a:solidFill>
                <a:schemeClr val="bg1"/>
              </a:solidFill>
              <a:latin typeface="Amatic SC" pitchFamily="2" charset="0"/>
            </a:endParaRPr>
          </a:p>
        </p:txBody>
      </p:sp>
      <p:sp>
        <p:nvSpPr>
          <p:cNvPr id="7" name="Cube 6"/>
          <p:cNvSpPr/>
          <p:nvPr/>
        </p:nvSpPr>
        <p:spPr>
          <a:xfrm>
            <a:off x="2157893" y="5068424"/>
            <a:ext cx="1219200" cy="857250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187747" y="5333559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matic SC" pitchFamily="2" charset="0"/>
              </a:rPr>
              <a:t>Model</a:t>
            </a:r>
            <a:endParaRPr lang="en-GB" sz="2800" dirty="0">
              <a:latin typeface="Amatic SC" pitchFamily="2" charset="0"/>
            </a:endParaRPr>
          </a:p>
        </p:txBody>
      </p:sp>
      <p:sp>
        <p:nvSpPr>
          <p:cNvPr id="9" name="Cube 8"/>
          <p:cNvSpPr/>
          <p:nvPr/>
        </p:nvSpPr>
        <p:spPr>
          <a:xfrm>
            <a:off x="5818790" y="1996852"/>
            <a:ext cx="1219200" cy="857250"/>
          </a:xfrm>
          <a:prstGeom prst="cube">
            <a:avLst/>
          </a:prstGeom>
          <a:gradFill>
            <a:gsLst>
              <a:gs pos="0">
                <a:schemeClr val="accent1"/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0"/>
            </a:gra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847365" y="229131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ea typeface="Tahoma" pitchFamily="34" charset="0"/>
                <a:cs typeface="FrankRuehl" pitchFamily="34" charset="-79"/>
              </a:rPr>
              <a:t>Reality</a:t>
            </a:r>
            <a:endParaRPr lang="en-GB" dirty="0">
              <a:solidFill>
                <a:schemeClr val="bg1"/>
              </a:solidFill>
              <a:ea typeface="Tahoma" pitchFamily="34" charset="0"/>
              <a:cs typeface="FrankRuehl" pitchFamily="34" charset="-79"/>
            </a:endParaRPr>
          </a:p>
        </p:txBody>
      </p:sp>
      <p:sp>
        <p:nvSpPr>
          <p:cNvPr id="11" name="Cube 10"/>
          <p:cNvSpPr/>
          <p:nvPr/>
        </p:nvSpPr>
        <p:spPr>
          <a:xfrm>
            <a:off x="5790533" y="5057048"/>
            <a:ext cx="1219200" cy="857250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806739" y="539042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Model</a:t>
            </a:r>
            <a:endParaRPr lang="en-GB" dirty="0"/>
          </a:p>
        </p:txBody>
      </p:sp>
      <p:sp>
        <p:nvSpPr>
          <p:cNvPr id="16" name="Down Arrow 15"/>
          <p:cNvSpPr/>
          <p:nvPr/>
        </p:nvSpPr>
        <p:spPr>
          <a:xfrm rot="5400000">
            <a:off x="4456102" y="1334591"/>
            <a:ext cx="288032" cy="2088232"/>
          </a:xfrm>
          <a:prstGeom prst="downArrow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438527" y="3415075"/>
            <a:ext cx="760525" cy="635738"/>
          </a:xfrm>
          <a:prstGeom prst="rect">
            <a:avLst/>
          </a:prstGeom>
        </p:spPr>
      </p:pic>
      <p:sp>
        <p:nvSpPr>
          <p:cNvPr id="18" name="Down Arrow 17"/>
          <p:cNvSpPr/>
          <p:nvPr/>
        </p:nvSpPr>
        <p:spPr>
          <a:xfrm rot="16200000">
            <a:off x="4456102" y="4460983"/>
            <a:ext cx="288032" cy="2088232"/>
          </a:xfrm>
          <a:prstGeom prst="downArrow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2687172" y="2876929"/>
            <a:ext cx="288032" cy="2088232"/>
          </a:xfrm>
          <a:prstGeom prst="downArrow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0800000">
            <a:off x="6235846" y="2955106"/>
            <a:ext cx="288032" cy="2088232"/>
          </a:xfrm>
          <a:prstGeom prst="downArrow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285234" y="4559035"/>
            <a:ext cx="587527" cy="62197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4232" y="3707010"/>
            <a:ext cx="749151" cy="60202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75712" y="3394020"/>
            <a:ext cx="1046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Modelling Tools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990235" y="5166142"/>
            <a:ext cx="1193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Reflection</a:t>
            </a:r>
            <a:endParaRPr lang="en-GB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5088708" y="3897252"/>
            <a:ext cx="119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Change Management</a:t>
            </a:r>
            <a:endParaRPr lang="en-GB" sz="1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877" y="2746231"/>
            <a:ext cx="515012" cy="61092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095949" y="2486330"/>
            <a:ext cx="1193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Time</a:t>
            </a:r>
            <a:endParaRPr lang="en-GB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959497" y="1145208"/>
            <a:ext cx="361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Why do modelling …?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0962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824" y="1185862"/>
            <a:ext cx="5848350" cy="4600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5953" y="663029"/>
            <a:ext cx="6869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Digital Curation Sustainability Model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" y="5980955"/>
            <a:ext cx="97155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hlinkClick r:id="rId5"/>
              </a:rPr>
              <a:t>http://www.curationexchange.org/understand-your-costs/75-sustainability-planning</a:t>
            </a:r>
            <a:endParaRPr lang="en-GB" sz="1400" dirty="0" smtClean="0"/>
          </a:p>
          <a:p>
            <a:pPr>
              <a:spcBef>
                <a:spcPts val="1200"/>
              </a:spcBef>
            </a:pPr>
            <a:r>
              <a:rPr lang="en-GB" sz="1400" dirty="0" smtClean="0">
                <a:hlinkClick r:id="rId6"/>
              </a:rPr>
              <a:t>http://www.4cproject.eu/component/docman/doc_download/152-d4-2-assessment-of-community-validation-of-the-esrm</a:t>
            </a:r>
            <a:r>
              <a:rPr lang="en-GB" sz="1400" dirty="0" smtClean="0"/>
              <a:t>  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9697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-no-tex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94682" cy="72008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603070" y="138118"/>
            <a:ext cx="39378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Collaboration to Clarify the Costs of Curation</a:t>
            </a:r>
            <a:endParaRPr kumimoji="0" lang="en-GB" sz="1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15" name="Afbeelding 38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895350"/>
            <a:ext cx="6096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" y="895350"/>
            <a:ext cx="916305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Links and resources</a:t>
            </a:r>
          </a:p>
          <a:p>
            <a:endParaRPr lang="en-GB" dirty="0"/>
          </a:p>
          <a:p>
            <a:r>
              <a:rPr lang="en-GB" sz="1400" dirty="0" smtClean="0"/>
              <a:t>Research Data mailing list</a:t>
            </a:r>
          </a:p>
          <a:p>
            <a:r>
              <a:rPr lang="en-GB" sz="1400" dirty="0" smtClean="0">
                <a:hlinkClick r:id="rId2"/>
              </a:rPr>
              <a:t>https://www.jiscmail.ac.uk/cgi-bin/webadmin?A0=RESEARCH-DATAMAN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Digital Curation Centre</a:t>
            </a:r>
          </a:p>
          <a:p>
            <a:r>
              <a:rPr lang="en-GB" sz="1400" dirty="0" smtClean="0">
                <a:hlinkClick r:id="rId3"/>
              </a:rPr>
              <a:t>http://www.dcc.ac.uk/resources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Research Data Spring</a:t>
            </a:r>
          </a:p>
          <a:p>
            <a:r>
              <a:rPr lang="en-GB" sz="1400" dirty="0" smtClean="0">
                <a:hlinkClick r:id="rId4"/>
              </a:rPr>
              <a:t>http://www.jisc.ac.uk/rd/projects/research-data-spring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The 4C Project</a:t>
            </a:r>
          </a:p>
          <a:p>
            <a:r>
              <a:rPr lang="en-GB" sz="1400" dirty="0" smtClean="0">
                <a:hlinkClick r:id="rId5"/>
              </a:rPr>
              <a:t>http://4cproject.eu/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4C Roadmap – Investing in Curation: A Shared Path to Sustainability</a:t>
            </a:r>
          </a:p>
          <a:p>
            <a:r>
              <a:rPr lang="en-GB" sz="1400" dirty="0" smtClean="0">
                <a:hlinkClick r:id="rId6"/>
              </a:rPr>
              <a:t>http://4cproject.eu/roadmap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The Curation Costs Exchange</a:t>
            </a:r>
          </a:p>
          <a:p>
            <a:r>
              <a:rPr lang="en-GB" sz="1400" dirty="0" smtClean="0">
                <a:hlinkClick r:id="rId7"/>
              </a:rPr>
              <a:t>http://www.curationexchange.org/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Sustainability Planning On the Curation Costs Exchange</a:t>
            </a:r>
          </a:p>
          <a:p>
            <a:r>
              <a:rPr lang="en-GB" sz="1400" dirty="0" smtClean="0">
                <a:hlinkClick r:id="rId8"/>
              </a:rPr>
              <a:t>http://www.curationexchange.org/understand-your-costs/75-sustainability-planning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The Digital Curation Sustainability Model</a:t>
            </a:r>
          </a:p>
          <a:p>
            <a:r>
              <a:rPr lang="en-GB" sz="1400" dirty="0" smtClean="0">
                <a:hlinkClick r:id="rId9"/>
              </a:rPr>
              <a:t>http://www.4cproject.eu/component/docman/doc_download/152-d4-2-assessment-of-community-validation-of-the-esrm</a:t>
            </a:r>
            <a:r>
              <a:rPr lang="en-GB" sz="1400" dirty="0" smtClean="0"/>
              <a:t>   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2194" y="0"/>
            <a:ext cx="952500" cy="53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logo-no-text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942262" y="175270"/>
            <a:ext cx="894682" cy="720080"/>
          </a:xfrm>
          <a:prstGeom prst="rect">
            <a:avLst/>
          </a:prstGeom>
        </p:spPr>
      </p:pic>
      <p:pic>
        <p:nvPicPr>
          <p:cNvPr id="5" name="Afbeelding 384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234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828800"/>
            <a:ext cx="91630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Thank you for listening!</a:t>
            </a:r>
          </a:p>
          <a:p>
            <a:endParaRPr lang="en-GB" sz="3200" dirty="0" smtClean="0"/>
          </a:p>
          <a:p>
            <a:r>
              <a:rPr lang="en-GB" sz="3200" dirty="0" smtClean="0"/>
              <a:t>Neil Grindley</a:t>
            </a:r>
          </a:p>
          <a:p>
            <a:r>
              <a:rPr lang="en-GB" sz="3200" dirty="0" smtClean="0"/>
              <a:t>Head of Resource Discovery</a:t>
            </a:r>
          </a:p>
          <a:p>
            <a:r>
              <a:rPr lang="en-GB" sz="3200" dirty="0" smtClean="0"/>
              <a:t>Jisc</a:t>
            </a:r>
          </a:p>
          <a:p>
            <a:r>
              <a:rPr lang="en-GB" sz="3200" dirty="0">
                <a:solidFill>
                  <a:schemeClr val="accent2"/>
                </a:solidFill>
              </a:rPr>
              <a:t>n</a:t>
            </a:r>
            <a:r>
              <a:rPr lang="en-GB" sz="3200" dirty="0" smtClean="0">
                <a:solidFill>
                  <a:schemeClr val="accent2"/>
                </a:solidFill>
              </a:rPr>
              <a:t>eil.grindley@jisc.ac.uk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194" y="0"/>
            <a:ext cx="952500" cy="53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logo-no-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2262" y="175270"/>
            <a:ext cx="894682" cy="720080"/>
          </a:xfrm>
          <a:prstGeom prst="rect">
            <a:avLst/>
          </a:prstGeom>
        </p:spPr>
      </p:pic>
      <p:pic>
        <p:nvPicPr>
          <p:cNvPr id="5" name="Afbeelding 38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033" y="126469"/>
            <a:ext cx="989463" cy="80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532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</TotalTime>
  <Words>363</Words>
  <Application>Microsoft Office PowerPoint</Application>
  <PresentationFormat>On-screen Show (4:3)</PresentationFormat>
  <Paragraphs>99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</vt:lpstr>
      <vt:lpstr>Arial</vt:lpstr>
      <vt:lpstr>FrankRuehl</vt:lpstr>
      <vt:lpstr>Times New Roman</vt:lpstr>
      <vt:lpstr>Amatic SC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Grindley</dc:creator>
  <cp:lastModifiedBy>Neil Grindley</cp:lastModifiedBy>
  <cp:revision>22</cp:revision>
  <dcterms:created xsi:type="dcterms:W3CDTF">2015-02-25T22:50:13Z</dcterms:created>
  <dcterms:modified xsi:type="dcterms:W3CDTF">2015-02-26T11:04:29Z</dcterms:modified>
</cp:coreProperties>
</file>