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Lst>
  <p:notesMasterIdLst>
    <p:notesMasterId r:id="rId15"/>
  </p:notesMasterIdLst>
  <p:handoutMasterIdLst>
    <p:handoutMasterId r:id="rId16"/>
  </p:handoutMasterIdLst>
  <p:sldIdLst>
    <p:sldId id="256" r:id="rId2"/>
    <p:sldId id="271" r:id="rId3"/>
    <p:sldId id="259" r:id="rId4"/>
    <p:sldId id="264" r:id="rId5"/>
    <p:sldId id="266" r:id="rId6"/>
    <p:sldId id="258" r:id="rId7"/>
    <p:sldId id="265" r:id="rId8"/>
    <p:sldId id="269" r:id="rId9"/>
    <p:sldId id="267" r:id="rId10"/>
    <p:sldId id="268" r:id="rId11"/>
    <p:sldId id="270" r:id="rId12"/>
    <p:sldId id="263" r:id="rId13"/>
    <p:sldId id="262" r:id="rId14"/>
  </p:sldIdLst>
  <p:sldSz cx="9144000" cy="6858000" type="screen4x3"/>
  <p:notesSz cx="6794500" cy="9906000"/>
  <p:defaultTextStyle>
    <a:defPPr>
      <a:defRPr lang="en-US"/>
    </a:defPPr>
    <a:lvl1pPr algn="l" rtl="0" eaLnBrk="0" fontAlgn="base" hangingPunct="0">
      <a:spcBef>
        <a:spcPct val="20000"/>
      </a:spcBef>
      <a:spcAft>
        <a:spcPct val="0"/>
      </a:spcAft>
      <a:defRPr kern="1200">
        <a:solidFill>
          <a:schemeClr val="bg1"/>
        </a:solidFill>
        <a:latin typeface="Times" pitchFamily="18" charset="0"/>
        <a:ea typeface="+mn-ea"/>
        <a:cs typeface="+mn-cs"/>
      </a:defRPr>
    </a:lvl1pPr>
    <a:lvl2pPr marL="457200" algn="l" rtl="0" eaLnBrk="0" fontAlgn="base" hangingPunct="0">
      <a:spcBef>
        <a:spcPct val="20000"/>
      </a:spcBef>
      <a:spcAft>
        <a:spcPct val="0"/>
      </a:spcAft>
      <a:defRPr kern="1200">
        <a:solidFill>
          <a:schemeClr val="bg1"/>
        </a:solidFill>
        <a:latin typeface="Times" pitchFamily="18" charset="0"/>
        <a:ea typeface="+mn-ea"/>
        <a:cs typeface="+mn-cs"/>
      </a:defRPr>
    </a:lvl2pPr>
    <a:lvl3pPr marL="914400" algn="l" rtl="0" eaLnBrk="0" fontAlgn="base" hangingPunct="0">
      <a:spcBef>
        <a:spcPct val="20000"/>
      </a:spcBef>
      <a:spcAft>
        <a:spcPct val="0"/>
      </a:spcAft>
      <a:defRPr kern="1200">
        <a:solidFill>
          <a:schemeClr val="bg1"/>
        </a:solidFill>
        <a:latin typeface="Times" pitchFamily="18" charset="0"/>
        <a:ea typeface="+mn-ea"/>
        <a:cs typeface="+mn-cs"/>
      </a:defRPr>
    </a:lvl3pPr>
    <a:lvl4pPr marL="1371600" algn="l" rtl="0" eaLnBrk="0" fontAlgn="base" hangingPunct="0">
      <a:spcBef>
        <a:spcPct val="20000"/>
      </a:spcBef>
      <a:spcAft>
        <a:spcPct val="0"/>
      </a:spcAft>
      <a:defRPr kern="1200">
        <a:solidFill>
          <a:schemeClr val="bg1"/>
        </a:solidFill>
        <a:latin typeface="Times" pitchFamily="18" charset="0"/>
        <a:ea typeface="+mn-ea"/>
        <a:cs typeface="+mn-cs"/>
      </a:defRPr>
    </a:lvl4pPr>
    <a:lvl5pPr marL="1828800" algn="l" rtl="0" eaLnBrk="0" fontAlgn="base" hangingPunct="0">
      <a:spcBef>
        <a:spcPct val="20000"/>
      </a:spcBef>
      <a:spcAft>
        <a:spcPct val="0"/>
      </a:spcAft>
      <a:defRPr kern="1200">
        <a:solidFill>
          <a:schemeClr val="bg1"/>
        </a:solidFill>
        <a:latin typeface="Times" pitchFamily="18" charset="0"/>
        <a:ea typeface="+mn-ea"/>
        <a:cs typeface="+mn-cs"/>
      </a:defRPr>
    </a:lvl5pPr>
    <a:lvl6pPr marL="2286000" algn="l" defTabSz="914400" rtl="0" eaLnBrk="1" latinLnBrk="0" hangingPunct="1">
      <a:defRPr kern="1200">
        <a:solidFill>
          <a:schemeClr val="bg1"/>
        </a:solidFill>
        <a:latin typeface="Times" pitchFamily="18" charset="0"/>
        <a:ea typeface="+mn-ea"/>
        <a:cs typeface="+mn-cs"/>
      </a:defRPr>
    </a:lvl6pPr>
    <a:lvl7pPr marL="2743200" algn="l" defTabSz="914400" rtl="0" eaLnBrk="1" latinLnBrk="0" hangingPunct="1">
      <a:defRPr kern="1200">
        <a:solidFill>
          <a:schemeClr val="bg1"/>
        </a:solidFill>
        <a:latin typeface="Times" pitchFamily="18" charset="0"/>
        <a:ea typeface="+mn-ea"/>
        <a:cs typeface="+mn-cs"/>
      </a:defRPr>
    </a:lvl7pPr>
    <a:lvl8pPr marL="3200400" algn="l" defTabSz="914400" rtl="0" eaLnBrk="1" latinLnBrk="0" hangingPunct="1">
      <a:defRPr kern="1200">
        <a:solidFill>
          <a:schemeClr val="bg1"/>
        </a:solidFill>
        <a:latin typeface="Times" pitchFamily="18" charset="0"/>
        <a:ea typeface="+mn-ea"/>
        <a:cs typeface="+mn-cs"/>
      </a:defRPr>
    </a:lvl8pPr>
    <a:lvl9pPr marL="3657600" algn="l" defTabSz="914400" rtl="0" eaLnBrk="1" latinLnBrk="0" hangingPunct="1">
      <a:defRPr kern="1200">
        <a:solidFill>
          <a:schemeClr val="bg1"/>
        </a:solidFill>
        <a:latin typeface="Times"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6600"/>
    <a:srgbClr val="003366"/>
    <a:srgbClr val="FE9900"/>
    <a:srgbClr val="CCFFFF"/>
    <a:srgbClr val="00FFFF"/>
    <a:srgbClr val="33CCCC"/>
    <a:srgbClr val="008080"/>
    <a:srgbClr val="FFFF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75771" autoAdjust="0"/>
  </p:normalViewPr>
  <p:slideViewPr>
    <p:cSldViewPr>
      <p:cViewPr>
        <p:scale>
          <a:sx n="90" d="100"/>
          <a:sy n="90" d="100"/>
        </p:scale>
        <p:origin x="-2244"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66" d="100"/>
          <a:sy n="66" d="100"/>
        </p:scale>
        <p:origin x="0" y="0"/>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2944283" cy="4953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1200"/>
            </a:lvl1pPr>
          </a:lstStyle>
          <a:p>
            <a:endParaRPr lang="en-GB" altLang="en-GB"/>
          </a:p>
        </p:txBody>
      </p:sp>
      <p:sp>
        <p:nvSpPr>
          <p:cNvPr id="72707" name="Rectangle 3"/>
          <p:cNvSpPr>
            <a:spLocks noGrp="1" noChangeArrowheads="1"/>
          </p:cNvSpPr>
          <p:nvPr>
            <p:ph type="dt" sz="quarter" idx="1"/>
          </p:nvPr>
        </p:nvSpPr>
        <p:spPr bwMode="auto">
          <a:xfrm>
            <a:off x="3850217" y="0"/>
            <a:ext cx="2944283" cy="4953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a:defRPr sz="1200"/>
            </a:lvl1pPr>
          </a:lstStyle>
          <a:p>
            <a:endParaRPr lang="en-GB" altLang="en-GB"/>
          </a:p>
        </p:txBody>
      </p:sp>
      <p:sp>
        <p:nvSpPr>
          <p:cNvPr id="72708" name="Rectangle 4"/>
          <p:cNvSpPr>
            <a:spLocks noGrp="1" noChangeArrowheads="1"/>
          </p:cNvSpPr>
          <p:nvPr>
            <p:ph type="ftr" sz="quarter" idx="2"/>
          </p:nvPr>
        </p:nvSpPr>
        <p:spPr bwMode="auto">
          <a:xfrm>
            <a:off x="0" y="9410700"/>
            <a:ext cx="2944283" cy="4953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defRPr sz="1200"/>
            </a:lvl1pPr>
          </a:lstStyle>
          <a:p>
            <a:r>
              <a:rPr lang="en-GB" altLang="en-GB"/>
              <a:t>©US 2004</a:t>
            </a:r>
          </a:p>
        </p:txBody>
      </p:sp>
      <p:sp>
        <p:nvSpPr>
          <p:cNvPr id="72709" name="Rectangle 5"/>
          <p:cNvSpPr>
            <a:spLocks noGrp="1" noChangeArrowheads="1"/>
          </p:cNvSpPr>
          <p:nvPr>
            <p:ph type="sldNum" sz="quarter" idx="3"/>
          </p:nvPr>
        </p:nvSpPr>
        <p:spPr bwMode="auto">
          <a:xfrm>
            <a:off x="3850217" y="9410700"/>
            <a:ext cx="2944283" cy="4953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r">
              <a:defRPr sz="1200"/>
            </a:lvl1pPr>
          </a:lstStyle>
          <a:p>
            <a:fld id="{8901BD03-F60D-4A80-AD96-1106482A9FFE}" type="slidenum">
              <a:rPr lang="en-GB" altLang="en-GB"/>
              <a:pPr/>
              <a:t>‹#›</a:t>
            </a:fld>
            <a:endParaRPr lang="en-GB" altLang="en-GB"/>
          </a:p>
        </p:txBody>
      </p:sp>
    </p:spTree>
    <p:extLst>
      <p:ext uri="{BB962C8B-B14F-4D97-AF65-F5344CB8AC3E}">
        <p14:creationId xmlns:p14="http://schemas.microsoft.com/office/powerpoint/2010/main" xmlns="" val="31224061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0" name="Rectangle 4"/>
          <p:cNvSpPr>
            <a:spLocks noGrp="1" noRot="1" noChangeAspect="1" noChangeArrowheads="1" noTextEdit="1"/>
          </p:cNvSpPr>
          <p:nvPr>
            <p:ph type="sldImg" idx="2"/>
          </p:nvPr>
        </p:nvSpPr>
        <p:spPr bwMode="auto">
          <a:xfrm>
            <a:off x="920750" y="742950"/>
            <a:ext cx="4953000" cy="3714750"/>
          </a:xfrm>
          <a:prstGeom prst="rect">
            <a:avLst/>
          </a:prstGeom>
          <a:noFill/>
          <a:ln w="9525">
            <a:solidFill>
              <a:srgbClr val="000000"/>
            </a:solidFill>
            <a:miter lim="800000"/>
            <a:headEnd/>
            <a:tailEnd/>
          </a:ln>
          <a:effectLst/>
        </p:spPr>
      </p:sp>
      <p:sp>
        <p:nvSpPr>
          <p:cNvPr id="4101" name="Rectangle 5"/>
          <p:cNvSpPr>
            <a:spLocks noGrp="1" noChangeArrowheads="1"/>
          </p:cNvSpPr>
          <p:nvPr>
            <p:ph type="body" sz="quarter" idx="3"/>
          </p:nvPr>
        </p:nvSpPr>
        <p:spPr bwMode="auto">
          <a:xfrm>
            <a:off x="905934" y="4705350"/>
            <a:ext cx="4982633" cy="4457700"/>
          </a:xfrm>
          <a:prstGeom prst="rect">
            <a:avLst/>
          </a:prstGeom>
          <a:noFill/>
          <a:ln w="9525">
            <a:noFill/>
            <a:miter lim="800000"/>
            <a:headEnd/>
            <a:tailEnd/>
          </a:ln>
          <a:effectLst/>
        </p:spPr>
        <p:txBody>
          <a:bodyPr vert="horz" wrap="square" lIns="91157" tIns="45578" rIns="91157" bIns="45578" numCol="1" anchor="t" anchorCtr="0" compatLnSpc="1">
            <a:prstTxWarp prst="textNoShape">
              <a:avLst/>
            </a:prstTxWarp>
          </a:bodyPr>
          <a:lstStyle/>
          <a:p>
            <a:pPr lvl="0"/>
            <a:r>
              <a:rPr lang="en-GB" altLang="en-GB" smtClean="0"/>
              <a:t>Click to edit Master text styles</a:t>
            </a:r>
          </a:p>
          <a:p>
            <a:pPr lvl="1"/>
            <a:r>
              <a:rPr lang="en-GB" altLang="en-GB" smtClean="0"/>
              <a:t>Second level</a:t>
            </a:r>
          </a:p>
          <a:p>
            <a:pPr lvl="2"/>
            <a:r>
              <a:rPr lang="en-GB" altLang="en-GB" smtClean="0"/>
              <a:t>Third level</a:t>
            </a:r>
          </a:p>
          <a:p>
            <a:pPr lvl="3"/>
            <a:r>
              <a:rPr lang="en-GB" altLang="en-GB" smtClean="0"/>
              <a:t>Fourth level</a:t>
            </a:r>
          </a:p>
          <a:p>
            <a:pPr lvl="4"/>
            <a:r>
              <a:rPr lang="en-GB" altLang="en-GB" smtClean="0"/>
              <a:t>Fifth level</a:t>
            </a:r>
          </a:p>
        </p:txBody>
      </p:sp>
    </p:spTree>
    <p:extLst>
      <p:ext uri="{BB962C8B-B14F-4D97-AF65-F5344CB8AC3E}">
        <p14:creationId xmlns:p14="http://schemas.microsoft.com/office/powerpoint/2010/main" xmlns="" val="9895207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guardian.co.uk/society/smoking" TargetMode="External"/><Relationship Id="rId7" Type="http://schemas.openxmlformats.org/officeDocument/2006/relationships/hyperlink" Target="http://www.independent.co.uk/news/science/exclusive-smoked-out-tobacco-giants-war-on-science-2347254.html"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www.guardian.co.uk/society/children" TargetMode="External"/><Relationship Id="rId5" Type="http://schemas.openxmlformats.org/officeDocument/2006/relationships/hyperlink" Target="http://www.management.stir.ac.uk/research/social-marketing/centre-for-tobacco-control-research/" TargetMode="External"/><Relationship Id="rId4" Type="http://schemas.openxmlformats.org/officeDocument/2006/relationships/hyperlink" Target="http://www.guardian.co.uk/business/philip-morris-international"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Lot of emphasis</a:t>
            </a:r>
            <a:r>
              <a:rPr lang="en-GB" baseline="0" dirty="0" smtClean="0"/>
              <a:t> on data sharing these days – and required or expected by many funders.  E.g. ESRC expects this, and you need to justify why not, if not.</a:t>
            </a:r>
          </a:p>
          <a:p>
            <a:endParaRPr lang="en-GB" baseline="0" dirty="0" smtClean="0"/>
          </a:p>
          <a:p>
            <a:r>
              <a:rPr lang="en-GB" sz="1200" kern="1200" dirty="0" smtClean="0">
                <a:solidFill>
                  <a:schemeClr val="tx1"/>
                </a:solidFill>
                <a:effectLst/>
                <a:latin typeface="Times" pitchFamily="18" charset="0"/>
                <a:ea typeface="+mn-ea"/>
                <a:cs typeface="+mn-cs"/>
              </a:rPr>
              <a:t>Only recently has archiving been related to primary research data, and only recently have archives been understood as stores of material that can be accessed by anyone. Further, until only very recently, researchers have been required to destroy data after the end of a research project, under ethics protocols (</a:t>
            </a:r>
            <a:r>
              <a:rPr lang="en-GB" sz="1200" kern="1200" dirty="0" err="1" smtClean="0">
                <a:solidFill>
                  <a:schemeClr val="tx1"/>
                </a:solidFill>
                <a:effectLst/>
                <a:latin typeface="Times" pitchFamily="18" charset="0"/>
                <a:ea typeface="+mn-ea"/>
                <a:cs typeface="+mn-cs"/>
              </a:rPr>
              <a:t>Mauthner</a:t>
            </a:r>
            <a:r>
              <a:rPr lang="en-GB" sz="1200" kern="1200" dirty="0" smtClean="0">
                <a:solidFill>
                  <a:schemeClr val="tx1"/>
                </a:solidFill>
                <a:effectLst/>
                <a:latin typeface="Times" pitchFamily="18" charset="0"/>
                <a:ea typeface="+mn-ea"/>
                <a:cs typeface="+mn-cs"/>
              </a:rPr>
              <a:t> et al ????). So requiring data to be publically archived is a fairly big shift in approaches to data. </a:t>
            </a:r>
            <a:endParaRPr lang="en-GB" baseline="0" dirty="0" smtClean="0"/>
          </a:p>
          <a:p>
            <a:endParaRPr lang="en-GB" baseline="0" dirty="0" smtClean="0"/>
          </a:p>
          <a:p>
            <a:r>
              <a:rPr lang="en-GB" baseline="0" dirty="0" smtClean="0"/>
              <a:t>Ethics considerations get pulled into this argument – both to justify data sharing and to </a:t>
            </a:r>
            <a:r>
              <a:rPr lang="en-GB" baseline="0" dirty="0" err="1" smtClean="0"/>
              <a:t>problematise</a:t>
            </a:r>
            <a:r>
              <a:rPr lang="en-GB" baseline="0" dirty="0" smtClean="0"/>
              <a:t> data sharing.  </a:t>
            </a:r>
          </a:p>
          <a:p>
            <a:endParaRPr lang="en-GB" baseline="0" dirty="0" smtClean="0"/>
          </a:p>
          <a:p>
            <a:r>
              <a:rPr lang="en-GB" baseline="0" dirty="0" smtClean="0"/>
              <a:t>The philosopher John Dewey writing in 1938 commented that humans like to think in extreme opposites – either/or, with no intermediate possibilities.  In reflecting on ethics in relation to data sharing today, I hope that we can begin to find that intermediate ground – recognising both the risks and the benefits that can accrue.</a:t>
            </a:r>
            <a:endParaRPr lang="en-GB" dirty="0"/>
          </a:p>
        </p:txBody>
      </p:sp>
    </p:spTree>
    <p:extLst>
      <p:ext uri="{BB962C8B-B14F-4D97-AF65-F5344CB8AC3E}">
        <p14:creationId xmlns:p14="http://schemas.microsoft.com/office/powerpoint/2010/main" xmlns="" val="11292660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GB" sz="1200" kern="1200" dirty="0" smtClean="0">
                <a:solidFill>
                  <a:schemeClr val="tx1"/>
                </a:solidFill>
                <a:effectLst/>
                <a:latin typeface="Times" pitchFamily="18" charset="0"/>
                <a:ea typeface="+mn-ea"/>
                <a:cs typeface="+mn-cs"/>
              </a:rPr>
              <a:t>Data-gathering is expensive </a:t>
            </a:r>
          </a:p>
          <a:p>
            <a:pPr lvl="0"/>
            <a:r>
              <a:rPr lang="en-GB" sz="1200" kern="1200" dirty="0" smtClean="0">
                <a:solidFill>
                  <a:schemeClr val="tx1"/>
                </a:solidFill>
                <a:effectLst/>
                <a:latin typeface="Times" pitchFamily="18" charset="0"/>
                <a:ea typeface="+mn-ea"/>
                <a:cs typeface="+mn-cs"/>
              </a:rPr>
              <a:t>It is part of researchers’ responsibility to wider society to archive data as good ‘ethical’ practice: research is thus a public good </a:t>
            </a:r>
          </a:p>
          <a:p>
            <a:pPr lvl="0"/>
            <a:r>
              <a:rPr lang="en-GB" sz="1200" kern="1200" dirty="0" smtClean="0">
                <a:solidFill>
                  <a:schemeClr val="tx1"/>
                </a:solidFill>
                <a:effectLst/>
                <a:latin typeface="Times" pitchFamily="18" charset="0"/>
                <a:ea typeface="+mn-ea"/>
                <a:cs typeface="+mn-cs"/>
              </a:rPr>
              <a:t>Researchers can be held to account for the quality of their data, and for the ways in which they interpret their data. Thus, archiving data leads to greater transparency and openness in research.</a:t>
            </a:r>
          </a:p>
          <a:p>
            <a:pPr lvl="0"/>
            <a:r>
              <a:rPr lang="en-GB" sz="1200" kern="1200" dirty="0" smtClean="0">
                <a:solidFill>
                  <a:schemeClr val="tx1"/>
                </a:solidFill>
                <a:effectLst/>
                <a:latin typeface="Times" pitchFamily="18" charset="0"/>
                <a:ea typeface="+mn-ea"/>
                <a:cs typeface="+mn-cs"/>
              </a:rPr>
              <a:t>Training – data depositories provide important resources for research training </a:t>
            </a:r>
          </a:p>
          <a:p>
            <a:pPr lvl="0"/>
            <a:r>
              <a:rPr lang="en-GB" sz="1200" kern="1200" dirty="0" smtClean="0">
                <a:solidFill>
                  <a:schemeClr val="tx1"/>
                </a:solidFill>
                <a:effectLst/>
                <a:latin typeface="Times" pitchFamily="18" charset="0"/>
                <a:ea typeface="+mn-ea"/>
                <a:cs typeface="+mn-cs"/>
              </a:rPr>
              <a:t>Makes the fullest possible use of research that is available, especially on difficult or traumatic matters, such as abuse, so as not to repeat the same questions over and over again, thus it is less burdensome on respondents- harm/benefit balance. (</a:t>
            </a:r>
            <a:r>
              <a:rPr lang="en-GB" sz="1200" kern="1200" dirty="0" err="1" smtClean="0">
                <a:solidFill>
                  <a:schemeClr val="tx1"/>
                </a:solidFill>
                <a:effectLst/>
                <a:latin typeface="Times" pitchFamily="18" charset="0"/>
                <a:ea typeface="+mn-ea"/>
                <a:cs typeface="+mn-cs"/>
              </a:rPr>
              <a:t>Mauthner</a:t>
            </a:r>
            <a:r>
              <a:rPr lang="en-GB" sz="1200" kern="1200" dirty="0" smtClean="0">
                <a:solidFill>
                  <a:schemeClr val="tx1"/>
                </a:solidFill>
                <a:effectLst/>
                <a:latin typeface="Times" pitchFamily="18" charset="0"/>
                <a:ea typeface="+mn-ea"/>
                <a:cs typeface="+mn-cs"/>
              </a:rPr>
              <a:t> &amp; Parry, 2009, 2012). </a:t>
            </a:r>
          </a:p>
          <a:p>
            <a:endParaRPr lang="en-GB" dirty="0" smtClean="0"/>
          </a:p>
          <a:p>
            <a:pPr lvl="0"/>
            <a:r>
              <a:rPr lang="en-GB" sz="1200" kern="1200" dirty="0" smtClean="0">
                <a:solidFill>
                  <a:schemeClr val="tx1"/>
                </a:solidFill>
                <a:effectLst/>
                <a:latin typeface="Times" pitchFamily="18" charset="0"/>
                <a:ea typeface="+mn-ea"/>
                <a:cs typeface="+mn-cs"/>
              </a:rPr>
              <a:t>New technologies make data sharing practically possible via digitization</a:t>
            </a:r>
          </a:p>
          <a:p>
            <a:pPr lvl="0"/>
            <a:r>
              <a:rPr lang="en-GB" sz="1200" kern="1200" dirty="0" smtClean="0">
                <a:solidFill>
                  <a:schemeClr val="tx1"/>
                </a:solidFill>
                <a:effectLst/>
                <a:latin typeface="Times" pitchFamily="18" charset="0"/>
                <a:ea typeface="+mn-ea"/>
                <a:cs typeface="+mn-cs"/>
              </a:rPr>
              <a:t>Data can be re-analysed to ask questions not originally intended</a:t>
            </a:r>
          </a:p>
          <a:p>
            <a:endParaRPr lang="en-GB" dirty="0"/>
          </a:p>
        </p:txBody>
      </p:sp>
      <p:sp>
        <p:nvSpPr>
          <p:cNvPr id="4" name="Slide Number Placeholder 3"/>
          <p:cNvSpPr>
            <a:spLocks noGrp="1"/>
          </p:cNvSpPr>
          <p:nvPr>
            <p:ph type="sldNum" sz="quarter" idx="10"/>
          </p:nvPr>
        </p:nvSpPr>
        <p:spPr>
          <a:xfrm>
            <a:off x="3848645" y="9408980"/>
            <a:ext cx="2944283" cy="495300"/>
          </a:xfrm>
          <a:prstGeom prst="rect">
            <a:avLst/>
          </a:prstGeom>
        </p:spPr>
        <p:txBody>
          <a:bodyPr lIns="91157" tIns="45578" rIns="91157" bIns="45578"/>
          <a:lstStyle/>
          <a:p>
            <a:fld id="{46943F1F-7DDE-4656-8788-B5F60C86F6C4}"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xmlns="" val="3083262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xmlns="" val="2979306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xmlns="" val="2479180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a:xfrm>
            <a:off x="3848645" y="9408980"/>
            <a:ext cx="2944283" cy="495300"/>
          </a:xfrm>
          <a:prstGeom prst="rect">
            <a:avLst/>
          </a:prstGeom>
        </p:spPr>
        <p:txBody>
          <a:bodyPr lIns="91157" tIns="45578" rIns="91157" bIns="45578"/>
          <a:lstStyle/>
          <a:p>
            <a:fld id="{46943F1F-7DDE-4656-8788-B5F60C86F6C4}" type="slidenum">
              <a:rPr lang="en-GB" smtClean="0"/>
              <a:pPr/>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Times" pitchFamily="18" charset="0"/>
                <a:ea typeface="+mn-ea"/>
                <a:cs typeface="+mn-cs"/>
              </a:rPr>
              <a:t>For example,  UK Data Archive  (2011) guidance suggests that researchers should treat participants ‘as intelligent beings, able to make their own decisions on how the information they provide can be used, shared and made public (through informed consent)’. </a:t>
            </a:r>
          </a:p>
          <a:p>
            <a:endParaRPr lang="en-GB" sz="1200" kern="1200" dirty="0" smtClean="0">
              <a:solidFill>
                <a:schemeClr val="tx1"/>
              </a:solidFill>
              <a:effectLst/>
              <a:latin typeface="Times" pitchFamily="18" charset="0"/>
              <a:ea typeface="+mn-ea"/>
              <a:cs typeface="+mn-cs"/>
            </a:endParaRPr>
          </a:p>
          <a:p>
            <a:r>
              <a:rPr lang="en-GB" sz="1200" kern="1200" dirty="0" smtClean="0">
                <a:solidFill>
                  <a:schemeClr val="tx1"/>
                </a:solidFill>
                <a:effectLst/>
                <a:latin typeface="Times" pitchFamily="18" charset="0"/>
                <a:ea typeface="+mn-ea"/>
                <a:cs typeface="+mn-cs"/>
              </a:rPr>
              <a:t>Perhaps a more important question here is to ask </a:t>
            </a:r>
            <a:r>
              <a:rPr lang="en-GB" sz="1200" i="1" kern="1200" dirty="0" smtClean="0">
                <a:solidFill>
                  <a:schemeClr val="tx1"/>
                </a:solidFill>
                <a:effectLst/>
                <a:latin typeface="Times" pitchFamily="18" charset="0"/>
                <a:ea typeface="+mn-ea"/>
                <a:cs typeface="+mn-cs"/>
              </a:rPr>
              <a:t>why </a:t>
            </a:r>
            <a:r>
              <a:rPr lang="en-GB" sz="1200" kern="1200" dirty="0" smtClean="0">
                <a:solidFill>
                  <a:schemeClr val="tx1"/>
                </a:solidFill>
                <a:effectLst/>
                <a:latin typeface="Times" pitchFamily="18" charset="0"/>
                <a:ea typeface="+mn-ea"/>
                <a:cs typeface="+mn-cs"/>
              </a:rPr>
              <a:t>people (in situations of poverty/difficult circumstances/or indeed in any situation ) consent to participate in research in the first place/at all? Appeal to altruism, etc. </a:t>
            </a:r>
          </a:p>
          <a:p>
            <a:endParaRPr lang="en-GB" dirty="0"/>
          </a:p>
        </p:txBody>
      </p:sp>
    </p:spTree>
    <p:extLst>
      <p:ext uri="{BB962C8B-B14F-4D97-AF65-F5344CB8AC3E}">
        <p14:creationId xmlns:p14="http://schemas.microsoft.com/office/powerpoint/2010/main" xmlns="" val="35728185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effectLst/>
                <a:latin typeface="Times" pitchFamily="18" charset="0"/>
                <a:ea typeface="+mn-ea"/>
                <a:cs typeface="+mn-cs"/>
              </a:rPr>
              <a:t>For qualitative/sole researchers, the burden is on the researcher who collects primary data to prepare their data for archiving.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effectLst/>
              <a:latin typeface="Times"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effectLst/>
                <a:latin typeface="Times" pitchFamily="18" charset="0"/>
                <a:ea typeface="+mn-ea"/>
                <a:cs typeface="+mn-cs"/>
              </a:rPr>
              <a:t>For large survey teams, who is responsible? (the problem is sidestepped or sanitized by processes like ‘</a:t>
            </a:r>
            <a:r>
              <a:rPr lang="en-GB" sz="1200" kern="1200" dirty="0" err="1" smtClean="0">
                <a:solidFill>
                  <a:schemeClr val="tx1"/>
                </a:solidFill>
                <a:effectLst/>
                <a:latin typeface="Times" pitchFamily="18" charset="0"/>
                <a:ea typeface="+mn-ea"/>
                <a:cs typeface="+mn-cs"/>
              </a:rPr>
              <a:t>anonymisation</a:t>
            </a:r>
            <a:r>
              <a:rPr lang="en-GB" sz="1200" kern="1200" dirty="0" smtClean="0">
                <a:solidFill>
                  <a:schemeClr val="tx1"/>
                </a:solidFill>
                <a:effectLst/>
                <a:latin typeface="Times" pitchFamily="18" charset="0"/>
                <a:ea typeface="+mn-ea"/>
                <a:cs typeface="+mn-cs"/>
              </a:rPr>
              <a:t>’ and data-‘cleaning’). </a:t>
            </a:r>
          </a:p>
          <a:p>
            <a:endParaRPr lang="en-GB"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effectLst/>
                <a:latin typeface="Times" pitchFamily="18" charset="0"/>
                <a:ea typeface="+mn-ea"/>
                <a:cs typeface="+mn-cs"/>
              </a:rPr>
              <a:t>However, the limits of </a:t>
            </a:r>
            <a:r>
              <a:rPr lang="en-GB" sz="1200" kern="1200" dirty="0" err="1" smtClean="0">
                <a:solidFill>
                  <a:schemeClr val="tx1"/>
                </a:solidFill>
                <a:effectLst/>
                <a:latin typeface="Times" pitchFamily="18" charset="0"/>
                <a:ea typeface="+mn-ea"/>
                <a:cs typeface="+mn-cs"/>
              </a:rPr>
              <a:t>anonymisation</a:t>
            </a:r>
            <a:r>
              <a:rPr lang="en-GB" sz="1200" kern="1200" dirty="0" smtClean="0">
                <a:solidFill>
                  <a:schemeClr val="tx1"/>
                </a:solidFill>
                <a:effectLst/>
                <a:latin typeface="Times" pitchFamily="18" charset="0"/>
                <a:ea typeface="+mn-ea"/>
                <a:cs typeface="+mn-cs"/>
              </a:rPr>
              <a:t> are increasingly being recognised and </a:t>
            </a:r>
            <a:r>
              <a:rPr lang="en-GB" sz="1200" kern="1200" dirty="0" err="1" smtClean="0">
                <a:solidFill>
                  <a:schemeClr val="tx1"/>
                </a:solidFill>
                <a:effectLst/>
                <a:latin typeface="Times" pitchFamily="18" charset="0"/>
                <a:ea typeface="+mn-ea"/>
                <a:cs typeface="+mn-cs"/>
              </a:rPr>
              <a:t>problematised</a:t>
            </a:r>
            <a:r>
              <a:rPr lang="en-GB" sz="1200" kern="1200" dirty="0" smtClean="0">
                <a:solidFill>
                  <a:schemeClr val="tx1"/>
                </a:solidFill>
                <a:effectLst/>
                <a:latin typeface="Times" pitchFamily="18" charset="0"/>
                <a:ea typeface="+mn-ea"/>
                <a:cs typeface="+mn-cs"/>
              </a:rPr>
              <a:t> in relation to </a:t>
            </a:r>
            <a:r>
              <a:rPr lang="en-GB" sz="1200" kern="1200" dirty="0" err="1" smtClean="0">
                <a:solidFill>
                  <a:schemeClr val="tx1"/>
                </a:solidFill>
                <a:effectLst/>
                <a:latin typeface="Times" pitchFamily="18" charset="0"/>
                <a:ea typeface="+mn-ea"/>
                <a:cs typeface="+mn-cs"/>
              </a:rPr>
              <a:t>biobanking</a:t>
            </a:r>
            <a:r>
              <a:rPr lang="en-GB" sz="1200" kern="1200" dirty="0" smtClean="0">
                <a:solidFill>
                  <a:schemeClr val="tx1"/>
                </a:solidFill>
                <a:effectLst/>
                <a:latin typeface="Times" pitchFamily="18" charset="0"/>
                <a:ea typeface="+mn-ea"/>
                <a:cs typeface="+mn-cs"/>
              </a:rPr>
              <a:t> and DNA data: ‘it was argued that given developments in information technology – and concomitant shifts in the way research is conducted – it was no longer possible to guarantee anonymity ... despite these changes, participants were still expected to act in an altruistic way and hold to their side of the social contract’.  (Nuffield 2012) </a:t>
            </a:r>
          </a:p>
          <a:p>
            <a:endParaRPr lang="en-GB" dirty="0"/>
          </a:p>
        </p:txBody>
      </p:sp>
    </p:spTree>
    <p:extLst>
      <p:ext uri="{BB962C8B-B14F-4D97-AF65-F5344CB8AC3E}">
        <p14:creationId xmlns:p14="http://schemas.microsoft.com/office/powerpoint/2010/main" xmlns="" val="39461104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xmlns="" val="31548479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xmlns="" val="1297582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Stirling University is fighting attempts by one of the world's largest tobacco companies to gain detailed access to its research into the </a:t>
            </a:r>
            <a:r>
              <a:rPr lang="en-GB" dirty="0" smtClean="0">
                <a:hlinkClick r:id="rId3" tooltip="More from guardian.co.uk on Smoking"/>
              </a:rPr>
              <a:t>smoking</a:t>
            </a:r>
            <a:r>
              <a:rPr lang="en-GB" dirty="0" smtClean="0"/>
              <a:t> habits and attitudes of teenagers.</a:t>
            </a:r>
          </a:p>
          <a:p>
            <a:r>
              <a:rPr lang="en-GB" dirty="0" smtClean="0">
                <a:hlinkClick r:id="rId4" tooltip="More from guardian.co.uk on Philip Morris International"/>
              </a:rPr>
              <a:t>Philip Morris International</a:t>
            </a:r>
            <a:r>
              <a:rPr lang="en-GB" dirty="0" smtClean="0"/>
              <a:t>, which makes Marlboro cigarettes, wants the university's centre for </a:t>
            </a:r>
            <a:r>
              <a:rPr lang="en-GB" dirty="0" smtClean="0">
                <a:hlinkClick r:id="rId5"/>
              </a:rPr>
              <a:t>tobacco control research</a:t>
            </a:r>
            <a:r>
              <a:rPr lang="en-GB" dirty="0" smtClean="0"/>
              <a:t> to hand over its data on thousands of </a:t>
            </a:r>
            <a:r>
              <a:rPr lang="en-GB" dirty="0" smtClean="0">
                <a:hlinkClick r:id="rId6" tooltip="More from guardian.co.uk on Children"/>
              </a:rPr>
              <a:t>children</a:t>
            </a:r>
            <a:r>
              <a:rPr lang="en-GB" dirty="0" smtClean="0"/>
              <a:t> who are smokers. The detail reveals their attitudes to smoking and reactions to packaging and advertising.</a:t>
            </a:r>
          </a:p>
          <a:p>
            <a:r>
              <a:rPr lang="en-GB" dirty="0" smtClean="0"/>
              <a:t>The company has successfully complained to the Scottish information commissioner, Kevin </a:t>
            </a:r>
            <a:r>
              <a:rPr lang="en-GB" dirty="0" err="1" smtClean="0"/>
              <a:t>Dunion</a:t>
            </a:r>
            <a:r>
              <a:rPr lang="en-GB" dirty="0" smtClean="0"/>
              <a:t>, after Stirling refused to answer a freedom of information request seeking access to the research.</a:t>
            </a:r>
          </a:p>
          <a:p>
            <a:r>
              <a:rPr lang="en-GB" dirty="0" smtClean="0"/>
              <a:t>The university said the firm's application, originally made anonymously through a London law firm, was "vexatious" and rejected it. But </a:t>
            </a:r>
            <a:r>
              <a:rPr lang="en-GB" dirty="0" err="1" smtClean="0"/>
              <a:t>Dunion</a:t>
            </a:r>
            <a:r>
              <a:rPr lang="en-GB" dirty="0" smtClean="0"/>
              <a:t> has overruled the university and ordered it to respond to Philip Morris's request.</a:t>
            </a:r>
          </a:p>
          <a:p>
            <a:r>
              <a:rPr lang="en-GB" dirty="0" smtClean="0"/>
              <a:t>Professor Gerard Hastings, the centre's director, said the tobacco company was mining his research for confidential data on children's attitudes – details a firm would not be allowed to collect itself on medical ethics grounds.</a:t>
            </a:r>
          </a:p>
          <a:p>
            <a:r>
              <a:rPr lang="en-GB" dirty="0" smtClean="0"/>
              <a:t>"They wanted everything we had ever done on this," Hastings </a:t>
            </a:r>
            <a:r>
              <a:rPr lang="en-GB" dirty="0" smtClean="0">
                <a:hlinkClick r:id="rId7"/>
              </a:rPr>
              <a:t>told the Independent</a:t>
            </a:r>
            <a:r>
              <a:rPr lang="en-GB" dirty="0" smtClean="0"/>
              <a:t>. "These are confidential comments about how youngsters feel about tobacco marketing. This is the sort of research that would get a tobacco company into trouble if it did it itself.</a:t>
            </a:r>
          </a:p>
          <a:p>
            <a:r>
              <a:rPr lang="en-GB" dirty="0" smtClean="0"/>
              <a:t>"What is more, these kids have been reassured that only bona fide researchers will have access to their data. No way can Philip Morris fit into that definition."</a:t>
            </a:r>
          </a:p>
          <a:p>
            <a:r>
              <a:rPr lang="en-GB" dirty="0" smtClean="0"/>
              <a:t>Philip Morris said it was not seeking any confidential data that would identify the interviewees, and said the research findings it wanted to see were </a:t>
            </a:r>
            <a:r>
              <a:rPr lang="en-GB" dirty="0" err="1" smtClean="0"/>
              <a:t>anonymised</a:t>
            </a:r>
            <a:r>
              <a:rPr lang="en-GB" dirty="0" smtClean="0"/>
              <a:t>.</a:t>
            </a:r>
          </a:p>
          <a:p>
            <a:endParaRPr lang="en-GB" dirty="0"/>
          </a:p>
        </p:txBody>
      </p:sp>
    </p:spTree>
    <p:extLst>
      <p:ext uri="{BB962C8B-B14F-4D97-AF65-F5344CB8AC3E}">
        <p14:creationId xmlns:p14="http://schemas.microsoft.com/office/powerpoint/2010/main" xmlns="" val="17511556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xmlns="" val="32500093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xmlns="" val="39288920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96962" name="Rectangle 2"/>
          <p:cNvSpPr>
            <a:spLocks noGrp="1" noChangeArrowheads="1"/>
          </p:cNvSpPr>
          <p:nvPr>
            <p:ph type="ctrTitle"/>
          </p:nvPr>
        </p:nvSpPr>
        <p:spPr>
          <a:xfrm>
            <a:off x="515938" y="295275"/>
            <a:ext cx="5884862" cy="1000125"/>
          </a:xfrm>
        </p:spPr>
        <p:txBody>
          <a:bodyPr/>
          <a:lstStyle>
            <a:lvl1pPr>
              <a:defRPr/>
            </a:lvl1pPr>
          </a:lstStyle>
          <a:p>
            <a:r>
              <a:rPr lang="en-US" altLang="en-GB" smtClean="0"/>
              <a:t>Click to edit Master title style</a:t>
            </a:r>
            <a:endParaRPr lang="en-GB" altLang="en-GB"/>
          </a:p>
        </p:txBody>
      </p:sp>
      <p:sp>
        <p:nvSpPr>
          <p:cNvPr id="296963" name="Rectangle 3"/>
          <p:cNvSpPr>
            <a:spLocks noGrp="1" noChangeArrowheads="1"/>
          </p:cNvSpPr>
          <p:nvPr>
            <p:ph type="subTitle" idx="1"/>
          </p:nvPr>
        </p:nvSpPr>
        <p:spPr>
          <a:xfrm>
            <a:off x="552450" y="1871663"/>
            <a:ext cx="8286750" cy="549275"/>
          </a:xfrm>
        </p:spPr>
        <p:txBody>
          <a:bodyPr/>
          <a:lstStyle>
            <a:lvl1pPr marL="0" indent="0">
              <a:buFontTx/>
              <a:buNone/>
              <a:defRPr b="1">
                <a:solidFill>
                  <a:srgbClr val="FF6600"/>
                </a:solidFill>
              </a:defRPr>
            </a:lvl1pPr>
          </a:lstStyle>
          <a:p>
            <a:r>
              <a:rPr lang="en-US" altLang="en-GB" smtClean="0"/>
              <a:t>Click to edit Master subtitle style</a:t>
            </a:r>
            <a:endParaRPr lang="en-US" altLang="en-GB"/>
          </a:p>
        </p:txBody>
      </p:sp>
      <p:sp>
        <p:nvSpPr>
          <p:cNvPr id="296964" name="Line 4"/>
          <p:cNvSpPr>
            <a:spLocks noChangeShapeType="1"/>
          </p:cNvSpPr>
          <p:nvPr/>
        </p:nvSpPr>
        <p:spPr bwMode="auto">
          <a:xfrm>
            <a:off x="0" y="1295400"/>
            <a:ext cx="9144000" cy="0"/>
          </a:xfrm>
          <a:prstGeom prst="line">
            <a:avLst/>
          </a:prstGeom>
          <a:noFill/>
          <a:ln w="17526">
            <a:solidFill>
              <a:srgbClr val="C0C0C0"/>
            </a:solidFill>
            <a:round/>
            <a:headEnd/>
            <a:tailEnd/>
          </a:ln>
          <a:effectLst/>
        </p:spPr>
        <p:txBody>
          <a:bodyPr wrap="none" anchor="ctr"/>
          <a:lstStyle/>
          <a:p>
            <a:endParaRPr lang="en-US"/>
          </a:p>
        </p:txBody>
      </p:sp>
      <p:pic>
        <p:nvPicPr>
          <p:cNvPr id="296965" name="Picture 5" descr="Us_pos_CMYK"/>
          <p:cNvPicPr>
            <a:picLocks noChangeAspect="1" noChangeArrowheads="1"/>
          </p:cNvPicPr>
          <p:nvPr/>
        </p:nvPicPr>
        <p:blipFill>
          <a:blip r:embed="rId2" cstate="print"/>
          <a:srcRect t="18727" b="19583"/>
          <a:stretch>
            <a:fillRect/>
          </a:stretch>
        </p:blipFill>
        <p:spPr bwMode="auto">
          <a:xfrm>
            <a:off x="6248400" y="304800"/>
            <a:ext cx="2716213" cy="1023938"/>
          </a:xfrm>
          <a:prstGeom prst="rect">
            <a:avLst/>
          </a:prstGeom>
          <a:noFill/>
        </p:spPr>
      </p:pic>
      <p:sp>
        <p:nvSpPr>
          <p:cNvPr id="296966" name="Rectangle 6"/>
          <p:cNvSpPr>
            <a:spLocks noGrp="1" noChangeArrowheads="1"/>
          </p:cNvSpPr>
          <p:nvPr>
            <p:ph type="dt" sz="quarter" idx="2"/>
          </p:nvPr>
        </p:nvSpPr>
        <p:spPr/>
        <p:txBody>
          <a:bodyPr/>
          <a:lstStyle>
            <a:lvl1pPr>
              <a:defRPr/>
            </a:lvl1pPr>
          </a:lstStyle>
          <a:p>
            <a:fld id="{60799BFD-CBA6-4A92-91BC-C1F11D943949}" type="datetime3">
              <a:rPr lang="en-US"/>
              <a:pPr/>
              <a:t>12 March 2013</a:t>
            </a:fld>
            <a:endParaRPr lang="en-GB" altLang="en-GB"/>
          </a:p>
        </p:txBody>
      </p:sp>
      <p:sp>
        <p:nvSpPr>
          <p:cNvPr id="296967" name="Rectangle 7"/>
          <p:cNvSpPr>
            <a:spLocks noGrp="1" noChangeArrowheads="1"/>
          </p:cNvSpPr>
          <p:nvPr>
            <p:ph type="ftr" sz="quarter" idx="3"/>
          </p:nvPr>
        </p:nvSpPr>
        <p:spPr/>
        <p:txBody>
          <a:bodyPr/>
          <a:lstStyle>
            <a:lvl1pPr>
              <a:defRPr>
                <a:latin typeface="Times" pitchFamily="18" charset="0"/>
              </a:defRPr>
            </a:lvl1pPr>
          </a:lstStyle>
          <a:p>
            <a:endParaRPr lang="en-GB" altLang="en-GB"/>
          </a:p>
          <a:p>
            <a:endParaRPr lang="en-US"/>
          </a:p>
        </p:txBody>
      </p:sp>
      <p:sp>
        <p:nvSpPr>
          <p:cNvPr id="296968" name="Rectangle 8"/>
          <p:cNvSpPr>
            <a:spLocks noGrp="1" noChangeArrowheads="1"/>
          </p:cNvSpPr>
          <p:nvPr>
            <p:ph type="sldNum" sz="quarter" idx="4"/>
          </p:nvPr>
        </p:nvSpPr>
        <p:spPr/>
        <p:txBody>
          <a:bodyPr/>
          <a:lstStyle>
            <a:lvl1pPr>
              <a:defRPr/>
            </a:lvl1pPr>
          </a:lstStyle>
          <a:p>
            <a:fld id="{31490DDB-109C-4A8D-BE4E-0837B0D81961}"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quarter" idx="10"/>
          </p:nvPr>
        </p:nvSpPr>
        <p:spPr/>
        <p:txBody>
          <a:bodyPr/>
          <a:lstStyle>
            <a:lvl1pPr>
              <a:defRPr/>
            </a:lvl1pPr>
          </a:lstStyle>
          <a:p>
            <a:fld id="{E4BB55AA-57E1-4D87-A05A-598AC7BD6184}" type="datetime3">
              <a:rPr lang="en-US"/>
              <a:pPr/>
              <a:t>12 March 2013</a:t>
            </a:fld>
            <a:endParaRPr lang="en-GB" altLang="en-GB"/>
          </a:p>
        </p:txBody>
      </p:sp>
      <p:sp>
        <p:nvSpPr>
          <p:cNvPr id="5" name="Footer Placeholder 4"/>
          <p:cNvSpPr>
            <a:spLocks noGrp="1"/>
          </p:cNvSpPr>
          <p:nvPr>
            <p:ph type="ftr" sz="quarter" idx="11"/>
          </p:nvPr>
        </p:nvSpPr>
        <p:spPr/>
        <p:txBody>
          <a:bodyPr/>
          <a:lstStyle>
            <a:lvl1pPr>
              <a:defRPr>
                <a:latin typeface="Times" pitchFamily="18" charset="0"/>
              </a:defRPr>
            </a:lvl1pPr>
          </a:lstStyle>
          <a:p>
            <a:endParaRPr lang="en-GB" altLang="en-GB"/>
          </a:p>
          <a:p>
            <a:endParaRPr lang="en-US"/>
          </a:p>
        </p:txBody>
      </p:sp>
      <p:sp>
        <p:nvSpPr>
          <p:cNvPr id="6" name="Slide Number Placeholder 5"/>
          <p:cNvSpPr>
            <a:spLocks noGrp="1"/>
          </p:cNvSpPr>
          <p:nvPr>
            <p:ph type="sldNum" sz="quarter" idx="12"/>
          </p:nvPr>
        </p:nvSpPr>
        <p:spPr/>
        <p:txBody>
          <a:bodyPr/>
          <a:lstStyle>
            <a:lvl1pPr>
              <a:defRPr/>
            </a:lvl1pPr>
          </a:lstStyle>
          <a:p>
            <a:fld id="{2FC5636E-D468-447F-984D-DDD03D7DA101}"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quarter" idx="10"/>
          </p:nvPr>
        </p:nvSpPr>
        <p:spPr/>
        <p:txBody>
          <a:bodyPr/>
          <a:lstStyle>
            <a:lvl1pPr>
              <a:defRPr/>
            </a:lvl1pPr>
          </a:lstStyle>
          <a:p>
            <a:fld id="{9E5B3A72-D3C8-4DFF-B848-9FDB2413CAC1}" type="datetime3">
              <a:rPr lang="en-US"/>
              <a:pPr/>
              <a:t>12 March 2013</a:t>
            </a:fld>
            <a:endParaRPr lang="en-GB" altLang="en-GB"/>
          </a:p>
        </p:txBody>
      </p:sp>
      <p:sp>
        <p:nvSpPr>
          <p:cNvPr id="5" name="Footer Placeholder 4"/>
          <p:cNvSpPr>
            <a:spLocks noGrp="1"/>
          </p:cNvSpPr>
          <p:nvPr>
            <p:ph type="ftr" sz="quarter" idx="11"/>
          </p:nvPr>
        </p:nvSpPr>
        <p:spPr/>
        <p:txBody>
          <a:bodyPr/>
          <a:lstStyle>
            <a:lvl1pPr>
              <a:defRPr>
                <a:latin typeface="Times" pitchFamily="18" charset="0"/>
              </a:defRPr>
            </a:lvl1pPr>
          </a:lstStyle>
          <a:p>
            <a:endParaRPr lang="en-GB" altLang="en-GB"/>
          </a:p>
          <a:p>
            <a:endParaRPr lang="en-US"/>
          </a:p>
        </p:txBody>
      </p:sp>
      <p:sp>
        <p:nvSpPr>
          <p:cNvPr id="6" name="Slide Number Placeholder 5"/>
          <p:cNvSpPr>
            <a:spLocks noGrp="1"/>
          </p:cNvSpPr>
          <p:nvPr>
            <p:ph type="sldNum" sz="quarter" idx="12"/>
          </p:nvPr>
        </p:nvSpPr>
        <p:spPr/>
        <p:txBody>
          <a:bodyPr/>
          <a:lstStyle>
            <a:lvl1pPr>
              <a:defRPr/>
            </a:lvl1pPr>
          </a:lstStyle>
          <a:p>
            <a:fld id="{143207B1-556D-478F-92EC-A5B9797BFAC6}"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54038" y="1871663"/>
            <a:ext cx="4065587" cy="36909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72025" y="1871663"/>
            <a:ext cx="4067175" cy="36909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quarter" idx="10"/>
          </p:nvPr>
        </p:nvSpPr>
        <p:spPr/>
        <p:txBody>
          <a:bodyPr/>
          <a:lstStyle>
            <a:lvl1pPr>
              <a:defRPr/>
            </a:lvl1pPr>
          </a:lstStyle>
          <a:p>
            <a:fld id="{EAF42264-1ED9-4CF3-8C33-18C788DA0359}" type="datetime3">
              <a:rPr lang="en-US"/>
              <a:pPr/>
              <a:t>12 March 2013</a:t>
            </a:fld>
            <a:endParaRPr lang="en-GB" altLang="en-GB"/>
          </a:p>
        </p:txBody>
      </p:sp>
      <p:sp>
        <p:nvSpPr>
          <p:cNvPr id="6" name="Footer Placeholder 5"/>
          <p:cNvSpPr>
            <a:spLocks noGrp="1"/>
          </p:cNvSpPr>
          <p:nvPr>
            <p:ph type="ftr" sz="quarter" idx="11"/>
          </p:nvPr>
        </p:nvSpPr>
        <p:spPr/>
        <p:txBody>
          <a:bodyPr/>
          <a:lstStyle>
            <a:lvl1pPr>
              <a:defRPr>
                <a:latin typeface="Times" pitchFamily="18" charset="0"/>
              </a:defRPr>
            </a:lvl1pPr>
          </a:lstStyle>
          <a:p>
            <a:endParaRPr lang="en-GB" altLang="en-GB"/>
          </a:p>
          <a:p>
            <a:endParaRPr lang="en-US"/>
          </a:p>
        </p:txBody>
      </p:sp>
      <p:sp>
        <p:nvSpPr>
          <p:cNvPr id="7" name="Slide Number Placeholder 6"/>
          <p:cNvSpPr>
            <a:spLocks noGrp="1"/>
          </p:cNvSpPr>
          <p:nvPr>
            <p:ph type="sldNum" sz="quarter" idx="12"/>
          </p:nvPr>
        </p:nvSpPr>
        <p:spPr/>
        <p:txBody>
          <a:bodyPr/>
          <a:lstStyle>
            <a:lvl1pPr>
              <a:defRPr/>
            </a:lvl1pPr>
          </a:lstStyle>
          <a:p>
            <a:fld id="{2FF5FDC2-D173-45A9-A0FA-55DCEE5DA81A}"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quarter" idx="10"/>
          </p:nvPr>
        </p:nvSpPr>
        <p:spPr/>
        <p:txBody>
          <a:bodyPr/>
          <a:lstStyle>
            <a:lvl1pPr>
              <a:defRPr/>
            </a:lvl1pPr>
          </a:lstStyle>
          <a:p>
            <a:fld id="{7A5376AB-2F1A-4AC2-A438-A703182AC8E0}" type="datetime3">
              <a:rPr lang="en-US"/>
              <a:pPr/>
              <a:t>12 March 2013</a:t>
            </a:fld>
            <a:endParaRPr lang="en-GB" altLang="en-GB"/>
          </a:p>
        </p:txBody>
      </p:sp>
      <p:sp>
        <p:nvSpPr>
          <p:cNvPr id="8" name="Footer Placeholder 7"/>
          <p:cNvSpPr>
            <a:spLocks noGrp="1"/>
          </p:cNvSpPr>
          <p:nvPr>
            <p:ph type="ftr" sz="quarter" idx="11"/>
          </p:nvPr>
        </p:nvSpPr>
        <p:spPr/>
        <p:txBody>
          <a:bodyPr/>
          <a:lstStyle>
            <a:lvl1pPr>
              <a:defRPr>
                <a:latin typeface="Times" pitchFamily="18" charset="0"/>
              </a:defRPr>
            </a:lvl1pPr>
          </a:lstStyle>
          <a:p>
            <a:endParaRPr lang="en-GB" altLang="en-GB"/>
          </a:p>
          <a:p>
            <a:endParaRPr lang="en-US"/>
          </a:p>
        </p:txBody>
      </p:sp>
      <p:sp>
        <p:nvSpPr>
          <p:cNvPr id="9" name="Slide Number Placeholder 8"/>
          <p:cNvSpPr>
            <a:spLocks noGrp="1"/>
          </p:cNvSpPr>
          <p:nvPr>
            <p:ph type="sldNum" sz="quarter" idx="12"/>
          </p:nvPr>
        </p:nvSpPr>
        <p:spPr/>
        <p:txBody>
          <a:bodyPr/>
          <a:lstStyle>
            <a:lvl1pPr>
              <a:defRPr/>
            </a:lvl1pPr>
          </a:lstStyle>
          <a:p>
            <a:fld id="{E49D90D0-19EC-477E-89B5-B21F5716F918}"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quarter" idx="10"/>
          </p:nvPr>
        </p:nvSpPr>
        <p:spPr/>
        <p:txBody>
          <a:bodyPr/>
          <a:lstStyle>
            <a:lvl1pPr>
              <a:defRPr/>
            </a:lvl1pPr>
          </a:lstStyle>
          <a:p>
            <a:fld id="{89109259-F0A9-4E84-88AA-172268AD0F42}" type="datetime3">
              <a:rPr lang="en-US"/>
              <a:pPr/>
              <a:t>12 March 2013</a:t>
            </a:fld>
            <a:endParaRPr lang="en-GB" altLang="en-GB"/>
          </a:p>
        </p:txBody>
      </p:sp>
      <p:sp>
        <p:nvSpPr>
          <p:cNvPr id="4" name="Footer Placeholder 3"/>
          <p:cNvSpPr>
            <a:spLocks noGrp="1"/>
          </p:cNvSpPr>
          <p:nvPr>
            <p:ph type="ftr" sz="quarter" idx="11"/>
          </p:nvPr>
        </p:nvSpPr>
        <p:spPr/>
        <p:txBody>
          <a:bodyPr/>
          <a:lstStyle>
            <a:lvl1pPr>
              <a:defRPr>
                <a:latin typeface="Times" pitchFamily="18" charset="0"/>
              </a:defRPr>
            </a:lvl1pPr>
          </a:lstStyle>
          <a:p>
            <a:endParaRPr lang="en-GB" altLang="en-GB"/>
          </a:p>
          <a:p>
            <a:endParaRPr lang="en-US"/>
          </a:p>
        </p:txBody>
      </p:sp>
      <p:sp>
        <p:nvSpPr>
          <p:cNvPr id="5" name="Slide Number Placeholder 4"/>
          <p:cNvSpPr>
            <a:spLocks noGrp="1"/>
          </p:cNvSpPr>
          <p:nvPr>
            <p:ph type="sldNum" sz="quarter" idx="12"/>
          </p:nvPr>
        </p:nvSpPr>
        <p:spPr/>
        <p:txBody>
          <a:bodyPr/>
          <a:lstStyle>
            <a:lvl1pPr>
              <a:defRPr/>
            </a:lvl1pPr>
          </a:lstStyle>
          <a:p>
            <a:fld id="{70965FA2-D795-4EBA-964C-78EDF2ED1E38}"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quarter" idx="10"/>
          </p:nvPr>
        </p:nvSpPr>
        <p:spPr/>
        <p:txBody>
          <a:bodyPr/>
          <a:lstStyle>
            <a:lvl1pPr>
              <a:defRPr/>
            </a:lvl1pPr>
          </a:lstStyle>
          <a:p>
            <a:fld id="{E99B27B0-826B-41CE-813F-4EE590D00D2D}" type="datetime3">
              <a:rPr lang="en-US"/>
              <a:pPr/>
              <a:t>12 March 2013</a:t>
            </a:fld>
            <a:endParaRPr lang="en-GB" altLang="en-GB"/>
          </a:p>
        </p:txBody>
      </p:sp>
      <p:sp>
        <p:nvSpPr>
          <p:cNvPr id="3" name="Footer Placeholder 2"/>
          <p:cNvSpPr>
            <a:spLocks noGrp="1"/>
          </p:cNvSpPr>
          <p:nvPr>
            <p:ph type="ftr" sz="quarter" idx="11"/>
          </p:nvPr>
        </p:nvSpPr>
        <p:spPr/>
        <p:txBody>
          <a:bodyPr/>
          <a:lstStyle>
            <a:lvl1pPr>
              <a:defRPr>
                <a:latin typeface="Times" pitchFamily="18" charset="0"/>
              </a:defRPr>
            </a:lvl1pPr>
          </a:lstStyle>
          <a:p>
            <a:endParaRPr lang="en-GB" altLang="en-GB"/>
          </a:p>
          <a:p>
            <a:endParaRPr lang="en-US"/>
          </a:p>
        </p:txBody>
      </p:sp>
      <p:sp>
        <p:nvSpPr>
          <p:cNvPr id="4" name="Slide Number Placeholder 3"/>
          <p:cNvSpPr>
            <a:spLocks noGrp="1"/>
          </p:cNvSpPr>
          <p:nvPr>
            <p:ph type="sldNum" sz="quarter" idx="12"/>
          </p:nvPr>
        </p:nvSpPr>
        <p:spPr/>
        <p:txBody>
          <a:bodyPr/>
          <a:lstStyle>
            <a:lvl1pPr>
              <a:defRPr/>
            </a:lvl1pPr>
          </a:lstStyle>
          <a:p>
            <a:fld id="{4902C1CF-86D9-4F3C-89DC-0998B819376C}"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quarter" idx="10"/>
          </p:nvPr>
        </p:nvSpPr>
        <p:spPr/>
        <p:txBody>
          <a:bodyPr/>
          <a:lstStyle>
            <a:lvl1pPr>
              <a:defRPr/>
            </a:lvl1pPr>
          </a:lstStyle>
          <a:p>
            <a:fld id="{8034FF01-C118-4566-A964-58E240089C65}" type="datetime3">
              <a:rPr lang="en-US"/>
              <a:pPr/>
              <a:t>12 March 2013</a:t>
            </a:fld>
            <a:endParaRPr lang="en-GB" altLang="en-GB"/>
          </a:p>
        </p:txBody>
      </p:sp>
      <p:sp>
        <p:nvSpPr>
          <p:cNvPr id="6" name="Footer Placeholder 5"/>
          <p:cNvSpPr>
            <a:spLocks noGrp="1"/>
          </p:cNvSpPr>
          <p:nvPr>
            <p:ph type="ftr" sz="quarter" idx="11"/>
          </p:nvPr>
        </p:nvSpPr>
        <p:spPr/>
        <p:txBody>
          <a:bodyPr/>
          <a:lstStyle>
            <a:lvl1pPr>
              <a:defRPr>
                <a:latin typeface="Times" pitchFamily="18" charset="0"/>
              </a:defRPr>
            </a:lvl1pPr>
          </a:lstStyle>
          <a:p>
            <a:endParaRPr lang="en-GB" altLang="en-GB"/>
          </a:p>
          <a:p>
            <a:endParaRPr lang="en-US"/>
          </a:p>
        </p:txBody>
      </p:sp>
      <p:sp>
        <p:nvSpPr>
          <p:cNvPr id="7" name="Slide Number Placeholder 6"/>
          <p:cNvSpPr>
            <a:spLocks noGrp="1"/>
          </p:cNvSpPr>
          <p:nvPr>
            <p:ph type="sldNum" sz="quarter" idx="12"/>
          </p:nvPr>
        </p:nvSpPr>
        <p:spPr/>
        <p:txBody>
          <a:bodyPr/>
          <a:lstStyle>
            <a:lvl1pPr>
              <a:defRPr/>
            </a:lvl1pPr>
          </a:lstStyle>
          <a:p>
            <a:fld id="{7FF9DF50-786D-4501-8607-0C67EAB81529}"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quarter" idx="10"/>
          </p:nvPr>
        </p:nvSpPr>
        <p:spPr/>
        <p:txBody>
          <a:bodyPr/>
          <a:lstStyle>
            <a:lvl1pPr>
              <a:defRPr/>
            </a:lvl1pPr>
          </a:lstStyle>
          <a:p>
            <a:fld id="{9E42BB85-02C9-4E44-8632-62666C931907}" type="datetime3">
              <a:rPr lang="en-US"/>
              <a:pPr/>
              <a:t>12 March 2013</a:t>
            </a:fld>
            <a:endParaRPr lang="en-GB" altLang="en-GB"/>
          </a:p>
        </p:txBody>
      </p:sp>
      <p:sp>
        <p:nvSpPr>
          <p:cNvPr id="6" name="Footer Placeholder 5"/>
          <p:cNvSpPr>
            <a:spLocks noGrp="1"/>
          </p:cNvSpPr>
          <p:nvPr>
            <p:ph type="ftr" sz="quarter" idx="11"/>
          </p:nvPr>
        </p:nvSpPr>
        <p:spPr/>
        <p:txBody>
          <a:bodyPr/>
          <a:lstStyle>
            <a:lvl1pPr>
              <a:defRPr>
                <a:latin typeface="Times" pitchFamily="18" charset="0"/>
              </a:defRPr>
            </a:lvl1pPr>
          </a:lstStyle>
          <a:p>
            <a:endParaRPr lang="en-GB" altLang="en-GB"/>
          </a:p>
          <a:p>
            <a:endParaRPr lang="en-US"/>
          </a:p>
        </p:txBody>
      </p:sp>
      <p:sp>
        <p:nvSpPr>
          <p:cNvPr id="7" name="Slide Number Placeholder 6"/>
          <p:cNvSpPr>
            <a:spLocks noGrp="1"/>
          </p:cNvSpPr>
          <p:nvPr>
            <p:ph type="sldNum" sz="quarter" idx="12"/>
          </p:nvPr>
        </p:nvSpPr>
        <p:spPr/>
        <p:txBody>
          <a:bodyPr/>
          <a:lstStyle>
            <a:lvl1pPr>
              <a:defRPr/>
            </a:lvl1pPr>
          </a:lstStyle>
          <a:p>
            <a:fld id="{87A7CC7B-25CD-4747-8CBC-DBCC83783997}"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quarter" idx="10"/>
          </p:nvPr>
        </p:nvSpPr>
        <p:spPr/>
        <p:txBody>
          <a:bodyPr/>
          <a:lstStyle>
            <a:lvl1pPr>
              <a:defRPr/>
            </a:lvl1pPr>
          </a:lstStyle>
          <a:p>
            <a:fld id="{CF9881D3-852D-486E-A030-D99CBA4DC76A}" type="datetime3">
              <a:rPr lang="en-US"/>
              <a:pPr/>
              <a:t>12 March 2013</a:t>
            </a:fld>
            <a:endParaRPr lang="en-GB" altLang="en-GB"/>
          </a:p>
        </p:txBody>
      </p:sp>
      <p:sp>
        <p:nvSpPr>
          <p:cNvPr id="5" name="Footer Placeholder 4"/>
          <p:cNvSpPr>
            <a:spLocks noGrp="1"/>
          </p:cNvSpPr>
          <p:nvPr>
            <p:ph type="ftr" sz="quarter" idx="11"/>
          </p:nvPr>
        </p:nvSpPr>
        <p:spPr/>
        <p:txBody>
          <a:bodyPr/>
          <a:lstStyle>
            <a:lvl1pPr>
              <a:defRPr>
                <a:latin typeface="Times" pitchFamily="18" charset="0"/>
              </a:defRPr>
            </a:lvl1pPr>
          </a:lstStyle>
          <a:p>
            <a:endParaRPr lang="en-GB" altLang="en-GB"/>
          </a:p>
          <a:p>
            <a:endParaRPr lang="en-US"/>
          </a:p>
        </p:txBody>
      </p:sp>
      <p:sp>
        <p:nvSpPr>
          <p:cNvPr id="6" name="Slide Number Placeholder 5"/>
          <p:cNvSpPr>
            <a:spLocks noGrp="1"/>
          </p:cNvSpPr>
          <p:nvPr>
            <p:ph type="sldNum" sz="quarter" idx="12"/>
          </p:nvPr>
        </p:nvSpPr>
        <p:spPr/>
        <p:txBody>
          <a:bodyPr/>
          <a:lstStyle>
            <a:lvl1pPr>
              <a:defRPr/>
            </a:lvl1pPr>
          </a:lstStyle>
          <a:p>
            <a:fld id="{535B0B57-3456-4BD9-8319-536B82CF3113}"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59575" y="304800"/>
            <a:ext cx="2079625" cy="5257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5938" y="304800"/>
            <a:ext cx="6091237"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quarter" idx="10"/>
          </p:nvPr>
        </p:nvSpPr>
        <p:spPr/>
        <p:txBody>
          <a:bodyPr/>
          <a:lstStyle>
            <a:lvl1pPr>
              <a:defRPr/>
            </a:lvl1pPr>
          </a:lstStyle>
          <a:p>
            <a:fld id="{72BBD4C4-BFC6-4D99-9527-BBED357C51E4}" type="datetime3">
              <a:rPr lang="en-US"/>
              <a:pPr/>
              <a:t>12 March 2013</a:t>
            </a:fld>
            <a:endParaRPr lang="en-GB" altLang="en-GB"/>
          </a:p>
        </p:txBody>
      </p:sp>
      <p:sp>
        <p:nvSpPr>
          <p:cNvPr id="5" name="Footer Placeholder 4"/>
          <p:cNvSpPr>
            <a:spLocks noGrp="1"/>
          </p:cNvSpPr>
          <p:nvPr>
            <p:ph type="ftr" sz="quarter" idx="11"/>
          </p:nvPr>
        </p:nvSpPr>
        <p:spPr/>
        <p:txBody>
          <a:bodyPr/>
          <a:lstStyle>
            <a:lvl1pPr>
              <a:defRPr>
                <a:latin typeface="Times" pitchFamily="18" charset="0"/>
              </a:defRPr>
            </a:lvl1pPr>
          </a:lstStyle>
          <a:p>
            <a:endParaRPr lang="en-GB" altLang="en-GB"/>
          </a:p>
          <a:p>
            <a:endParaRPr lang="en-US"/>
          </a:p>
        </p:txBody>
      </p:sp>
      <p:sp>
        <p:nvSpPr>
          <p:cNvPr id="6" name="Slide Number Placeholder 5"/>
          <p:cNvSpPr>
            <a:spLocks noGrp="1"/>
          </p:cNvSpPr>
          <p:nvPr>
            <p:ph type="sldNum" sz="quarter" idx="12"/>
          </p:nvPr>
        </p:nvSpPr>
        <p:spPr/>
        <p:txBody>
          <a:bodyPr/>
          <a:lstStyle>
            <a:lvl1pPr>
              <a:defRPr/>
            </a:lvl1pPr>
          </a:lstStyle>
          <a:p>
            <a:fld id="{BF488F0A-D76F-4A18-B856-2CF6B3BECAB6}"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95938" name="Text Box 2"/>
          <p:cNvSpPr txBox="1">
            <a:spLocks noChangeArrowheads="1"/>
          </p:cNvSpPr>
          <p:nvPr/>
        </p:nvSpPr>
        <p:spPr bwMode="auto">
          <a:xfrm>
            <a:off x="2498725" y="3336925"/>
            <a:ext cx="184150" cy="457200"/>
          </a:xfrm>
          <a:prstGeom prst="rect">
            <a:avLst/>
          </a:prstGeom>
          <a:noFill/>
          <a:ln w="9525">
            <a:noFill/>
            <a:miter lim="800000"/>
            <a:headEnd/>
            <a:tailEnd/>
          </a:ln>
          <a:effectLst/>
        </p:spPr>
        <p:txBody>
          <a:bodyPr wrap="none">
            <a:spAutoFit/>
          </a:bodyPr>
          <a:lstStyle/>
          <a:p>
            <a:pPr algn="ctr">
              <a:spcBef>
                <a:spcPct val="0"/>
              </a:spcBef>
            </a:pPr>
            <a:endParaRPr lang="en-GB" altLang="en-GB" sz="2400">
              <a:solidFill>
                <a:schemeClr val="tx1"/>
              </a:solidFill>
            </a:endParaRPr>
          </a:p>
        </p:txBody>
      </p:sp>
      <p:sp>
        <p:nvSpPr>
          <p:cNvPr id="295939" name="Text Box 3"/>
          <p:cNvSpPr txBox="1">
            <a:spLocks noChangeArrowheads="1"/>
          </p:cNvSpPr>
          <p:nvPr/>
        </p:nvSpPr>
        <p:spPr bwMode="auto">
          <a:xfrm>
            <a:off x="2498725" y="3108325"/>
            <a:ext cx="184150" cy="457200"/>
          </a:xfrm>
          <a:prstGeom prst="rect">
            <a:avLst/>
          </a:prstGeom>
          <a:noFill/>
          <a:ln w="9525">
            <a:noFill/>
            <a:miter lim="800000"/>
            <a:headEnd/>
            <a:tailEnd/>
          </a:ln>
          <a:effectLst/>
        </p:spPr>
        <p:txBody>
          <a:bodyPr wrap="none">
            <a:spAutoFit/>
          </a:bodyPr>
          <a:lstStyle/>
          <a:p>
            <a:pPr algn="ctr">
              <a:spcBef>
                <a:spcPct val="0"/>
              </a:spcBef>
            </a:pPr>
            <a:endParaRPr lang="en-GB" altLang="en-GB" sz="2400">
              <a:solidFill>
                <a:schemeClr val="tx1"/>
              </a:solidFill>
            </a:endParaRPr>
          </a:p>
        </p:txBody>
      </p:sp>
      <p:sp>
        <p:nvSpPr>
          <p:cNvPr id="295940" name="Rectangle 4"/>
          <p:cNvSpPr>
            <a:spLocks noGrp="1" noChangeArrowheads="1"/>
          </p:cNvSpPr>
          <p:nvPr>
            <p:ph type="title"/>
          </p:nvPr>
        </p:nvSpPr>
        <p:spPr bwMode="auto">
          <a:xfrm>
            <a:off x="515938" y="304800"/>
            <a:ext cx="5961062" cy="990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altLang="en-GB" smtClean="0"/>
              <a:t>Click to edit Master title style</a:t>
            </a:r>
          </a:p>
        </p:txBody>
      </p:sp>
      <p:sp>
        <p:nvSpPr>
          <p:cNvPr id="295941" name="Rectangle 5"/>
          <p:cNvSpPr>
            <a:spLocks noGrp="1" noChangeArrowheads="1"/>
          </p:cNvSpPr>
          <p:nvPr>
            <p:ph type="body" idx="1"/>
          </p:nvPr>
        </p:nvSpPr>
        <p:spPr bwMode="auto">
          <a:xfrm>
            <a:off x="554038" y="1871663"/>
            <a:ext cx="8285162" cy="369093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altLang="en-GB" smtClean="0"/>
              <a:t>Click to edit Master text styles</a:t>
            </a:r>
          </a:p>
          <a:p>
            <a:pPr lvl="1"/>
            <a:r>
              <a:rPr lang="en-US" altLang="en-GB" smtClean="0"/>
              <a:t>Second level</a:t>
            </a:r>
          </a:p>
          <a:p>
            <a:pPr lvl="2"/>
            <a:r>
              <a:rPr lang="en-US" altLang="en-GB" smtClean="0"/>
              <a:t>Third level</a:t>
            </a:r>
          </a:p>
          <a:p>
            <a:pPr lvl="3"/>
            <a:r>
              <a:rPr lang="en-US" altLang="en-GB" smtClean="0"/>
              <a:t>Fourth level</a:t>
            </a:r>
          </a:p>
          <a:p>
            <a:pPr lvl="4"/>
            <a:r>
              <a:rPr lang="en-US" altLang="en-GB" smtClean="0"/>
              <a:t>Fifth level</a:t>
            </a:r>
          </a:p>
        </p:txBody>
      </p:sp>
      <p:sp>
        <p:nvSpPr>
          <p:cNvPr id="295942" name="Line 6"/>
          <p:cNvSpPr>
            <a:spLocks noChangeShapeType="1"/>
          </p:cNvSpPr>
          <p:nvPr/>
        </p:nvSpPr>
        <p:spPr bwMode="auto">
          <a:xfrm>
            <a:off x="0" y="1295400"/>
            <a:ext cx="9144000" cy="0"/>
          </a:xfrm>
          <a:prstGeom prst="line">
            <a:avLst/>
          </a:prstGeom>
          <a:noFill/>
          <a:ln w="17526">
            <a:solidFill>
              <a:srgbClr val="C0C0C0"/>
            </a:solidFill>
            <a:round/>
            <a:headEnd/>
            <a:tailEnd/>
          </a:ln>
          <a:effectLst/>
        </p:spPr>
        <p:txBody>
          <a:bodyPr wrap="none" anchor="ctr"/>
          <a:lstStyle/>
          <a:p>
            <a:endParaRPr lang="en-US"/>
          </a:p>
        </p:txBody>
      </p:sp>
      <p:pic>
        <p:nvPicPr>
          <p:cNvPr id="295943" name="Picture 7" descr="Us_pos_CMYK"/>
          <p:cNvPicPr>
            <a:picLocks noChangeAspect="1" noChangeArrowheads="1"/>
          </p:cNvPicPr>
          <p:nvPr/>
        </p:nvPicPr>
        <p:blipFill>
          <a:blip r:embed="rId13" cstate="print"/>
          <a:srcRect t="18727" b="19583"/>
          <a:stretch>
            <a:fillRect/>
          </a:stretch>
        </p:blipFill>
        <p:spPr bwMode="auto">
          <a:xfrm>
            <a:off x="6172200" y="228600"/>
            <a:ext cx="2819400" cy="1063625"/>
          </a:xfrm>
          <a:prstGeom prst="rect">
            <a:avLst/>
          </a:prstGeom>
          <a:noFill/>
        </p:spPr>
      </p:pic>
      <p:sp>
        <p:nvSpPr>
          <p:cNvPr id="295944" name="Rectangle 8"/>
          <p:cNvSpPr>
            <a:spLocks noGrp="1" noChangeArrowheads="1"/>
          </p:cNvSpPr>
          <p:nvPr>
            <p:ph type="dt" sz="quarter" idx="2"/>
          </p:nvPr>
        </p:nvSpPr>
        <p:spPr bwMode="auto">
          <a:xfrm>
            <a:off x="7308850" y="6165850"/>
            <a:ext cx="1512888" cy="36036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a:spcBef>
                <a:spcPct val="0"/>
              </a:spcBef>
              <a:defRPr sz="1200">
                <a:solidFill>
                  <a:schemeClr val="hlink"/>
                </a:solidFill>
                <a:latin typeface="+mn-lt"/>
                <a:cs typeface="Arial" charset="0"/>
              </a:defRPr>
            </a:lvl1pPr>
          </a:lstStyle>
          <a:p>
            <a:fld id="{5867240A-ACF1-4708-935E-4D36C2980CE4}" type="datetime3">
              <a:rPr lang="en-US"/>
              <a:pPr/>
              <a:t>12 March 2013</a:t>
            </a:fld>
            <a:endParaRPr lang="en-GB" altLang="en-GB"/>
          </a:p>
        </p:txBody>
      </p:sp>
      <p:sp>
        <p:nvSpPr>
          <p:cNvPr id="295945" name="Rectangle 9"/>
          <p:cNvSpPr>
            <a:spLocks noGrp="1" noChangeArrowheads="1"/>
          </p:cNvSpPr>
          <p:nvPr>
            <p:ph type="ftr" sz="quarter" idx="3"/>
          </p:nvPr>
        </p:nvSpPr>
        <p:spPr bwMode="auto">
          <a:xfrm>
            <a:off x="539750" y="6165850"/>
            <a:ext cx="6408738" cy="3603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200">
                <a:solidFill>
                  <a:schemeClr val="hlink"/>
                </a:solidFill>
                <a:latin typeface="+mn-lt"/>
                <a:cs typeface="Arial" charset="0"/>
              </a:defRPr>
            </a:lvl1pPr>
          </a:lstStyle>
          <a:p>
            <a:endParaRPr lang="en-GB" altLang="en-GB"/>
          </a:p>
          <a:p>
            <a:endParaRPr lang="en-US"/>
          </a:p>
        </p:txBody>
      </p:sp>
      <p:sp>
        <p:nvSpPr>
          <p:cNvPr id="295946" name="Rectangle 10"/>
          <p:cNvSpPr>
            <a:spLocks noGrp="1" noChangeArrowheads="1"/>
          </p:cNvSpPr>
          <p:nvPr>
            <p:ph type="sldNum" sz="quarter" idx="4"/>
          </p:nvPr>
        </p:nvSpPr>
        <p:spPr bwMode="auto">
          <a:xfrm>
            <a:off x="0" y="6165850"/>
            <a:ext cx="468313" cy="43180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200">
                <a:solidFill>
                  <a:schemeClr val="hlink"/>
                </a:solidFill>
                <a:latin typeface="+mn-lt"/>
                <a:cs typeface="Arial" charset="0"/>
              </a:defRPr>
            </a:lvl1pPr>
          </a:lstStyle>
          <a:p>
            <a:fld id="{39508347-2329-45E7-979B-1FEA7D3B43A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sldNum="0" hdr="0" ftr="0"/>
  <p:txStyles>
    <p:titleStyle>
      <a:lvl1pPr algn="l" rtl="0" eaLnBrk="1" fontAlgn="base" hangingPunct="1">
        <a:spcBef>
          <a:spcPct val="0"/>
        </a:spcBef>
        <a:spcAft>
          <a:spcPct val="0"/>
        </a:spcAft>
        <a:defRPr sz="2600" b="1">
          <a:solidFill>
            <a:schemeClr val="tx1"/>
          </a:solidFill>
          <a:latin typeface="+mj-lt"/>
          <a:ea typeface="+mj-ea"/>
          <a:cs typeface="+mj-cs"/>
        </a:defRPr>
      </a:lvl1pPr>
      <a:lvl2pPr algn="l" rtl="0" eaLnBrk="1" fontAlgn="base" hangingPunct="1">
        <a:spcBef>
          <a:spcPct val="0"/>
        </a:spcBef>
        <a:spcAft>
          <a:spcPct val="0"/>
        </a:spcAft>
        <a:defRPr sz="2600" b="1">
          <a:solidFill>
            <a:schemeClr val="tx1"/>
          </a:solidFill>
          <a:latin typeface="Arial" charset="0"/>
        </a:defRPr>
      </a:lvl2pPr>
      <a:lvl3pPr algn="l" rtl="0" eaLnBrk="1" fontAlgn="base" hangingPunct="1">
        <a:spcBef>
          <a:spcPct val="0"/>
        </a:spcBef>
        <a:spcAft>
          <a:spcPct val="0"/>
        </a:spcAft>
        <a:defRPr sz="2600" b="1">
          <a:solidFill>
            <a:schemeClr val="tx1"/>
          </a:solidFill>
          <a:latin typeface="Arial" charset="0"/>
        </a:defRPr>
      </a:lvl3pPr>
      <a:lvl4pPr algn="l" rtl="0" eaLnBrk="1" fontAlgn="base" hangingPunct="1">
        <a:spcBef>
          <a:spcPct val="0"/>
        </a:spcBef>
        <a:spcAft>
          <a:spcPct val="0"/>
        </a:spcAft>
        <a:defRPr sz="2600" b="1">
          <a:solidFill>
            <a:schemeClr val="tx1"/>
          </a:solidFill>
          <a:latin typeface="Arial" charset="0"/>
        </a:defRPr>
      </a:lvl4pPr>
      <a:lvl5pPr algn="l" rtl="0" eaLnBrk="1" fontAlgn="base" hangingPunct="1">
        <a:spcBef>
          <a:spcPct val="0"/>
        </a:spcBef>
        <a:spcAft>
          <a:spcPct val="0"/>
        </a:spcAft>
        <a:defRPr sz="2600" b="1">
          <a:solidFill>
            <a:schemeClr val="tx1"/>
          </a:solidFill>
          <a:latin typeface="Arial" charset="0"/>
        </a:defRPr>
      </a:lvl5pPr>
      <a:lvl6pPr marL="457200" algn="l" rtl="0" eaLnBrk="1" fontAlgn="base" hangingPunct="1">
        <a:spcBef>
          <a:spcPct val="0"/>
        </a:spcBef>
        <a:spcAft>
          <a:spcPct val="0"/>
        </a:spcAft>
        <a:defRPr sz="2600" b="1">
          <a:solidFill>
            <a:schemeClr val="tx1"/>
          </a:solidFill>
          <a:latin typeface="Arial" charset="0"/>
        </a:defRPr>
      </a:lvl6pPr>
      <a:lvl7pPr marL="914400" algn="l" rtl="0" eaLnBrk="1" fontAlgn="base" hangingPunct="1">
        <a:spcBef>
          <a:spcPct val="0"/>
        </a:spcBef>
        <a:spcAft>
          <a:spcPct val="0"/>
        </a:spcAft>
        <a:defRPr sz="2600" b="1">
          <a:solidFill>
            <a:schemeClr val="tx1"/>
          </a:solidFill>
          <a:latin typeface="Arial" charset="0"/>
        </a:defRPr>
      </a:lvl7pPr>
      <a:lvl8pPr marL="1371600" algn="l" rtl="0" eaLnBrk="1" fontAlgn="base" hangingPunct="1">
        <a:spcBef>
          <a:spcPct val="0"/>
        </a:spcBef>
        <a:spcAft>
          <a:spcPct val="0"/>
        </a:spcAft>
        <a:defRPr sz="2600" b="1">
          <a:solidFill>
            <a:schemeClr val="tx1"/>
          </a:solidFill>
          <a:latin typeface="Arial" charset="0"/>
        </a:defRPr>
      </a:lvl8pPr>
      <a:lvl9pPr marL="1828800" algn="l" rtl="0" eaLnBrk="1" fontAlgn="base" hangingPunct="1">
        <a:spcBef>
          <a:spcPct val="0"/>
        </a:spcBef>
        <a:spcAft>
          <a:spcPct val="0"/>
        </a:spcAft>
        <a:defRPr sz="2600" b="1">
          <a:solidFill>
            <a:schemeClr val="tx1"/>
          </a:solidFill>
          <a:latin typeface="Arial" charset="0"/>
        </a:defRPr>
      </a:lvl9pPr>
    </p:titleStyle>
    <p:bodyStyle>
      <a:lvl1pPr marL="182563" indent="-182563" algn="l" rtl="0" eaLnBrk="1" fontAlgn="base" hangingPunct="1">
        <a:lnSpc>
          <a:spcPct val="125000"/>
        </a:lnSpc>
        <a:spcBef>
          <a:spcPct val="0"/>
        </a:spcBef>
        <a:spcAft>
          <a:spcPct val="0"/>
        </a:spcAft>
        <a:buChar char="•"/>
        <a:defRPr sz="2200">
          <a:solidFill>
            <a:schemeClr val="tx1"/>
          </a:solidFill>
          <a:latin typeface="+mn-lt"/>
          <a:ea typeface="+mn-ea"/>
          <a:cs typeface="+mn-cs"/>
        </a:defRPr>
      </a:lvl1pPr>
      <a:lvl2pPr marL="533400" indent="-168275" algn="l" rtl="0" eaLnBrk="1" fontAlgn="base" hangingPunct="1">
        <a:lnSpc>
          <a:spcPct val="125000"/>
        </a:lnSpc>
        <a:spcBef>
          <a:spcPct val="20000"/>
        </a:spcBef>
        <a:spcAft>
          <a:spcPct val="0"/>
        </a:spcAft>
        <a:buFont typeface="Arial" charset="0"/>
        <a:buChar char="-"/>
        <a:defRPr sz="2200">
          <a:solidFill>
            <a:schemeClr val="tx1"/>
          </a:solidFill>
          <a:latin typeface="+mn-lt"/>
        </a:defRPr>
      </a:lvl2pPr>
      <a:lvl3pPr marL="898525" indent="-182563" algn="l" rtl="0" eaLnBrk="1" fontAlgn="base" hangingPunct="1">
        <a:lnSpc>
          <a:spcPct val="125000"/>
        </a:lnSpc>
        <a:spcBef>
          <a:spcPct val="20000"/>
        </a:spcBef>
        <a:spcAft>
          <a:spcPct val="0"/>
        </a:spcAft>
        <a:defRPr sz="2200">
          <a:solidFill>
            <a:schemeClr val="tx1"/>
          </a:solidFill>
          <a:latin typeface="+mn-lt"/>
        </a:defRPr>
      </a:lvl3pPr>
      <a:lvl4pPr marL="1249363" indent="-166688" algn="l" rtl="0" eaLnBrk="1" fontAlgn="base" hangingPunct="1">
        <a:spcBef>
          <a:spcPct val="20000"/>
        </a:spcBef>
        <a:spcAft>
          <a:spcPct val="0"/>
        </a:spcAft>
        <a:buFont typeface="Arial" charset="0"/>
        <a:defRPr sz="2200">
          <a:solidFill>
            <a:schemeClr val="tx1"/>
          </a:solidFill>
          <a:latin typeface="+mn-lt"/>
        </a:defRPr>
      </a:lvl4pPr>
      <a:lvl5pPr marL="1616075" indent="-184150" algn="l" rtl="0" eaLnBrk="1" fontAlgn="base" hangingPunct="1">
        <a:spcBef>
          <a:spcPct val="20000"/>
        </a:spcBef>
        <a:spcAft>
          <a:spcPct val="0"/>
        </a:spcAft>
        <a:defRPr sz="2200">
          <a:solidFill>
            <a:schemeClr val="tx1"/>
          </a:solidFill>
          <a:latin typeface="+mn-lt"/>
        </a:defRPr>
      </a:lvl5pPr>
      <a:lvl6pPr marL="2073275" indent="-184150" algn="l" rtl="0" eaLnBrk="1" fontAlgn="base" hangingPunct="1">
        <a:spcBef>
          <a:spcPct val="20000"/>
        </a:spcBef>
        <a:spcAft>
          <a:spcPct val="0"/>
        </a:spcAft>
        <a:defRPr sz="2200">
          <a:solidFill>
            <a:schemeClr val="tx1"/>
          </a:solidFill>
          <a:latin typeface="+mn-lt"/>
        </a:defRPr>
      </a:lvl6pPr>
      <a:lvl7pPr marL="2530475" indent="-184150" algn="l" rtl="0" eaLnBrk="1" fontAlgn="base" hangingPunct="1">
        <a:spcBef>
          <a:spcPct val="20000"/>
        </a:spcBef>
        <a:spcAft>
          <a:spcPct val="0"/>
        </a:spcAft>
        <a:defRPr sz="2200">
          <a:solidFill>
            <a:schemeClr val="tx1"/>
          </a:solidFill>
          <a:latin typeface="+mn-lt"/>
        </a:defRPr>
      </a:lvl7pPr>
      <a:lvl8pPr marL="2987675" indent="-184150" algn="l" rtl="0" eaLnBrk="1" fontAlgn="base" hangingPunct="1">
        <a:spcBef>
          <a:spcPct val="20000"/>
        </a:spcBef>
        <a:spcAft>
          <a:spcPct val="0"/>
        </a:spcAft>
        <a:defRPr sz="2200">
          <a:solidFill>
            <a:schemeClr val="tx1"/>
          </a:solidFill>
          <a:latin typeface="+mn-lt"/>
        </a:defRPr>
      </a:lvl8pPr>
      <a:lvl9pPr marL="3444875" indent="-184150" algn="l" rtl="0" eaLnBrk="1" fontAlgn="base" hangingPunct="1">
        <a:spcBef>
          <a:spcPct val="20000"/>
        </a:spcBef>
        <a:spcAft>
          <a:spcPct val="0"/>
        </a:spcAft>
        <a:defRPr sz="2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www.novella.ac.uk/"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5" name="Rectangle 3"/>
          <p:cNvSpPr>
            <a:spLocks noGrp="1" noChangeArrowheads="1"/>
          </p:cNvSpPr>
          <p:nvPr>
            <p:ph type="subTitle" idx="1"/>
          </p:nvPr>
        </p:nvSpPr>
        <p:spPr>
          <a:xfrm>
            <a:off x="395536" y="1484784"/>
            <a:ext cx="5616624" cy="3357608"/>
          </a:xfrm>
        </p:spPr>
        <p:txBody>
          <a:bodyPr/>
          <a:lstStyle/>
          <a:p>
            <a:pPr>
              <a:lnSpc>
                <a:spcPct val="100000"/>
              </a:lnSpc>
            </a:pPr>
            <a:r>
              <a:rPr lang="en-GB" sz="4800" dirty="0" smtClean="0">
                <a:latin typeface="Arial" pitchFamily="34" charset="0"/>
                <a:cs typeface="Arial" pitchFamily="34" charset="0"/>
              </a:rPr>
              <a:t>Why share your research data?</a:t>
            </a:r>
          </a:p>
          <a:p>
            <a:pPr>
              <a:lnSpc>
                <a:spcPct val="100000"/>
              </a:lnSpc>
            </a:pPr>
            <a:endParaRPr lang="en-GB" sz="4800" dirty="0" smtClean="0">
              <a:latin typeface="Arial" pitchFamily="34" charset="0"/>
              <a:cs typeface="Arial" pitchFamily="34" charset="0"/>
            </a:endParaRPr>
          </a:p>
          <a:p>
            <a:pPr>
              <a:lnSpc>
                <a:spcPct val="100000"/>
              </a:lnSpc>
            </a:pPr>
            <a:r>
              <a:rPr lang="en-GB" sz="4000" dirty="0" smtClean="0">
                <a:solidFill>
                  <a:schemeClr val="bg1"/>
                </a:solidFill>
                <a:latin typeface="Arial" pitchFamily="34" charset="0"/>
                <a:cs typeface="Arial" pitchFamily="34" charset="0"/>
              </a:rPr>
              <a:t>Janet Boddy</a:t>
            </a:r>
          </a:p>
          <a:p>
            <a:pPr>
              <a:lnSpc>
                <a:spcPct val="100000"/>
              </a:lnSpc>
            </a:pPr>
            <a:endParaRPr lang="en-GB" sz="4000" dirty="0" smtClean="0">
              <a:solidFill>
                <a:schemeClr val="bg1"/>
              </a:solidFill>
              <a:latin typeface="Arial" pitchFamily="34" charset="0"/>
              <a:cs typeface="Arial" pitchFamily="34" charset="0"/>
            </a:endParaRPr>
          </a:p>
          <a:p>
            <a:pPr>
              <a:lnSpc>
                <a:spcPct val="100000"/>
              </a:lnSpc>
            </a:pPr>
            <a:r>
              <a:rPr lang="en-GB" sz="2400" dirty="0" smtClean="0">
                <a:solidFill>
                  <a:schemeClr val="bg1"/>
                </a:solidFill>
                <a:latin typeface="Arial" pitchFamily="34" charset="0"/>
                <a:cs typeface="Arial" pitchFamily="34" charset="0"/>
              </a:rPr>
              <a:t>School of Education and Social Work</a:t>
            </a:r>
          </a:p>
          <a:p>
            <a:pPr>
              <a:lnSpc>
                <a:spcPct val="100000"/>
              </a:lnSpc>
            </a:pPr>
            <a:endParaRPr lang="en-GB" sz="2400" dirty="0" smtClean="0">
              <a:solidFill>
                <a:schemeClr val="bg1"/>
              </a:solidFill>
              <a:latin typeface="Arial" pitchFamily="34" charset="0"/>
              <a:cs typeface="Arial" pitchFamily="34" charset="0"/>
            </a:endParaRPr>
          </a:p>
          <a:p>
            <a:pPr>
              <a:lnSpc>
                <a:spcPct val="100000"/>
              </a:lnSpc>
            </a:pPr>
            <a:r>
              <a:rPr lang="en-GB" sz="2400" dirty="0" smtClean="0">
                <a:solidFill>
                  <a:schemeClr val="bg1"/>
                </a:solidFill>
                <a:latin typeface="Arial" pitchFamily="34" charset="0"/>
                <a:cs typeface="Arial" pitchFamily="34" charset="0"/>
              </a:rPr>
              <a:t>Centre for Innovation and Research in Childhood and Youth (CIRCY)</a:t>
            </a:r>
          </a:p>
          <a:p>
            <a:pPr>
              <a:lnSpc>
                <a:spcPct val="100000"/>
              </a:lnSpc>
            </a:pPr>
            <a:endParaRPr lang="en-GB" sz="4800" i="1" dirty="0">
              <a:latin typeface="Arial" pitchFamily="34" charset="0"/>
              <a:cs typeface="Arial" pitchFamily="34" charset="0"/>
            </a:endParaRPr>
          </a:p>
          <a:p>
            <a:pPr>
              <a:lnSpc>
                <a:spcPct val="100000"/>
              </a:lnSpc>
            </a:pPr>
            <a:endParaRPr lang="en-US" sz="4800" dirty="0"/>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xmlns="" val="0"/>
              </a:ext>
            </a:extLst>
          </a:blip>
          <a:srcRect l="22560" t="-299" r="11917" b="299"/>
          <a:stretch/>
        </p:blipFill>
        <p:spPr>
          <a:xfrm>
            <a:off x="6432698" y="1332079"/>
            <a:ext cx="2711302" cy="551723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28800"/>
            <a:ext cx="8435280" cy="4497363"/>
          </a:xfrm>
        </p:spPr>
        <p:txBody>
          <a:bodyPr>
            <a:noAutofit/>
          </a:bodyPr>
          <a:lstStyle/>
          <a:p>
            <a:pPr>
              <a:buFont typeface="Wingdings" pitchFamily="2" charset="2"/>
              <a:buChar char="§"/>
            </a:pPr>
            <a:r>
              <a:rPr lang="en-GB" sz="2400" b="1" dirty="0" smtClean="0">
                <a:solidFill>
                  <a:srgbClr val="FF6600"/>
                </a:solidFill>
              </a:rPr>
              <a:t>Data sharing as an ethical act 	(or imperative?)</a:t>
            </a:r>
          </a:p>
          <a:p>
            <a:pPr lvl="1">
              <a:buFont typeface="Arial" pitchFamily="34" charset="0"/>
              <a:buChar char="•"/>
            </a:pPr>
            <a:r>
              <a:rPr lang="en-GB" sz="2400" kern="1200" dirty="0" smtClean="0">
                <a:ea typeface="+mn-ea"/>
                <a:cs typeface="+mn-cs"/>
              </a:rPr>
              <a:t>Better use of public money</a:t>
            </a:r>
          </a:p>
          <a:p>
            <a:pPr lvl="1">
              <a:buFont typeface="Arial" pitchFamily="34" charset="0"/>
              <a:buChar char="•"/>
            </a:pPr>
            <a:r>
              <a:rPr lang="en-GB" sz="2400" kern="1200" dirty="0" smtClean="0">
                <a:ea typeface="+mn-ea"/>
                <a:cs typeface="+mn-cs"/>
              </a:rPr>
              <a:t>Better use of participants’ time, reducing burden</a:t>
            </a:r>
          </a:p>
          <a:p>
            <a:pPr lvl="1">
              <a:buFont typeface="Arial" pitchFamily="34" charset="0"/>
              <a:buChar char="•"/>
            </a:pPr>
            <a:r>
              <a:rPr lang="en-GB" sz="2400" kern="1200" dirty="0" smtClean="0">
                <a:ea typeface="+mn-ea"/>
                <a:cs typeface="+mn-cs"/>
              </a:rPr>
              <a:t>Enhancing research quality through:</a:t>
            </a:r>
          </a:p>
          <a:p>
            <a:pPr lvl="2">
              <a:buFont typeface="Arial" pitchFamily="34" charset="0"/>
              <a:buChar char="•"/>
            </a:pPr>
            <a:r>
              <a:rPr lang="en-GB" sz="2000" i="1" kern="1200" dirty="0"/>
              <a:t>Transparency and openness </a:t>
            </a:r>
          </a:p>
          <a:p>
            <a:pPr lvl="2">
              <a:buFont typeface="Arial" pitchFamily="34" charset="0"/>
              <a:buChar char="•"/>
            </a:pPr>
            <a:r>
              <a:rPr lang="en-GB" sz="2000" i="1" kern="1200" dirty="0" smtClean="0"/>
              <a:t>Learning from past experience</a:t>
            </a:r>
          </a:p>
          <a:p>
            <a:pPr lvl="3">
              <a:buFont typeface="Arial" pitchFamily="34" charset="0"/>
              <a:buChar char="•"/>
            </a:pPr>
            <a:r>
              <a:rPr lang="en-GB" sz="2000" i="1" kern="1200" dirty="0" smtClean="0"/>
              <a:t>For future researchers</a:t>
            </a:r>
          </a:p>
          <a:p>
            <a:pPr lvl="3">
              <a:buFont typeface="Arial" pitchFamily="34" charset="0"/>
              <a:buChar char="•"/>
            </a:pPr>
            <a:r>
              <a:rPr lang="en-GB" sz="2000" i="1" kern="1200" dirty="0" smtClean="0"/>
              <a:t>As a resource for training</a:t>
            </a:r>
          </a:p>
          <a:p>
            <a:pPr marL="715962" lvl="2" indent="0"/>
            <a:endParaRPr lang="en-GB" sz="2400" i="1" kern="1200" dirty="0" smtClean="0"/>
          </a:p>
          <a:p>
            <a:pPr marL="715962" lvl="2" indent="0" algn="r"/>
            <a:r>
              <a:rPr lang="en-GB" sz="2400" b="1" dirty="0" smtClean="0">
                <a:solidFill>
                  <a:srgbClr val="FF6600"/>
                </a:solidFill>
              </a:rPr>
              <a:t>Or risky </a:t>
            </a:r>
            <a:r>
              <a:rPr lang="en-GB" sz="2400" b="1" dirty="0">
                <a:solidFill>
                  <a:srgbClr val="FF6600"/>
                </a:solidFill>
              </a:rPr>
              <a:t>and problematic?</a:t>
            </a:r>
          </a:p>
          <a:p>
            <a:pPr marL="715962" lvl="2" indent="0" algn="r"/>
            <a:r>
              <a:rPr lang="en-GB" sz="2400" i="1" kern="1200" dirty="0" smtClean="0"/>
              <a:t> </a:t>
            </a:r>
            <a:endParaRPr lang="en-GB" sz="2400" i="1" kern="1200" dirty="0"/>
          </a:p>
        </p:txBody>
      </p:sp>
      <p:sp>
        <p:nvSpPr>
          <p:cNvPr id="4" name="Title 3"/>
          <p:cNvSpPr>
            <a:spLocks noGrp="1"/>
          </p:cNvSpPr>
          <p:nvPr>
            <p:ph type="title"/>
          </p:nvPr>
        </p:nvSpPr>
        <p:spPr>
          <a:xfrm>
            <a:off x="323528" y="332656"/>
            <a:ext cx="6153472" cy="962744"/>
          </a:xfrm>
        </p:spPr>
        <p:txBody>
          <a:bodyPr/>
          <a:lstStyle/>
          <a:p>
            <a:r>
              <a:rPr lang="en-GB" sz="4000" dirty="0" smtClean="0">
                <a:solidFill>
                  <a:srgbClr val="FF6600"/>
                </a:solidFill>
              </a:rPr>
              <a:t>Ethics and data sharing</a:t>
            </a:r>
            <a:endParaRPr lang="en-US" sz="4000" dirty="0"/>
          </a:p>
        </p:txBody>
      </p:sp>
    </p:spTree>
    <p:extLst>
      <p:ext uri="{BB962C8B-B14F-4D97-AF65-F5344CB8AC3E}">
        <p14:creationId xmlns:p14="http://schemas.microsoft.com/office/powerpoint/2010/main" xmlns="" val="13705140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ctrTitle"/>
          </p:nvPr>
        </p:nvSpPr>
        <p:spPr/>
        <p:txBody>
          <a:bodyPr/>
          <a:lstStyle/>
          <a:p>
            <a:r>
              <a:rPr lang="en-GB" sz="3200" dirty="0">
                <a:solidFill>
                  <a:srgbClr val="FF6600"/>
                </a:solidFill>
                <a:latin typeface="Arial" pitchFamily="34" charset="0"/>
                <a:cs typeface="Arial" pitchFamily="34" charset="0"/>
              </a:rPr>
              <a:t>My perspective</a:t>
            </a:r>
            <a:r>
              <a:rPr lang="en-GB" sz="3200" dirty="0">
                <a:latin typeface="Arial" pitchFamily="34" charset="0"/>
                <a:cs typeface="Arial" pitchFamily="34" charset="0"/>
              </a:rPr>
              <a:t/>
            </a:r>
            <a:br>
              <a:rPr lang="en-GB" sz="3200" dirty="0">
                <a:latin typeface="Arial" pitchFamily="34" charset="0"/>
                <a:cs typeface="Arial" pitchFamily="34" charset="0"/>
              </a:rPr>
            </a:br>
            <a:r>
              <a:rPr lang="en-GB" sz="3200" i="1" dirty="0" smtClean="0">
                <a:latin typeface="Arial" pitchFamily="34" charset="0"/>
                <a:cs typeface="Arial" pitchFamily="34" charset="0"/>
              </a:rPr>
              <a:t>An ethics ‘expert’</a:t>
            </a:r>
            <a:endParaRPr lang="en-US" sz="3200" dirty="0"/>
          </a:p>
        </p:txBody>
      </p:sp>
      <p:sp>
        <p:nvSpPr>
          <p:cNvPr id="6" name="Content Placeholder 2"/>
          <p:cNvSpPr txBox="1">
            <a:spLocks/>
          </p:cNvSpPr>
          <p:nvPr/>
        </p:nvSpPr>
        <p:spPr bwMode="auto">
          <a:xfrm>
            <a:off x="457200" y="1340768"/>
            <a:ext cx="8003232" cy="4785395"/>
          </a:xfrm>
          <a:prstGeom prst="rect">
            <a:avLst/>
          </a:prstGeom>
          <a:noFill/>
          <a:ln w="9525">
            <a:noFill/>
            <a:miter lim="800000"/>
            <a:headEnd/>
            <a:tailEnd/>
          </a:ln>
          <a:effectLst/>
        </p:spPr>
        <p:txBody>
          <a:bodyPr vert="horz" wrap="square" lIns="0" tIns="0" rIns="0" bIns="0" numCol="1" anchor="t" anchorCtr="0" compatLnSpc="1">
            <a:prstTxWarp prst="textNoShape">
              <a:avLst/>
            </a:prstTxWarp>
            <a:normAutofit lnSpcReduction="10000"/>
          </a:bodyPr>
          <a:lstStyle/>
          <a:p>
            <a:r>
              <a:rPr lang="en-GB" sz="2400" b="1" dirty="0" smtClean="0">
                <a:solidFill>
                  <a:srgbClr val="FF6600"/>
                </a:solidFill>
                <a:latin typeface="+mn-lt"/>
              </a:rPr>
              <a:t>Research</a:t>
            </a:r>
          </a:p>
          <a:p>
            <a:pPr marL="800100" lvl="1" indent="-342900">
              <a:buFont typeface="Arial" pitchFamily="34" charset="0"/>
              <a:buChar char="•"/>
            </a:pPr>
            <a:r>
              <a:rPr lang="en-GB" sz="2400" dirty="0" smtClean="0">
                <a:solidFill>
                  <a:schemeClr val="tx1"/>
                </a:solidFill>
                <a:latin typeface="+mn-lt"/>
              </a:rPr>
              <a:t>Studies to inform development of UK government research governance systems</a:t>
            </a:r>
          </a:p>
          <a:p>
            <a:r>
              <a:rPr lang="en-GB" sz="2400" b="1" dirty="0" smtClean="0">
                <a:solidFill>
                  <a:srgbClr val="FF6600"/>
                </a:solidFill>
                <a:latin typeface="+mn-lt"/>
              </a:rPr>
              <a:t>Advisory roles, such as</a:t>
            </a:r>
          </a:p>
          <a:p>
            <a:pPr marL="800100" lvl="1" indent="-342900">
              <a:buFont typeface="Arial" pitchFamily="34" charset="0"/>
              <a:buChar char="•"/>
            </a:pPr>
            <a:r>
              <a:rPr lang="en-GB" sz="2400" dirty="0" smtClean="0">
                <a:solidFill>
                  <a:schemeClr val="tx1"/>
                </a:solidFill>
                <a:latin typeface="+mn-lt"/>
              </a:rPr>
              <a:t>ESRC Research Ethics Framework</a:t>
            </a:r>
          </a:p>
          <a:p>
            <a:pPr marL="800100" lvl="1" indent="-342900">
              <a:buFont typeface="Arial" pitchFamily="34" charset="0"/>
              <a:buChar char="•"/>
            </a:pPr>
            <a:r>
              <a:rPr lang="en-GB" sz="2400" dirty="0" smtClean="0">
                <a:solidFill>
                  <a:schemeClr val="tx1"/>
                </a:solidFill>
                <a:latin typeface="+mn-lt"/>
              </a:rPr>
              <a:t>UK Academy of Social Sciences</a:t>
            </a:r>
          </a:p>
          <a:p>
            <a:pPr marL="800100" lvl="1" indent="-342900">
              <a:buFont typeface="Arial" pitchFamily="34" charset="0"/>
              <a:buChar char="•"/>
            </a:pPr>
            <a:r>
              <a:rPr lang="en-GB" sz="2400" dirty="0" err="1" smtClean="0">
                <a:solidFill>
                  <a:schemeClr val="tx1"/>
                </a:solidFill>
                <a:latin typeface="+mn-lt"/>
              </a:rPr>
              <a:t>Childwatch</a:t>
            </a:r>
            <a:r>
              <a:rPr lang="en-GB" sz="2400" dirty="0" smtClean="0">
                <a:solidFill>
                  <a:schemeClr val="tx1"/>
                </a:solidFill>
                <a:latin typeface="+mn-lt"/>
              </a:rPr>
              <a:t> International</a:t>
            </a:r>
          </a:p>
          <a:p>
            <a:pPr marL="800100" lvl="1" indent="-342900">
              <a:buFont typeface="Arial" pitchFamily="34" charset="0"/>
              <a:buChar char="•"/>
            </a:pPr>
            <a:r>
              <a:rPr lang="en-GB" sz="2400" dirty="0" smtClean="0">
                <a:solidFill>
                  <a:schemeClr val="tx1"/>
                </a:solidFill>
                <a:latin typeface="+mn-lt"/>
              </a:rPr>
              <a:t>Association of Directors of Children’s Services</a:t>
            </a:r>
          </a:p>
          <a:p>
            <a:r>
              <a:rPr lang="en-GB" sz="2400" b="1" dirty="0" smtClean="0">
                <a:solidFill>
                  <a:srgbClr val="FF6600"/>
                </a:solidFill>
                <a:latin typeface="+mn-lt"/>
              </a:rPr>
              <a:t>Ethics reviewer </a:t>
            </a:r>
          </a:p>
          <a:p>
            <a:pPr marL="800100" lvl="1" indent="-342900">
              <a:buFont typeface="Arial" pitchFamily="34" charset="0"/>
              <a:buChar char="•"/>
            </a:pPr>
            <a:r>
              <a:rPr lang="en-GB" sz="2400" dirty="0" smtClean="0">
                <a:solidFill>
                  <a:schemeClr val="tx1"/>
                </a:solidFill>
                <a:latin typeface="+mn-lt"/>
              </a:rPr>
              <a:t>Sussex CREC (social sciences), Institute of Education, Open University, NSPCC, European Research Council</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ctrTitle"/>
          </p:nvPr>
        </p:nvSpPr>
        <p:spPr/>
        <p:txBody>
          <a:bodyPr/>
          <a:lstStyle/>
          <a:p>
            <a:r>
              <a:rPr lang="en-GB" sz="3200" dirty="0">
                <a:solidFill>
                  <a:srgbClr val="FF6600"/>
                </a:solidFill>
                <a:latin typeface="Arial" pitchFamily="34" charset="0"/>
                <a:cs typeface="Arial" pitchFamily="34" charset="0"/>
              </a:rPr>
              <a:t>My perspective</a:t>
            </a:r>
            <a:r>
              <a:rPr lang="en-GB" sz="3200" dirty="0">
                <a:latin typeface="Arial" pitchFamily="34" charset="0"/>
                <a:cs typeface="Arial" pitchFamily="34" charset="0"/>
              </a:rPr>
              <a:t/>
            </a:r>
            <a:br>
              <a:rPr lang="en-GB" sz="3200" dirty="0">
                <a:latin typeface="Arial" pitchFamily="34" charset="0"/>
                <a:cs typeface="Arial" pitchFamily="34" charset="0"/>
              </a:rPr>
            </a:br>
            <a:r>
              <a:rPr lang="en-GB" sz="3200" i="1" dirty="0" smtClean="0">
                <a:latin typeface="Arial" pitchFamily="34" charset="0"/>
                <a:cs typeface="Arial" pitchFamily="34" charset="0"/>
              </a:rPr>
              <a:t>As researcher</a:t>
            </a:r>
            <a:endParaRPr lang="en-US" sz="3200" dirty="0"/>
          </a:p>
        </p:txBody>
      </p:sp>
      <p:sp>
        <p:nvSpPr>
          <p:cNvPr id="6" name="Content Placeholder 2"/>
          <p:cNvSpPr txBox="1">
            <a:spLocks/>
          </p:cNvSpPr>
          <p:nvPr/>
        </p:nvSpPr>
        <p:spPr bwMode="auto">
          <a:xfrm>
            <a:off x="457200" y="1628800"/>
            <a:ext cx="8003232" cy="4497363"/>
          </a:xfrm>
          <a:prstGeom prst="rect">
            <a:avLst/>
          </a:prstGeom>
          <a:noFill/>
          <a:ln w="9525">
            <a:noFill/>
            <a:miter lim="800000"/>
            <a:headEnd/>
            <a:tailEnd/>
          </a:ln>
          <a:effectLst/>
        </p:spPr>
        <p:txBody>
          <a:bodyPr vert="horz" wrap="square" lIns="0" tIns="0" rIns="0" bIns="0" numCol="1" anchor="t" anchorCtr="0" compatLnSpc="1">
            <a:prstTxWarp prst="textNoShape">
              <a:avLst/>
            </a:prstTxWarp>
            <a:normAutofit lnSpcReduction="10000"/>
          </a:bodyPr>
          <a:lstStyle/>
          <a:p>
            <a:r>
              <a:rPr lang="en-GB" sz="2400" b="1" dirty="0" smtClean="0">
                <a:solidFill>
                  <a:srgbClr val="FF6600"/>
                </a:solidFill>
                <a:latin typeface="+mn-lt"/>
              </a:rPr>
              <a:t>UK and cross-national studies concerned with children and families, and children’s services</a:t>
            </a:r>
          </a:p>
          <a:p>
            <a:pPr marL="800100" lvl="1" indent="-342900">
              <a:buFont typeface="Arial" pitchFamily="34" charset="0"/>
              <a:buChar char="•"/>
            </a:pPr>
            <a:r>
              <a:rPr lang="en-GB" sz="2400" dirty="0" smtClean="0">
                <a:solidFill>
                  <a:schemeClr val="tx1"/>
                </a:solidFill>
                <a:latin typeface="+mn-lt"/>
              </a:rPr>
              <a:t>Mainly qualitative and mixed methods</a:t>
            </a:r>
          </a:p>
          <a:p>
            <a:pPr marL="800100" lvl="1" indent="-342900">
              <a:buFont typeface="Arial" pitchFamily="34" charset="0"/>
              <a:buChar char="•"/>
            </a:pPr>
            <a:r>
              <a:rPr lang="en-GB" sz="2400" dirty="0" smtClean="0">
                <a:solidFill>
                  <a:schemeClr val="tx1"/>
                </a:solidFill>
                <a:latin typeface="+mn-lt"/>
              </a:rPr>
              <a:t>Often addressing sensitive or highly personal topics </a:t>
            </a:r>
          </a:p>
          <a:p>
            <a:pPr lvl="1"/>
            <a:r>
              <a:rPr lang="en-GB" sz="2400" dirty="0">
                <a:solidFill>
                  <a:schemeClr val="tx1"/>
                </a:solidFill>
                <a:latin typeface="+mn-lt"/>
              </a:rPr>
              <a:t>	</a:t>
            </a:r>
            <a:r>
              <a:rPr lang="en-GB" sz="2400" dirty="0" smtClean="0">
                <a:solidFill>
                  <a:schemeClr val="tx1"/>
                </a:solidFill>
                <a:latin typeface="+mn-lt"/>
              </a:rPr>
              <a:t>(e.g., related to health and family life)</a:t>
            </a:r>
          </a:p>
          <a:p>
            <a:pPr marL="800100" lvl="1" indent="-342900">
              <a:buFont typeface="Arial" pitchFamily="34" charset="0"/>
              <a:buChar char="•"/>
            </a:pPr>
            <a:r>
              <a:rPr lang="en-GB" sz="2400" dirty="0" smtClean="0">
                <a:solidFill>
                  <a:schemeClr val="tx1"/>
                </a:solidFill>
                <a:latin typeface="+mn-lt"/>
              </a:rPr>
              <a:t>Often involving potentially vulnerable groups of participants </a:t>
            </a:r>
          </a:p>
          <a:p>
            <a:pPr lvl="1"/>
            <a:r>
              <a:rPr lang="en-GB" sz="2400" dirty="0">
                <a:solidFill>
                  <a:schemeClr val="tx1"/>
                </a:solidFill>
                <a:latin typeface="+mn-lt"/>
              </a:rPr>
              <a:t>	</a:t>
            </a:r>
            <a:r>
              <a:rPr lang="en-GB" sz="2400" dirty="0" smtClean="0">
                <a:solidFill>
                  <a:schemeClr val="tx1"/>
                </a:solidFill>
                <a:latin typeface="+mn-lt"/>
              </a:rPr>
              <a:t>(e.g., children in ‘care’)</a:t>
            </a:r>
          </a:p>
          <a:p>
            <a:pPr lvl="1"/>
            <a:endParaRPr lang="en-GB" sz="2400" dirty="0" smtClean="0">
              <a:solidFill>
                <a:schemeClr val="tx1"/>
              </a:solidFill>
              <a:latin typeface="+mn-lt"/>
            </a:endParaRPr>
          </a:p>
          <a:p>
            <a:pPr marL="800100" lvl="1" indent="-342900">
              <a:buFont typeface="Arial" pitchFamily="34" charset="0"/>
              <a:buChar char="•"/>
            </a:pPr>
            <a:r>
              <a:rPr lang="en-GB" sz="2400" dirty="0" smtClean="0">
                <a:solidFill>
                  <a:schemeClr val="tx1"/>
                </a:solidFill>
                <a:latin typeface="+mn-lt"/>
              </a:rPr>
              <a:t>Involving direct data collection </a:t>
            </a:r>
            <a:r>
              <a:rPr lang="en-GB" sz="2400" i="1" dirty="0" smtClean="0">
                <a:solidFill>
                  <a:schemeClr val="tx1"/>
                </a:solidFill>
                <a:latin typeface="+mn-lt"/>
              </a:rPr>
              <a:t>AND </a:t>
            </a:r>
            <a:r>
              <a:rPr lang="en-GB" sz="2400" dirty="0" smtClean="0">
                <a:solidFill>
                  <a:schemeClr val="tx1"/>
                </a:solidFill>
                <a:latin typeface="+mn-lt"/>
              </a:rPr>
              <a:t>secondary analysis</a:t>
            </a:r>
          </a:p>
        </p:txBody>
      </p:sp>
    </p:spTree>
    <p:extLst>
      <p:ext uri="{BB962C8B-B14F-4D97-AF65-F5344CB8AC3E}">
        <p14:creationId xmlns:p14="http://schemas.microsoft.com/office/powerpoint/2010/main" xmlns="" val="31035738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ctrTitle"/>
          </p:nvPr>
        </p:nvSpPr>
        <p:spPr/>
        <p:txBody>
          <a:bodyPr/>
          <a:lstStyle/>
          <a:p>
            <a:r>
              <a:rPr lang="en-GB" sz="3200" dirty="0">
                <a:solidFill>
                  <a:srgbClr val="FF6600"/>
                </a:solidFill>
                <a:latin typeface="Arial" pitchFamily="34" charset="0"/>
                <a:cs typeface="Arial" pitchFamily="34" charset="0"/>
              </a:rPr>
              <a:t>My perspective</a:t>
            </a:r>
            <a:r>
              <a:rPr lang="en-GB" sz="3200" dirty="0">
                <a:latin typeface="Arial" pitchFamily="34" charset="0"/>
                <a:cs typeface="Arial" pitchFamily="34" charset="0"/>
              </a:rPr>
              <a:t/>
            </a:r>
            <a:br>
              <a:rPr lang="en-GB" sz="3200" dirty="0">
                <a:latin typeface="Arial" pitchFamily="34" charset="0"/>
                <a:cs typeface="Arial" pitchFamily="34" charset="0"/>
              </a:rPr>
            </a:br>
            <a:r>
              <a:rPr lang="en-GB" sz="3200" i="1" dirty="0" smtClean="0">
                <a:latin typeface="Arial" pitchFamily="34" charset="0"/>
                <a:cs typeface="Arial" pitchFamily="34" charset="0"/>
              </a:rPr>
              <a:t>As a secondary analyst</a:t>
            </a:r>
            <a:endParaRPr lang="en-US" sz="3200" dirty="0"/>
          </a:p>
        </p:txBody>
      </p:sp>
      <p:sp>
        <p:nvSpPr>
          <p:cNvPr id="6" name="Content Placeholder 2"/>
          <p:cNvSpPr txBox="1">
            <a:spLocks/>
          </p:cNvSpPr>
          <p:nvPr/>
        </p:nvSpPr>
        <p:spPr bwMode="auto">
          <a:xfrm>
            <a:off x="457200" y="1412776"/>
            <a:ext cx="8003232" cy="5112568"/>
          </a:xfrm>
          <a:prstGeom prst="rect">
            <a:avLst/>
          </a:prstGeom>
          <a:noFill/>
          <a:ln w="9525">
            <a:noFill/>
            <a:miter lim="800000"/>
            <a:headEnd/>
            <a:tailEnd/>
          </a:ln>
          <a:effectLst/>
        </p:spPr>
        <p:txBody>
          <a:bodyPr vert="horz" wrap="square" lIns="0" tIns="0" rIns="0" bIns="0" numCol="1" anchor="t" anchorCtr="0" compatLnSpc="1">
            <a:prstTxWarp prst="textNoShape">
              <a:avLst/>
            </a:prstTxWarp>
            <a:normAutofit fontScale="62500" lnSpcReduction="20000"/>
          </a:bodyPr>
          <a:lstStyle/>
          <a:p>
            <a:r>
              <a:rPr lang="en-GB" sz="3600" b="1" dirty="0" smtClean="0">
                <a:solidFill>
                  <a:srgbClr val="FF6600"/>
                </a:solidFill>
                <a:latin typeface="+mn-lt"/>
              </a:rPr>
              <a:t>ESRC National Centre for Research Methods Node:  NOVELLA (Narratives of Varied Everyday Lives and Linked Approaches) </a:t>
            </a:r>
          </a:p>
          <a:p>
            <a:r>
              <a:rPr lang="en-GB" sz="2900" i="1" dirty="0" smtClean="0">
                <a:solidFill>
                  <a:schemeClr val="tx1"/>
                </a:solidFill>
                <a:latin typeface="+mn-lt"/>
              </a:rPr>
              <a:t>Led by Ann Phoenix, Institute of Education</a:t>
            </a:r>
          </a:p>
          <a:p>
            <a:endParaRPr lang="en-GB" sz="2400" b="1" dirty="0" smtClean="0">
              <a:solidFill>
                <a:srgbClr val="FF6600"/>
              </a:solidFill>
              <a:latin typeface="+mn-lt"/>
            </a:endParaRPr>
          </a:p>
          <a:p>
            <a:r>
              <a:rPr lang="en-GB" sz="2400" b="1" dirty="0" smtClean="0">
                <a:solidFill>
                  <a:srgbClr val="FF6600"/>
                </a:solidFill>
                <a:latin typeface="+mn-lt"/>
                <a:hlinkClick r:id="rId3"/>
              </a:rPr>
              <a:t>www.novella.ac.uk</a:t>
            </a:r>
            <a:endParaRPr lang="en-GB" sz="2400" b="1" dirty="0" smtClean="0">
              <a:solidFill>
                <a:srgbClr val="FF6600"/>
              </a:solidFill>
              <a:latin typeface="+mn-lt"/>
            </a:endParaRPr>
          </a:p>
          <a:p>
            <a:endParaRPr lang="en-GB" sz="2400" b="1" dirty="0" smtClean="0">
              <a:solidFill>
                <a:srgbClr val="FF6600"/>
              </a:solidFill>
              <a:latin typeface="+mn-lt"/>
            </a:endParaRPr>
          </a:p>
          <a:p>
            <a:pPr marL="342900" indent="-342900">
              <a:buFont typeface="Arial" pitchFamily="34" charset="0"/>
              <a:buChar char="•"/>
            </a:pPr>
            <a:r>
              <a:rPr lang="en-GB" sz="2900" dirty="0" smtClean="0">
                <a:solidFill>
                  <a:schemeClr val="tx1"/>
                </a:solidFill>
                <a:latin typeface="+mn-lt"/>
              </a:rPr>
              <a:t>Three projects drawing on secondary analysis of existing data</a:t>
            </a:r>
          </a:p>
          <a:p>
            <a:pPr marL="800100" lvl="1" indent="-342900">
              <a:buFont typeface="Arial" pitchFamily="34" charset="0"/>
              <a:buChar char="•"/>
            </a:pPr>
            <a:r>
              <a:rPr lang="en-GB" sz="2900" b="1" dirty="0" smtClean="0">
                <a:solidFill>
                  <a:schemeClr val="tx1"/>
                </a:solidFill>
                <a:latin typeface="+mn-lt"/>
              </a:rPr>
              <a:t>Families and Food</a:t>
            </a:r>
            <a:r>
              <a:rPr lang="en-GB" sz="2900" dirty="0" smtClean="0">
                <a:solidFill>
                  <a:schemeClr val="tx1"/>
                </a:solidFill>
                <a:latin typeface="+mn-lt"/>
              </a:rPr>
              <a:t>, using archival data including Mass Observation Archive </a:t>
            </a:r>
          </a:p>
          <a:p>
            <a:pPr lvl="1"/>
            <a:r>
              <a:rPr lang="en-GB" sz="2900" dirty="0">
                <a:solidFill>
                  <a:schemeClr val="tx1"/>
                </a:solidFill>
                <a:latin typeface="+mn-lt"/>
              </a:rPr>
              <a:t>	</a:t>
            </a:r>
            <a:r>
              <a:rPr lang="en-GB" sz="2900" i="1" dirty="0" smtClean="0">
                <a:solidFill>
                  <a:schemeClr val="tx1"/>
                </a:solidFill>
                <a:latin typeface="+mn-lt"/>
              </a:rPr>
              <a:t>Event at Sussex, 20 March 2013</a:t>
            </a:r>
          </a:p>
          <a:p>
            <a:pPr marL="800100" lvl="1" indent="-342900">
              <a:buFont typeface="Arial" pitchFamily="34" charset="0"/>
              <a:buChar char="•"/>
            </a:pPr>
            <a:r>
              <a:rPr lang="en-GB" sz="2900" b="1" dirty="0" smtClean="0">
                <a:solidFill>
                  <a:schemeClr val="tx1"/>
                </a:solidFill>
                <a:latin typeface="+mn-lt"/>
              </a:rPr>
              <a:t>Family Lives and the Environment</a:t>
            </a:r>
            <a:r>
              <a:rPr lang="en-GB" sz="2900" dirty="0" smtClean="0">
                <a:solidFill>
                  <a:schemeClr val="tx1"/>
                </a:solidFill>
                <a:latin typeface="+mn-lt"/>
              </a:rPr>
              <a:t>, combining secondary analysis of qualitative interviews from </a:t>
            </a:r>
            <a:r>
              <a:rPr lang="en-GB" sz="2900" i="1" dirty="0" smtClean="0">
                <a:solidFill>
                  <a:schemeClr val="tx1"/>
                </a:solidFill>
                <a:latin typeface="+mn-lt"/>
              </a:rPr>
              <a:t>Young Lives </a:t>
            </a:r>
            <a:r>
              <a:rPr lang="en-GB" sz="2900" dirty="0" smtClean="0">
                <a:solidFill>
                  <a:schemeClr val="tx1"/>
                </a:solidFill>
                <a:latin typeface="+mn-lt"/>
              </a:rPr>
              <a:t>with new data collection.</a:t>
            </a:r>
          </a:p>
          <a:p>
            <a:pPr marL="800100" lvl="1" indent="-342900">
              <a:buFont typeface="Arial" pitchFamily="34" charset="0"/>
              <a:buChar char="•"/>
            </a:pPr>
            <a:r>
              <a:rPr lang="en-GB" sz="2900" b="1" dirty="0" smtClean="0">
                <a:solidFill>
                  <a:schemeClr val="tx1"/>
                </a:solidFill>
                <a:latin typeface="+mn-lt"/>
              </a:rPr>
              <a:t>Parenting Identities and Practices</a:t>
            </a:r>
            <a:r>
              <a:rPr lang="en-GB" sz="2900" dirty="0" smtClean="0">
                <a:solidFill>
                  <a:schemeClr val="tx1"/>
                </a:solidFill>
                <a:latin typeface="+mn-lt"/>
              </a:rPr>
              <a:t>, re-analysing data from two studies conducted previously by members of the research group (Ann Phoenix and Julia Brannen)</a:t>
            </a:r>
          </a:p>
          <a:p>
            <a:pPr marL="342900" indent="-342900">
              <a:buFont typeface="Arial" pitchFamily="34" charset="0"/>
              <a:buChar char="•"/>
            </a:pPr>
            <a:r>
              <a:rPr lang="en-GB" sz="2900" dirty="0" smtClean="0">
                <a:solidFill>
                  <a:schemeClr val="tx1"/>
                </a:solidFill>
                <a:latin typeface="+mn-lt"/>
              </a:rPr>
              <a:t>Collaborative project with NCRM Hub (led by </a:t>
            </a:r>
            <a:r>
              <a:rPr lang="en-GB" sz="2900" dirty="0" err="1" smtClean="0">
                <a:solidFill>
                  <a:schemeClr val="tx1"/>
                </a:solidFill>
                <a:latin typeface="+mn-lt"/>
              </a:rPr>
              <a:t>Ros</a:t>
            </a:r>
            <a:r>
              <a:rPr lang="en-GB" sz="2900" dirty="0" smtClean="0">
                <a:solidFill>
                  <a:schemeClr val="tx1"/>
                </a:solidFill>
                <a:latin typeface="+mn-lt"/>
              </a:rPr>
              <a:t> Edwards)</a:t>
            </a:r>
          </a:p>
          <a:p>
            <a:pPr marL="800100" lvl="1" indent="-342900">
              <a:buFont typeface="Arial" pitchFamily="34" charset="0"/>
              <a:buChar char="•"/>
            </a:pPr>
            <a:r>
              <a:rPr lang="en-GB" sz="2900" b="1" dirty="0" smtClean="0">
                <a:solidFill>
                  <a:schemeClr val="tx1"/>
                </a:solidFill>
                <a:latin typeface="+mn-lt"/>
              </a:rPr>
              <a:t>The possibilities of narrative analysis of </a:t>
            </a:r>
            <a:r>
              <a:rPr lang="en-GB" sz="2900" b="1" dirty="0" err="1" smtClean="0">
                <a:solidFill>
                  <a:schemeClr val="tx1"/>
                </a:solidFill>
                <a:latin typeface="+mn-lt"/>
              </a:rPr>
              <a:t>paradata</a:t>
            </a:r>
            <a:r>
              <a:rPr lang="en-GB" sz="2900" b="1" dirty="0" smtClean="0">
                <a:solidFill>
                  <a:schemeClr val="tx1"/>
                </a:solidFill>
                <a:latin typeface="+mn-lt"/>
              </a:rPr>
              <a:t> in historical surveys</a:t>
            </a:r>
            <a:r>
              <a:rPr lang="en-GB" sz="2900" dirty="0" smtClean="0">
                <a:solidFill>
                  <a:schemeClr val="tx1"/>
                </a:solidFill>
                <a:latin typeface="+mn-lt"/>
              </a:rPr>
              <a:t>, examining marginal notes in surveys conducted in Peter Townsend’s </a:t>
            </a:r>
            <a:r>
              <a:rPr lang="en-GB" sz="2900" i="1" dirty="0" smtClean="0">
                <a:solidFill>
                  <a:schemeClr val="tx1"/>
                </a:solidFill>
                <a:latin typeface="+mn-lt"/>
              </a:rPr>
              <a:t>Poverty </a:t>
            </a:r>
            <a:r>
              <a:rPr lang="en-GB" sz="2900" dirty="0" smtClean="0">
                <a:solidFill>
                  <a:schemeClr val="tx1"/>
                </a:solidFill>
                <a:latin typeface="+mn-lt"/>
              </a:rPr>
              <a:t>study. </a:t>
            </a:r>
          </a:p>
        </p:txBody>
      </p:sp>
    </p:spTree>
    <p:extLst>
      <p:ext uri="{BB962C8B-B14F-4D97-AF65-F5344CB8AC3E}">
        <p14:creationId xmlns:p14="http://schemas.microsoft.com/office/powerpoint/2010/main" xmlns="" val="42429610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28800"/>
            <a:ext cx="8435280" cy="4497363"/>
          </a:xfrm>
        </p:spPr>
        <p:txBody>
          <a:bodyPr>
            <a:noAutofit/>
          </a:bodyPr>
          <a:lstStyle/>
          <a:p>
            <a:pPr>
              <a:buFont typeface="Wingdings" pitchFamily="2" charset="2"/>
              <a:buChar char="§"/>
            </a:pPr>
            <a:r>
              <a:rPr lang="en-GB" sz="3200" b="1" dirty="0" smtClean="0">
                <a:solidFill>
                  <a:srgbClr val="FF6600"/>
                </a:solidFill>
              </a:rPr>
              <a:t>Protection from risk of harm</a:t>
            </a:r>
          </a:p>
          <a:p>
            <a:pPr lvl="1">
              <a:buFont typeface="Arial" pitchFamily="34" charset="0"/>
              <a:buChar char="•"/>
            </a:pPr>
            <a:r>
              <a:rPr lang="en-GB" sz="2400" b="1" kern="1200" dirty="0">
                <a:ea typeface="+mn-ea"/>
                <a:cs typeface="+mn-cs"/>
              </a:rPr>
              <a:t>For participants</a:t>
            </a:r>
          </a:p>
          <a:p>
            <a:pPr lvl="1">
              <a:buFont typeface="Arial" pitchFamily="34" charset="0"/>
              <a:buChar char="•"/>
            </a:pPr>
            <a:r>
              <a:rPr lang="en-GB" sz="2400" b="1" kern="1200" dirty="0">
                <a:ea typeface="+mn-ea"/>
                <a:cs typeface="+mn-cs"/>
              </a:rPr>
              <a:t>For wider populations and communities</a:t>
            </a:r>
          </a:p>
          <a:p>
            <a:pPr lvl="1">
              <a:buFont typeface="Arial" pitchFamily="34" charset="0"/>
              <a:buChar char="•"/>
            </a:pPr>
            <a:r>
              <a:rPr lang="en-GB" sz="2400" b="1" kern="1200" dirty="0">
                <a:ea typeface="+mn-ea"/>
                <a:cs typeface="+mn-cs"/>
              </a:rPr>
              <a:t>For institutions </a:t>
            </a:r>
          </a:p>
          <a:p>
            <a:pPr lvl="2">
              <a:buNone/>
            </a:pPr>
            <a:r>
              <a:rPr lang="en-GB" sz="2400" i="1" kern="1200" dirty="0">
                <a:ea typeface="+mn-ea"/>
                <a:cs typeface="+mn-cs"/>
              </a:rPr>
              <a:t>(e.g., universities and funding bodies)</a:t>
            </a:r>
          </a:p>
          <a:p>
            <a:pPr lvl="1">
              <a:buFont typeface="Arial" pitchFamily="34" charset="0"/>
              <a:buChar char="•"/>
            </a:pPr>
            <a:r>
              <a:rPr lang="en-GB" sz="2400" b="1" kern="1200" dirty="0">
                <a:ea typeface="+mn-ea"/>
                <a:cs typeface="+mn-cs"/>
              </a:rPr>
              <a:t>For researchers</a:t>
            </a:r>
          </a:p>
          <a:p>
            <a:pPr lvl="2">
              <a:buFont typeface="Arial" pitchFamily="34" charset="0"/>
              <a:buChar char="•"/>
            </a:pPr>
            <a:r>
              <a:rPr lang="en-GB" sz="2400" i="1" kern="1200" dirty="0">
                <a:ea typeface="+mn-ea"/>
                <a:cs typeface="+mn-cs"/>
              </a:rPr>
              <a:t>Approving body shares responsibility</a:t>
            </a:r>
          </a:p>
          <a:p>
            <a:pPr lvl="2">
              <a:buFont typeface="Arial" pitchFamily="34" charset="0"/>
              <a:buChar char="•"/>
            </a:pPr>
            <a:r>
              <a:rPr lang="en-GB" sz="2400" i="1" kern="1200" dirty="0">
                <a:ea typeface="+mn-ea"/>
                <a:cs typeface="+mn-cs"/>
              </a:rPr>
              <a:t>Mechanisms for ongoing advice and support through the project</a:t>
            </a:r>
          </a:p>
        </p:txBody>
      </p:sp>
      <p:sp>
        <p:nvSpPr>
          <p:cNvPr id="4" name="Title 3"/>
          <p:cNvSpPr>
            <a:spLocks noGrp="1"/>
          </p:cNvSpPr>
          <p:nvPr>
            <p:ph type="title"/>
          </p:nvPr>
        </p:nvSpPr>
        <p:spPr>
          <a:xfrm>
            <a:off x="515938" y="188640"/>
            <a:ext cx="5961062" cy="1106760"/>
          </a:xfrm>
        </p:spPr>
        <p:txBody>
          <a:bodyPr/>
          <a:lstStyle/>
          <a:p>
            <a:r>
              <a:rPr lang="en-GB" sz="3200" i="1" dirty="0" smtClean="0">
                <a:solidFill>
                  <a:srgbClr val="FF6600"/>
                </a:solidFill>
              </a:rPr>
              <a:t>What’s the point?</a:t>
            </a:r>
            <a:r>
              <a:rPr lang="en-GB" sz="3200" dirty="0" smtClean="0"/>
              <a:t/>
            </a:r>
            <a:br>
              <a:rPr lang="en-GB" sz="3200" dirty="0" smtClean="0"/>
            </a:br>
            <a:r>
              <a:rPr lang="en-GB" sz="3200" dirty="0" smtClean="0"/>
              <a:t>Purposes of ethics regulation</a:t>
            </a:r>
            <a:endParaRPr lang="en-US" sz="3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4038" y="1871663"/>
            <a:ext cx="7762378" cy="3690937"/>
          </a:xfrm>
        </p:spPr>
        <p:txBody>
          <a:bodyPr/>
          <a:lstStyle/>
          <a:p>
            <a:pPr marL="0" indent="0">
              <a:buNone/>
            </a:pPr>
            <a:r>
              <a:rPr lang="en-GB" sz="2800" b="1" dirty="0" smtClean="0"/>
              <a:t>For participants</a:t>
            </a:r>
          </a:p>
          <a:p>
            <a:pPr marL="0" indent="0" algn="ctr">
              <a:buNone/>
            </a:pPr>
            <a:r>
              <a:rPr lang="en-GB" sz="2000" b="1" dirty="0">
                <a:solidFill>
                  <a:srgbClr val="FF6600"/>
                </a:solidFill>
              </a:rPr>
              <a:t>‘research works because respondents trust </a:t>
            </a:r>
            <a:r>
              <a:rPr lang="en-GB" sz="2000" b="1" dirty="0" smtClean="0">
                <a:solidFill>
                  <a:srgbClr val="FF6600"/>
                </a:solidFill>
              </a:rPr>
              <a:t>us’ </a:t>
            </a:r>
          </a:p>
          <a:p>
            <a:pPr marL="0" indent="0" algn="ctr">
              <a:buNone/>
            </a:pPr>
            <a:r>
              <a:rPr lang="en-GB" sz="2000" dirty="0" smtClean="0"/>
              <a:t>			(</a:t>
            </a:r>
            <a:r>
              <a:rPr lang="en-GB" sz="2000" dirty="0" err="1" smtClean="0"/>
              <a:t>Mauthner</a:t>
            </a:r>
            <a:r>
              <a:rPr lang="en-GB" sz="2000" dirty="0" smtClean="0"/>
              <a:t> 2012, p164)</a:t>
            </a:r>
          </a:p>
          <a:p>
            <a:pPr marL="0" indent="0" algn="ctr">
              <a:buNone/>
            </a:pPr>
            <a:endParaRPr lang="en-GB" sz="2000" b="1" dirty="0" smtClean="0"/>
          </a:p>
          <a:p>
            <a:r>
              <a:rPr lang="en-GB" dirty="0" smtClean="0"/>
              <a:t>Informed consent as an act of trust?</a:t>
            </a:r>
          </a:p>
          <a:p>
            <a:pPr lvl="1"/>
            <a:r>
              <a:rPr lang="en-GB" i="1" dirty="0" smtClean="0"/>
              <a:t>The decision to share your life and your self</a:t>
            </a:r>
          </a:p>
          <a:p>
            <a:r>
              <a:rPr lang="en-GB" dirty="0" smtClean="0"/>
              <a:t>Can you give informed consent for unknown (unimagined) future uses?</a:t>
            </a:r>
          </a:p>
          <a:p>
            <a:r>
              <a:rPr lang="en-GB" b="1" dirty="0" smtClean="0"/>
              <a:t>Is consent to archiving inevitably consent to uncertainty?</a:t>
            </a:r>
          </a:p>
          <a:p>
            <a:pPr marL="0" indent="0" algn="r">
              <a:buNone/>
            </a:pPr>
            <a:r>
              <a:rPr lang="en-GB" b="1" i="1" dirty="0" smtClean="0">
                <a:solidFill>
                  <a:srgbClr val="FF6600"/>
                </a:solidFill>
              </a:rPr>
              <a:t>Given this, what are the researchers’ responsibilities?</a:t>
            </a:r>
            <a:endParaRPr lang="en-GB" b="1" i="1" dirty="0">
              <a:solidFill>
                <a:srgbClr val="FF6600"/>
              </a:solidFill>
            </a:endParaRPr>
          </a:p>
        </p:txBody>
      </p:sp>
      <p:sp>
        <p:nvSpPr>
          <p:cNvPr id="5" name="Title 3"/>
          <p:cNvSpPr>
            <a:spLocks noGrp="1"/>
          </p:cNvSpPr>
          <p:nvPr>
            <p:ph type="title"/>
          </p:nvPr>
        </p:nvSpPr>
        <p:spPr>
          <a:xfrm>
            <a:off x="515938" y="116632"/>
            <a:ext cx="5961062" cy="1178768"/>
          </a:xfrm>
        </p:spPr>
        <p:txBody>
          <a:bodyPr/>
          <a:lstStyle/>
          <a:p>
            <a:r>
              <a:rPr lang="en-GB" sz="4000" i="1" dirty="0" smtClean="0">
                <a:solidFill>
                  <a:srgbClr val="FF6600"/>
                </a:solidFill>
              </a:rPr>
              <a:t>Risk inherent in research relationships</a:t>
            </a:r>
            <a:endParaRPr lang="en-US" sz="4000" dirty="0"/>
          </a:p>
        </p:txBody>
      </p:sp>
    </p:spTree>
    <p:extLst>
      <p:ext uri="{BB962C8B-B14F-4D97-AF65-F5344CB8AC3E}">
        <p14:creationId xmlns:p14="http://schemas.microsoft.com/office/powerpoint/2010/main" xmlns="" val="2282225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871663"/>
            <a:ext cx="8280920" cy="3690937"/>
          </a:xfrm>
        </p:spPr>
        <p:txBody>
          <a:bodyPr/>
          <a:lstStyle/>
          <a:p>
            <a:pPr marL="0" indent="0">
              <a:buNone/>
            </a:pPr>
            <a:r>
              <a:rPr lang="en-GB" sz="2800" b="1" dirty="0" smtClean="0"/>
              <a:t>Anonymity and </a:t>
            </a:r>
            <a:r>
              <a:rPr lang="en-GB" sz="2800" b="1" dirty="0" err="1" smtClean="0"/>
              <a:t>identifiability</a:t>
            </a:r>
            <a:endParaRPr lang="en-GB" sz="2800" b="1" dirty="0" smtClean="0"/>
          </a:p>
          <a:p>
            <a:pPr lvl="1"/>
            <a:r>
              <a:rPr lang="en-GB" dirty="0" smtClean="0"/>
              <a:t>Small samples?</a:t>
            </a:r>
          </a:p>
          <a:p>
            <a:pPr lvl="1"/>
            <a:r>
              <a:rPr lang="en-GB" dirty="0" smtClean="0"/>
              <a:t>Recognisable characteristics of individuals or organisations?</a:t>
            </a:r>
          </a:p>
          <a:p>
            <a:pPr lvl="1"/>
            <a:r>
              <a:rPr lang="en-GB" dirty="0" smtClean="0"/>
              <a:t>Case based approaches combining information?</a:t>
            </a:r>
          </a:p>
          <a:p>
            <a:pPr lvl="1"/>
            <a:r>
              <a:rPr lang="en-GB" dirty="0" smtClean="0"/>
              <a:t>Contextual data generating </a:t>
            </a:r>
            <a:r>
              <a:rPr lang="en-GB" i="1" dirty="0" smtClean="0"/>
              <a:t>meaning </a:t>
            </a:r>
            <a:r>
              <a:rPr lang="en-GB" dirty="0" smtClean="0"/>
              <a:t>and </a:t>
            </a:r>
            <a:r>
              <a:rPr lang="en-GB" i="1" dirty="0" err="1" smtClean="0"/>
              <a:t>identifiability</a:t>
            </a:r>
            <a:r>
              <a:rPr lang="en-GB" i="1" dirty="0" smtClean="0"/>
              <a:t>?</a:t>
            </a:r>
          </a:p>
          <a:p>
            <a:pPr lvl="1"/>
            <a:r>
              <a:rPr lang="en-GB" dirty="0" smtClean="0"/>
              <a:t>Potential for combining datasets to give rise to </a:t>
            </a:r>
            <a:r>
              <a:rPr lang="en-GB" dirty="0" err="1" smtClean="0"/>
              <a:t>identifiability</a:t>
            </a:r>
            <a:r>
              <a:rPr lang="en-GB" dirty="0" smtClean="0"/>
              <a:t>?</a:t>
            </a:r>
          </a:p>
          <a:p>
            <a:pPr lvl="1"/>
            <a:endParaRPr lang="en-GB" dirty="0"/>
          </a:p>
          <a:p>
            <a:pPr marL="365125" lvl="1" indent="0" algn="r">
              <a:buNone/>
            </a:pPr>
            <a:r>
              <a:rPr lang="en-GB" b="1" dirty="0" smtClean="0">
                <a:solidFill>
                  <a:srgbClr val="FF6600"/>
                </a:solidFill>
              </a:rPr>
              <a:t>How would a participant feel, reading what you’ve written?</a:t>
            </a:r>
          </a:p>
        </p:txBody>
      </p:sp>
      <p:sp>
        <p:nvSpPr>
          <p:cNvPr id="4" name="Date Placeholder 3"/>
          <p:cNvSpPr>
            <a:spLocks noGrp="1"/>
          </p:cNvSpPr>
          <p:nvPr>
            <p:ph type="dt" sz="quarter" idx="10"/>
          </p:nvPr>
        </p:nvSpPr>
        <p:spPr/>
        <p:txBody>
          <a:bodyPr/>
          <a:lstStyle/>
          <a:p>
            <a:fld id="{E4BB55AA-57E1-4D87-A05A-598AC7BD6184}" type="datetime3">
              <a:rPr lang="en-US" smtClean="0"/>
              <a:pPr/>
              <a:t>12 March 2013</a:t>
            </a:fld>
            <a:endParaRPr lang="en-GB" altLang="en-GB"/>
          </a:p>
        </p:txBody>
      </p:sp>
      <p:sp>
        <p:nvSpPr>
          <p:cNvPr id="5" name="Title 3"/>
          <p:cNvSpPr>
            <a:spLocks noGrp="1"/>
          </p:cNvSpPr>
          <p:nvPr>
            <p:ph type="title"/>
          </p:nvPr>
        </p:nvSpPr>
        <p:spPr>
          <a:xfrm>
            <a:off x="515938" y="116632"/>
            <a:ext cx="5961062" cy="1178768"/>
          </a:xfrm>
        </p:spPr>
        <p:txBody>
          <a:bodyPr/>
          <a:lstStyle/>
          <a:p>
            <a:r>
              <a:rPr lang="en-GB" sz="4000" i="1" dirty="0" smtClean="0">
                <a:solidFill>
                  <a:srgbClr val="FF6600"/>
                </a:solidFill>
              </a:rPr>
              <a:t>Risk in research relationships</a:t>
            </a:r>
            <a:endParaRPr lang="en-US" sz="4000" dirty="0"/>
          </a:p>
        </p:txBody>
      </p:sp>
    </p:spTree>
    <p:extLst>
      <p:ext uri="{BB962C8B-B14F-4D97-AF65-F5344CB8AC3E}">
        <p14:creationId xmlns:p14="http://schemas.microsoft.com/office/powerpoint/2010/main" xmlns="" val="7957663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4038" y="1556793"/>
            <a:ext cx="7762378" cy="4005808"/>
          </a:xfrm>
        </p:spPr>
        <p:txBody>
          <a:bodyPr/>
          <a:lstStyle/>
          <a:p>
            <a:pPr marL="0" indent="0">
              <a:buNone/>
            </a:pPr>
            <a:r>
              <a:rPr lang="en-GB" sz="2800" b="1" dirty="0" smtClean="0"/>
              <a:t>From participants?</a:t>
            </a:r>
          </a:p>
          <a:p>
            <a:pPr marL="0" indent="0">
              <a:buNone/>
            </a:pPr>
            <a:r>
              <a:rPr lang="en-GB" sz="2800" b="1" dirty="0" smtClean="0"/>
              <a:t>From data collection?</a:t>
            </a:r>
          </a:p>
          <a:p>
            <a:endParaRPr lang="en-GB" sz="2800" b="1" dirty="0"/>
          </a:p>
          <a:p>
            <a:r>
              <a:rPr lang="en-GB" dirty="0" smtClean="0"/>
              <a:t>Participant trusts interviewer</a:t>
            </a:r>
          </a:p>
          <a:p>
            <a:pPr lvl="1">
              <a:buFont typeface="Arial" pitchFamily="34" charset="0"/>
              <a:buChar char="•"/>
            </a:pPr>
            <a:r>
              <a:rPr lang="en-GB" dirty="0" smtClean="0">
                <a:solidFill>
                  <a:schemeClr val="bg2"/>
                </a:solidFill>
              </a:rPr>
              <a:t>Interviewer trusts research team</a:t>
            </a:r>
          </a:p>
          <a:p>
            <a:pPr lvl="2">
              <a:buFont typeface="Arial" pitchFamily="34" charset="0"/>
              <a:buChar char="•"/>
            </a:pPr>
            <a:r>
              <a:rPr lang="en-GB" dirty="0" smtClean="0"/>
              <a:t>Research team and host institution trusts archive and/or future researchers</a:t>
            </a:r>
          </a:p>
          <a:p>
            <a:pPr lvl="3">
              <a:buFont typeface="Arial" pitchFamily="34" charset="0"/>
              <a:buChar char="•"/>
            </a:pPr>
            <a:r>
              <a:rPr lang="en-GB" dirty="0" smtClean="0">
                <a:solidFill>
                  <a:schemeClr val="bg2"/>
                </a:solidFill>
              </a:rPr>
              <a:t>Future researchers trust original research</a:t>
            </a:r>
          </a:p>
          <a:p>
            <a:pPr marL="715962" lvl="2" indent="0"/>
            <a:endParaRPr lang="en-GB" b="1" dirty="0" smtClean="0"/>
          </a:p>
          <a:p>
            <a:pPr marL="0" indent="0" algn="r">
              <a:buNone/>
            </a:pPr>
            <a:r>
              <a:rPr lang="en-GB" b="1" i="1" dirty="0" smtClean="0">
                <a:solidFill>
                  <a:srgbClr val="FF6600"/>
                </a:solidFill>
              </a:rPr>
              <a:t>Given this, what are the researchers’ responsibilities?</a:t>
            </a:r>
            <a:endParaRPr lang="en-GB" b="1" i="1" dirty="0">
              <a:solidFill>
                <a:srgbClr val="FF6600"/>
              </a:solidFill>
            </a:endParaRPr>
          </a:p>
        </p:txBody>
      </p:sp>
      <p:sp>
        <p:nvSpPr>
          <p:cNvPr id="5" name="Title 3"/>
          <p:cNvSpPr>
            <a:spLocks noGrp="1"/>
          </p:cNvSpPr>
          <p:nvPr>
            <p:ph type="title"/>
          </p:nvPr>
        </p:nvSpPr>
        <p:spPr>
          <a:xfrm>
            <a:off x="515938" y="404664"/>
            <a:ext cx="5961062" cy="890736"/>
          </a:xfrm>
        </p:spPr>
        <p:txBody>
          <a:bodyPr/>
          <a:lstStyle/>
          <a:p>
            <a:r>
              <a:rPr lang="en-GB" sz="4000" i="1" dirty="0" smtClean="0">
                <a:solidFill>
                  <a:srgbClr val="FF6600"/>
                </a:solidFill>
              </a:rPr>
              <a:t>Chains of trust…</a:t>
            </a:r>
            <a:endParaRPr lang="en-US" sz="4000" dirty="0"/>
          </a:p>
        </p:txBody>
      </p:sp>
    </p:spTree>
    <p:extLst>
      <p:ext uri="{BB962C8B-B14F-4D97-AF65-F5344CB8AC3E}">
        <p14:creationId xmlns:p14="http://schemas.microsoft.com/office/powerpoint/2010/main" xmlns="" val="3519932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4038" y="1871663"/>
            <a:ext cx="7762378" cy="3690937"/>
          </a:xfrm>
        </p:spPr>
        <p:txBody>
          <a:bodyPr/>
          <a:lstStyle/>
          <a:p>
            <a:pPr marL="0" indent="0">
              <a:buNone/>
            </a:pPr>
            <a:r>
              <a:rPr lang="en-GB" sz="2800" b="1" dirty="0" smtClean="0"/>
              <a:t>For original researchers</a:t>
            </a:r>
          </a:p>
          <a:p>
            <a:r>
              <a:rPr lang="en-GB" dirty="0" smtClean="0"/>
              <a:t>Keeping promises to participants</a:t>
            </a:r>
          </a:p>
          <a:p>
            <a:pPr lvl="1"/>
            <a:r>
              <a:rPr lang="en-GB" dirty="0" smtClean="0"/>
              <a:t>Intended uses?</a:t>
            </a:r>
          </a:p>
          <a:p>
            <a:r>
              <a:rPr lang="en-GB" dirty="0" smtClean="0"/>
              <a:t>Risks of reputational damage to researchers, participants and communities?</a:t>
            </a:r>
          </a:p>
          <a:p>
            <a:pPr lvl="1"/>
            <a:r>
              <a:rPr lang="en-GB" dirty="0" smtClean="0"/>
              <a:t>Misunderstanding of contexts (spatial, historical)</a:t>
            </a:r>
          </a:p>
          <a:p>
            <a:pPr lvl="1"/>
            <a:r>
              <a:rPr lang="en-GB" dirty="0" smtClean="0"/>
              <a:t>Misunderstanding of original aims</a:t>
            </a:r>
            <a:endParaRPr lang="en-GB" b="1" dirty="0"/>
          </a:p>
          <a:p>
            <a:endParaRPr lang="en-GB" b="1" dirty="0" smtClean="0"/>
          </a:p>
          <a:p>
            <a:pPr marL="0" indent="0" algn="r">
              <a:buNone/>
            </a:pPr>
            <a:r>
              <a:rPr lang="en-GB" b="1" i="1" dirty="0" smtClean="0">
                <a:solidFill>
                  <a:srgbClr val="FF6600"/>
                </a:solidFill>
              </a:rPr>
              <a:t>Given this, what are the researchers’ responsibilities?</a:t>
            </a:r>
            <a:endParaRPr lang="en-GB" b="1" i="1" dirty="0">
              <a:solidFill>
                <a:srgbClr val="FF6600"/>
              </a:solidFill>
            </a:endParaRPr>
          </a:p>
        </p:txBody>
      </p:sp>
      <p:sp>
        <p:nvSpPr>
          <p:cNvPr id="4" name="Date Placeholder 3"/>
          <p:cNvSpPr>
            <a:spLocks noGrp="1"/>
          </p:cNvSpPr>
          <p:nvPr>
            <p:ph type="dt" sz="quarter" idx="10"/>
          </p:nvPr>
        </p:nvSpPr>
        <p:spPr/>
        <p:txBody>
          <a:bodyPr/>
          <a:lstStyle/>
          <a:p>
            <a:fld id="{E4BB55AA-57E1-4D87-A05A-598AC7BD6184}" type="datetime3">
              <a:rPr lang="en-US" smtClean="0"/>
              <a:pPr/>
              <a:t>12 March 2013</a:t>
            </a:fld>
            <a:endParaRPr lang="en-GB" altLang="en-GB"/>
          </a:p>
        </p:txBody>
      </p:sp>
      <p:sp>
        <p:nvSpPr>
          <p:cNvPr id="5" name="Title 3"/>
          <p:cNvSpPr>
            <a:spLocks noGrp="1"/>
          </p:cNvSpPr>
          <p:nvPr>
            <p:ph type="title"/>
          </p:nvPr>
        </p:nvSpPr>
        <p:spPr>
          <a:xfrm>
            <a:off x="515938" y="116632"/>
            <a:ext cx="5961062" cy="1178768"/>
          </a:xfrm>
        </p:spPr>
        <p:txBody>
          <a:bodyPr/>
          <a:lstStyle/>
          <a:p>
            <a:r>
              <a:rPr lang="en-GB" sz="4000" i="1" dirty="0" smtClean="0">
                <a:solidFill>
                  <a:srgbClr val="FF6600"/>
                </a:solidFill>
              </a:rPr>
              <a:t>Risk in research relationships</a:t>
            </a:r>
            <a:endParaRPr lang="en-US" sz="4000" dirty="0"/>
          </a:p>
        </p:txBody>
      </p:sp>
    </p:spTree>
    <p:extLst>
      <p:ext uri="{BB962C8B-B14F-4D97-AF65-F5344CB8AC3E}">
        <p14:creationId xmlns:p14="http://schemas.microsoft.com/office/powerpoint/2010/main" xmlns="" val="34706838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4038" y="1871663"/>
            <a:ext cx="7762378" cy="3690937"/>
          </a:xfrm>
        </p:spPr>
        <p:txBody>
          <a:bodyPr/>
          <a:lstStyle/>
          <a:p>
            <a:pPr marL="0" indent="0">
              <a:buNone/>
            </a:pPr>
            <a:endParaRPr lang="en-GB" dirty="0" smtClean="0"/>
          </a:p>
          <a:p>
            <a:r>
              <a:rPr lang="en-GB" dirty="0" smtClean="0"/>
              <a:t>Data as ‘global commodities’?</a:t>
            </a:r>
          </a:p>
          <a:p>
            <a:pPr marL="0" indent="0">
              <a:buNone/>
            </a:pPr>
            <a:r>
              <a:rPr lang="en-GB" dirty="0" smtClean="0"/>
              <a:t>	(Parry and </a:t>
            </a:r>
            <a:r>
              <a:rPr lang="en-GB" dirty="0" err="1" smtClean="0"/>
              <a:t>Mauthner</a:t>
            </a:r>
            <a:r>
              <a:rPr lang="en-GB" dirty="0" smtClean="0"/>
              <a:t>, 2004, p140)</a:t>
            </a:r>
          </a:p>
          <a:p>
            <a:pPr marL="0" indent="0">
              <a:buNone/>
            </a:pPr>
            <a:endParaRPr lang="en-GB" dirty="0"/>
          </a:p>
          <a:p>
            <a:r>
              <a:rPr lang="en-GB" dirty="0" smtClean="0"/>
              <a:t>Impact of legislation such as Freedom of Information Act</a:t>
            </a:r>
          </a:p>
          <a:p>
            <a:pPr lvl="1"/>
            <a:r>
              <a:rPr lang="en-GB" dirty="0" smtClean="0"/>
              <a:t>Stirling University vs. Philip Morris Tobacco (2011)</a:t>
            </a:r>
          </a:p>
          <a:p>
            <a:pPr marL="0" indent="0">
              <a:buNone/>
            </a:pPr>
            <a:endParaRPr lang="en-GB" dirty="0"/>
          </a:p>
          <a:p>
            <a:pPr marL="0" indent="0">
              <a:buNone/>
            </a:pPr>
            <a:endParaRPr lang="en-GB" dirty="0" smtClean="0"/>
          </a:p>
        </p:txBody>
      </p:sp>
      <p:sp>
        <p:nvSpPr>
          <p:cNvPr id="4" name="Date Placeholder 3"/>
          <p:cNvSpPr>
            <a:spLocks noGrp="1"/>
          </p:cNvSpPr>
          <p:nvPr>
            <p:ph type="dt" sz="quarter" idx="10"/>
          </p:nvPr>
        </p:nvSpPr>
        <p:spPr/>
        <p:txBody>
          <a:bodyPr/>
          <a:lstStyle/>
          <a:p>
            <a:fld id="{E4BB55AA-57E1-4D87-A05A-598AC7BD6184}" type="datetime3">
              <a:rPr lang="en-US" smtClean="0"/>
              <a:pPr/>
              <a:t>12 March 2013</a:t>
            </a:fld>
            <a:endParaRPr lang="en-GB" altLang="en-GB"/>
          </a:p>
        </p:txBody>
      </p:sp>
      <p:sp>
        <p:nvSpPr>
          <p:cNvPr id="5" name="Title 3"/>
          <p:cNvSpPr>
            <a:spLocks noGrp="1"/>
          </p:cNvSpPr>
          <p:nvPr>
            <p:ph type="title"/>
          </p:nvPr>
        </p:nvSpPr>
        <p:spPr>
          <a:xfrm>
            <a:off x="515938" y="188640"/>
            <a:ext cx="5961062" cy="1106760"/>
          </a:xfrm>
        </p:spPr>
        <p:txBody>
          <a:bodyPr/>
          <a:lstStyle/>
          <a:p>
            <a:pPr marL="0" indent="0"/>
            <a:r>
              <a:rPr lang="en-GB" sz="3600" dirty="0">
                <a:solidFill>
                  <a:srgbClr val="FF6600"/>
                </a:solidFill>
              </a:rPr>
              <a:t>Whose data are they anyway?</a:t>
            </a:r>
          </a:p>
        </p:txBody>
      </p:sp>
    </p:spTree>
    <p:extLst>
      <p:ext uri="{BB962C8B-B14F-4D97-AF65-F5344CB8AC3E}">
        <p14:creationId xmlns:p14="http://schemas.microsoft.com/office/powerpoint/2010/main" xmlns="" val="38362257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a:solidFill>
                  <a:srgbClr val="FF6600"/>
                </a:solidFill>
              </a:rPr>
              <a:t>What’s the point of ethics </a:t>
            </a:r>
            <a:r>
              <a:rPr lang="en-GB" sz="3200" dirty="0" smtClean="0">
                <a:solidFill>
                  <a:srgbClr val="FF6600"/>
                </a:solidFill>
              </a:rPr>
              <a:t>regulation</a:t>
            </a:r>
            <a:r>
              <a:rPr lang="en-GB" sz="3200" dirty="0">
                <a:solidFill>
                  <a:srgbClr val="FF6600"/>
                </a:solidFill>
              </a:rPr>
              <a:t>?</a:t>
            </a:r>
            <a:endParaRPr lang="en-US" sz="3200" dirty="0">
              <a:solidFill>
                <a:srgbClr val="FF6600"/>
              </a:solidFill>
            </a:endParaRPr>
          </a:p>
        </p:txBody>
      </p:sp>
      <p:sp>
        <p:nvSpPr>
          <p:cNvPr id="3" name="Content Placeholder 2"/>
          <p:cNvSpPr>
            <a:spLocks noGrp="1"/>
          </p:cNvSpPr>
          <p:nvPr>
            <p:ph idx="1"/>
          </p:nvPr>
        </p:nvSpPr>
        <p:spPr>
          <a:xfrm>
            <a:off x="554038" y="1871663"/>
            <a:ext cx="8050410" cy="3690937"/>
          </a:xfrm>
        </p:spPr>
        <p:txBody>
          <a:bodyPr/>
          <a:lstStyle/>
          <a:p>
            <a:pPr>
              <a:buFont typeface="Wingdings" pitchFamily="2" charset="2"/>
              <a:buChar char="§"/>
            </a:pPr>
            <a:r>
              <a:rPr lang="en-GB" sz="2800" dirty="0" smtClean="0"/>
              <a:t>To provide a prompt and a framework for reflection and planning in relation to ethics</a:t>
            </a:r>
          </a:p>
          <a:p>
            <a:pPr>
              <a:buFont typeface="Wingdings" pitchFamily="2" charset="2"/>
              <a:buChar char="§"/>
            </a:pPr>
            <a:r>
              <a:rPr lang="en-GB" sz="2800" dirty="0" smtClean="0"/>
              <a:t>To help ensure that publicly funded research achieves societal benefit, and avoids doing harm</a:t>
            </a:r>
          </a:p>
          <a:p>
            <a:pPr>
              <a:buFont typeface="Wingdings" pitchFamily="2" charset="2"/>
              <a:buChar char="§"/>
            </a:pPr>
            <a:r>
              <a:rPr lang="en-GB" sz="2800" dirty="0" smtClean="0"/>
              <a:t>To support the development and execution of high quality research </a:t>
            </a:r>
          </a:p>
          <a:p>
            <a:pPr marL="0" indent="0">
              <a:buNone/>
            </a:pPr>
            <a:endParaRPr lang="en-GB" sz="2800" dirty="0"/>
          </a:p>
          <a:p>
            <a:pPr marL="0" indent="0" algn="r">
              <a:buNone/>
            </a:pPr>
            <a:r>
              <a:rPr lang="en-GB" sz="2400" b="1" dirty="0" smtClean="0">
                <a:solidFill>
                  <a:srgbClr val="FF6600"/>
                </a:solidFill>
              </a:rPr>
              <a:t>Data sharing fits with all these objectives, but…</a:t>
            </a:r>
          </a:p>
          <a:p>
            <a:pPr>
              <a:buNone/>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5938" y="404664"/>
            <a:ext cx="5961062" cy="890736"/>
          </a:xfrm>
        </p:spPr>
        <p:txBody>
          <a:bodyPr/>
          <a:lstStyle/>
          <a:p>
            <a:r>
              <a:rPr lang="en-GB" sz="3200" dirty="0">
                <a:solidFill>
                  <a:srgbClr val="FF6600"/>
                </a:solidFill>
              </a:rPr>
              <a:t>Ethics as reflexive process</a:t>
            </a:r>
            <a:endParaRPr lang="en-US" sz="3200" dirty="0">
              <a:solidFill>
                <a:srgbClr val="FF6600"/>
              </a:solidFill>
            </a:endParaRPr>
          </a:p>
        </p:txBody>
      </p:sp>
      <p:sp>
        <p:nvSpPr>
          <p:cNvPr id="3" name="Content Placeholder 2"/>
          <p:cNvSpPr>
            <a:spLocks noGrp="1"/>
          </p:cNvSpPr>
          <p:nvPr>
            <p:ph idx="1"/>
          </p:nvPr>
        </p:nvSpPr>
        <p:spPr>
          <a:xfrm>
            <a:off x="554038" y="1484785"/>
            <a:ext cx="7906394" cy="3672408"/>
          </a:xfrm>
        </p:spPr>
        <p:txBody>
          <a:bodyPr/>
          <a:lstStyle/>
          <a:p>
            <a:pPr>
              <a:buFont typeface="Wingdings" pitchFamily="2" charset="2"/>
              <a:buChar char="§"/>
            </a:pPr>
            <a:r>
              <a:rPr lang="en-GB" sz="2400" dirty="0" smtClean="0"/>
              <a:t>Perhaps especially within social science research, ethical practice is reflexive, situated, negotiated</a:t>
            </a:r>
          </a:p>
          <a:p>
            <a:pPr lvl="1">
              <a:buFont typeface="Arial" pitchFamily="34" charset="0"/>
              <a:buChar char="•"/>
            </a:pPr>
            <a:r>
              <a:rPr lang="en-GB" sz="2400" dirty="0" smtClean="0"/>
              <a:t>Not a ‘formula’ to comply with, or an imperative</a:t>
            </a:r>
          </a:p>
          <a:p>
            <a:pPr lvl="1">
              <a:buFont typeface="Arial" pitchFamily="34" charset="0"/>
              <a:buChar char="•"/>
            </a:pPr>
            <a:r>
              <a:rPr lang="en-GB" sz="2400" dirty="0" smtClean="0"/>
              <a:t>Complexities necessitate reflection and planning for the unexpected</a:t>
            </a:r>
          </a:p>
          <a:p>
            <a:pPr lvl="1">
              <a:buFont typeface="Arial" pitchFamily="34" charset="0"/>
              <a:buChar char="•"/>
            </a:pPr>
            <a:r>
              <a:rPr lang="en-GB" sz="2400" dirty="0" smtClean="0"/>
              <a:t>Relationships are at the centre of ethical research practice</a:t>
            </a:r>
          </a:p>
          <a:p>
            <a:pPr lvl="2">
              <a:buFont typeface="Arial" pitchFamily="34" charset="0"/>
              <a:buChar char="•"/>
            </a:pPr>
            <a:r>
              <a:rPr lang="en-GB" sz="2000" i="1" dirty="0" smtClean="0"/>
              <a:t>The relative invisibility of research relationships in </a:t>
            </a:r>
            <a:r>
              <a:rPr lang="en-GB" sz="2000" dirty="0" smtClean="0"/>
              <a:t>secondary </a:t>
            </a:r>
            <a:r>
              <a:rPr lang="en-GB" sz="2000" i="1" dirty="0" smtClean="0"/>
              <a:t>analysis necessitates extra care and attention</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us_powerpoint_white_template_ver2003[1]">
  <a:themeElements>
    <a:clrScheme name="Sussex_template 1">
      <a:dk1>
        <a:srgbClr val="000000"/>
      </a:dk1>
      <a:lt1>
        <a:srgbClr val="004846"/>
      </a:lt1>
      <a:dk2>
        <a:srgbClr val="FFFFFF"/>
      </a:dk2>
      <a:lt2>
        <a:srgbClr val="808080"/>
      </a:lt2>
      <a:accent1>
        <a:srgbClr val="9BB9BA"/>
      </a:accent1>
      <a:accent2>
        <a:srgbClr val="658E92"/>
      </a:accent2>
      <a:accent3>
        <a:srgbClr val="AAB1B0"/>
      </a:accent3>
      <a:accent4>
        <a:srgbClr val="000000"/>
      </a:accent4>
      <a:accent5>
        <a:srgbClr val="CBD9D9"/>
      </a:accent5>
      <a:accent6>
        <a:srgbClr val="5B8084"/>
      </a:accent6>
      <a:hlink>
        <a:srgbClr val="326065"/>
      </a:hlink>
      <a:folHlink>
        <a:srgbClr val="10393E"/>
      </a:folHlink>
    </a:clrScheme>
    <a:fontScheme name="Sussex_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0000"/>
        </a:solidFill>
        <a:ln w="1588" cap="flat" cmpd="sng" algn="ctr">
          <a:solidFill>
            <a:srgbClr val="FFFFFF"/>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20000"/>
          </a:spcBef>
          <a:spcAft>
            <a:spcPct val="0"/>
          </a:spcAft>
          <a:buClrTx/>
          <a:buSzTx/>
          <a:buFontTx/>
          <a:buNone/>
          <a:tabLst/>
          <a:defRPr kumimoji="0" lang="en-US" sz="1800" b="0" i="0" u="none" strike="noStrike" cap="none" normalizeH="0" baseline="0" smtClean="0">
            <a:ln>
              <a:noFill/>
            </a:ln>
            <a:solidFill>
              <a:schemeClr val="bg1"/>
            </a:solidFill>
            <a:effectLst/>
            <a:latin typeface="Times" pitchFamily="18" charset="0"/>
          </a:defRPr>
        </a:defPPr>
      </a:lstStyle>
    </a:spDef>
    <a:lnDef>
      <a:spPr bwMode="auto">
        <a:xfrm>
          <a:off x="0" y="0"/>
          <a:ext cx="1" cy="1"/>
        </a:xfrm>
        <a:custGeom>
          <a:avLst/>
          <a:gdLst/>
          <a:ahLst/>
          <a:cxnLst/>
          <a:rect l="0" t="0" r="0" b="0"/>
          <a:pathLst/>
        </a:custGeom>
        <a:solidFill>
          <a:srgbClr val="000000"/>
        </a:solidFill>
        <a:ln w="1588" cap="flat" cmpd="sng" algn="ctr">
          <a:solidFill>
            <a:srgbClr val="FFFFFF"/>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20000"/>
          </a:spcBef>
          <a:spcAft>
            <a:spcPct val="0"/>
          </a:spcAft>
          <a:buClrTx/>
          <a:buSzTx/>
          <a:buFontTx/>
          <a:buNone/>
          <a:tabLst/>
          <a:defRPr kumimoji="0" lang="en-US" sz="1800" b="0" i="0" u="none" strike="noStrike" cap="none" normalizeH="0" baseline="0" smtClean="0">
            <a:ln>
              <a:noFill/>
            </a:ln>
            <a:solidFill>
              <a:schemeClr val="bg1"/>
            </a:solidFill>
            <a:effectLst/>
            <a:latin typeface="Times" pitchFamily="18" charset="0"/>
          </a:defRPr>
        </a:defPPr>
      </a:lstStyle>
    </a:lnDef>
  </a:objectDefaults>
  <a:extraClrSchemeLst>
    <a:extraClrScheme>
      <a:clrScheme name="Sussex_template 1">
        <a:dk1>
          <a:srgbClr val="000000"/>
        </a:dk1>
        <a:lt1>
          <a:srgbClr val="004846"/>
        </a:lt1>
        <a:dk2>
          <a:srgbClr val="FFFFFF"/>
        </a:dk2>
        <a:lt2>
          <a:srgbClr val="808080"/>
        </a:lt2>
        <a:accent1>
          <a:srgbClr val="9BB9BA"/>
        </a:accent1>
        <a:accent2>
          <a:srgbClr val="658E92"/>
        </a:accent2>
        <a:accent3>
          <a:srgbClr val="AAB1B0"/>
        </a:accent3>
        <a:accent4>
          <a:srgbClr val="000000"/>
        </a:accent4>
        <a:accent5>
          <a:srgbClr val="CBD9D9"/>
        </a:accent5>
        <a:accent6>
          <a:srgbClr val="5B8084"/>
        </a:accent6>
        <a:hlink>
          <a:srgbClr val="326065"/>
        </a:hlink>
        <a:folHlink>
          <a:srgbClr val="10393E"/>
        </a:folHlink>
      </a:clrScheme>
      <a:clrMap bg1="lt1" tx1="dk1" bg2="lt2" tx2="dk2" accent1="accent1" accent2="accent2" accent3="accent3" accent4="accent4" accent5="accent5" accent6="accent6" hlink="hlink" folHlink="folHlink"/>
    </a:extraClrScheme>
    <a:extraClrScheme>
      <a:clrScheme name="Sussex_template 2">
        <a:dk1>
          <a:srgbClr val="FFCC00"/>
        </a:dk1>
        <a:lt1>
          <a:srgbClr val="FF9900"/>
        </a:lt1>
        <a:dk2>
          <a:srgbClr val="FF6600"/>
        </a:dk2>
        <a:lt2>
          <a:srgbClr val="FFFD00"/>
        </a:lt2>
        <a:accent1>
          <a:srgbClr val="008080"/>
        </a:accent1>
        <a:accent2>
          <a:srgbClr val="33CCCC"/>
        </a:accent2>
        <a:accent3>
          <a:srgbClr val="FFB8AA"/>
        </a:accent3>
        <a:accent4>
          <a:srgbClr val="DA8200"/>
        </a:accent4>
        <a:accent5>
          <a:srgbClr val="AAC0C0"/>
        </a:accent5>
        <a:accent6>
          <a:srgbClr val="2DB9B9"/>
        </a:accent6>
        <a:hlink>
          <a:srgbClr val="00FFFF"/>
        </a:hlink>
        <a:folHlink>
          <a:srgbClr val="CCFF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us_powerpoint_white_template_ver2003[1]</Template>
  <TotalTime>1</TotalTime>
  <Words>1338</Words>
  <Application>Microsoft Office PowerPoint</Application>
  <PresentationFormat>On-screen Show (4:3)</PresentationFormat>
  <Paragraphs>153</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us_powerpoint_white_template_ver2003[1]</vt:lpstr>
      <vt:lpstr>Slide 1</vt:lpstr>
      <vt:lpstr>Ethics and data sharing</vt:lpstr>
      <vt:lpstr>My perspective An ethics ‘expert’</vt:lpstr>
      <vt:lpstr>My perspective As researcher</vt:lpstr>
      <vt:lpstr>My perspective As a secondary analyst</vt:lpstr>
      <vt:lpstr>What’s the point? Purposes of ethics regulation</vt:lpstr>
      <vt:lpstr>Risk inherent in research relationships</vt:lpstr>
      <vt:lpstr>Risk in research relationships</vt:lpstr>
      <vt:lpstr>Chains of trust…</vt:lpstr>
      <vt:lpstr>Risk in research relationships</vt:lpstr>
      <vt:lpstr>Whose data are they anyway?</vt:lpstr>
      <vt:lpstr>What’s the point of ethics regulation?</vt:lpstr>
      <vt:lpstr>Ethics as reflexive process</vt:lpstr>
    </vt:vector>
  </TitlesOfParts>
  <Company>TCRU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Janet Boddy</dc:creator>
  <cp:lastModifiedBy>staff</cp:lastModifiedBy>
  <cp:revision>28</cp:revision>
  <cp:lastPrinted>2013-02-14T11:30:44Z</cp:lastPrinted>
  <dcterms:created xsi:type="dcterms:W3CDTF">2012-02-20T17:44:44Z</dcterms:created>
  <dcterms:modified xsi:type="dcterms:W3CDTF">2013-03-12T13:00:08Z</dcterms:modified>
</cp:coreProperties>
</file>