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8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4" r:id="rId1"/>
    <p:sldMasterId id="2147483720" r:id="rId2"/>
    <p:sldMasterId id="2147483705" r:id="rId3"/>
    <p:sldMasterId id="2147483746" r:id="rId4"/>
    <p:sldMasterId id="2147483789" r:id="rId5"/>
    <p:sldMasterId id="2147483974" r:id="rId6"/>
    <p:sldMasterId id="2147483995" r:id="rId7"/>
    <p:sldMasterId id="2147484016" r:id="rId8"/>
    <p:sldMasterId id="2147484037" r:id="rId9"/>
  </p:sldMasterIdLst>
  <p:notesMasterIdLst>
    <p:notesMasterId r:id="rId20"/>
  </p:notesMasterIdLst>
  <p:handoutMasterIdLst>
    <p:handoutMasterId r:id="rId21"/>
  </p:handoutMasterIdLst>
  <p:sldIdLst>
    <p:sldId id="257" r:id="rId10"/>
    <p:sldId id="287" r:id="rId11"/>
    <p:sldId id="288" r:id="rId12"/>
    <p:sldId id="291" r:id="rId13"/>
    <p:sldId id="289" r:id="rId14"/>
    <p:sldId id="290" r:id="rId15"/>
    <p:sldId id="294" r:id="rId16"/>
    <p:sldId id="293" r:id="rId17"/>
    <p:sldId id="295" r:id="rId18"/>
    <p:sldId id="296" r:id="rId19"/>
  </p:sldIdLst>
  <p:sldSz cx="9144000" cy="6858000" type="screen4x3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an Carter" initials="IC" lastIdx="4" clrIdx="0">
    <p:extLst/>
  </p:cmAuthor>
  <p:cmAuthor id="2" name="Alan Lester" initials="AL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20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72" y="5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16/02/2017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16/02/2017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1243013"/>
            <a:ext cx="447675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24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1"/>
            <a:ext cx="8966200" cy="668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880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200" cy="6680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056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746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59057" cy="66791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 smtClean="0"/>
              <a:t>Drag your image here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633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5366608"/>
              <a:ext cx="1072823" cy="942921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385447">
            <a:off x="4935738" y="4442902"/>
            <a:ext cx="622961" cy="940549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 userDrawn="1"/>
        </p:nvSpPr>
        <p:spPr>
          <a:xfrm>
            <a:off x="5813435" y="4467732"/>
            <a:ext cx="1580796" cy="1005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 smtClean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 smtClean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938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65445" cy="7027334"/>
            <a:chOff x="-9526" y="-84667"/>
            <a:chExt cx="12353925" cy="702733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73622" y="3287224"/>
              <a:ext cx="6870621" cy="270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147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28" name="Group 27"/>
          <p:cNvGrpSpPr/>
          <p:nvPr userDrawn="1"/>
        </p:nvGrpSpPr>
        <p:grpSpPr>
          <a:xfrm>
            <a:off x="-7145" y="-84666"/>
            <a:ext cx="9255919" cy="7027333"/>
            <a:chOff x="-9526" y="-84666"/>
            <a:chExt cx="12341224" cy="7027333"/>
          </a:xfrm>
        </p:grpSpPr>
        <p:sp>
          <p:nvSpPr>
            <p:cNvPr id="29" name="Rectangle 28"/>
            <p:cNvSpPr/>
            <p:nvPr/>
          </p:nvSpPr>
          <p:spPr>
            <a:xfrm>
              <a:off x="-9526" y="-84666"/>
              <a:ext cx="12192000" cy="173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1" name="Rectangle 3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2" name="Rectangle 31"/>
            <p:cNvSpPr/>
            <p:nvPr/>
          </p:nvSpPr>
          <p:spPr>
            <a:xfrm rot="5400000">
              <a:off x="8767271" y="3293574"/>
              <a:ext cx="6870621" cy="258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277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46395" cy="6943744"/>
            <a:chOff x="-9526" y="-84667"/>
            <a:chExt cx="12328525" cy="694374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60922" y="3299924"/>
              <a:ext cx="6870621" cy="245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074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281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806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24" name="Group 23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5" name="Rectangle 24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8" name="Rectangle 27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945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6"/>
            <a:ext cx="8966198" cy="66906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24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354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223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5858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574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94377" cy="67044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 smtClean="0"/>
              <a:t>Drag your image here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2" name="Rectangle 21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045276" y="445155"/>
            <a:ext cx="1072824" cy="9334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Logo</a:t>
            </a:r>
            <a:endParaRPr lang="en-GB" dirty="0"/>
          </a:p>
        </p:txBody>
      </p: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191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445154"/>
              <a:ext cx="1072823" cy="942921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14553" flipV="1">
            <a:off x="4723002" y="1477556"/>
            <a:ext cx="622961" cy="940549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5600699" y="2095052"/>
            <a:ext cx="1580796" cy="412534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 smtClean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 smtClean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43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603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266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2244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411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bea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0" name="Rectangle 19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0114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065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7440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2914" userDrawn="1">
          <p15:clr>
            <a:srgbClr val="FBAE40"/>
          </p15:clr>
        </p15:guide>
        <p15:guide id="3" pos="5432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27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8919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69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11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1012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261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7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220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15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10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78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37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3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42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46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4667" y="1435101"/>
            <a:ext cx="4446869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61420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86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5020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86712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41038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326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7704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82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55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3763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46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52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07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87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167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32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31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76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79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58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5256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15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7771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8393057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664463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002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7373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42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80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054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29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79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76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171450" indent="-171450">
              <a:lnSpc>
                <a:spcPct val="110000"/>
              </a:lnSpc>
              <a:buFont typeface="Arial" panose="020B0604020202020204" pitchFamily="34" charset="0"/>
              <a:buChar char="•"/>
              <a:defRPr sz="2000"/>
            </a:lvl1pPr>
            <a:lvl2pPr marL="628650" indent="-285750">
              <a:buFont typeface="Arial" panose="020B0604020202020204" pitchFamily="34" charset="0"/>
              <a:buChar char="−"/>
              <a:defRPr sz="16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  <a:p>
            <a:pPr lvl="1"/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28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03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53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73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454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86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41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2429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0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2858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74068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954844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844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938" y="304800"/>
            <a:ext cx="5961062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4038" y="1871663"/>
            <a:ext cx="8285162" cy="4294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>
          <a:xfrm>
            <a:off x="7308850" y="6165850"/>
            <a:ext cx="1512888" cy="3603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9750" y="6165850"/>
            <a:ext cx="6408738" cy="360363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endParaRPr lang="en-GB" altLang="en-GB"/>
          </a:p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165850"/>
            <a:ext cx="468313" cy="431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E58AB5-FBAB-45AD-AFFB-502D32F7263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225921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77134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2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945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77888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99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52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00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100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319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35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17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41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4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76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39520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3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699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2362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565487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9017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9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9.xml"/><Relationship Id="rId21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20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Relationship Id="rId22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slideLayout" Target="../slideLayouts/slideLayout120.xml"/><Relationship Id="rId18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10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17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09.xml"/><Relationship Id="rId16" Type="http://schemas.openxmlformats.org/officeDocument/2006/relationships/slideLayout" Target="../slideLayouts/slideLayout123.xml"/><Relationship Id="rId20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17.xml"/><Relationship Id="rId19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slideLayout" Target="../slideLayouts/slideLayout1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5" r:id="rId2"/>
    <p:sldLayoutId id="2147483717" r:id="rId3"/>
    <p:sldLayoutId id="2147483718" r:id="rId4"/>
    <p:sldLayoutId id="2147483719" r:id="rId5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13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4058" r:id="rId2"/>
    <p:sldLayoutId id="2147483726" r:id="rId3"/>
    <p:sldLayoutId id="2147483879" r:id="rId4"/>
    <p:sldLayoutId id="2147483698" r:id="rId5"/>
    <p:sldLayoutId id="2147483884" r:id="rId6"/>
    <p:sldLayoutId id="2147483728" r:id="rId7"/>
    <p:sldLayoutId id="2147483882" r:id="rId8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75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51" r:id="rId3"/>
    <p:sldLayoutId id="2147483752" r:id="rId4"/>
    <p:sldLayoutId id="2147483753" r:id="rId5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4059" r:id="rId2"/>
    <p:sldLayoutId id="2147483749" r:id="rId3"/>
    <p:sldLayoutId id="2147483880" r:id="rId4"/>
    <p:sldLayoutId id="2147483750" r:id="rId5"/>
    <p:sldLayoutId id="2147483883" r:id="rId6"/>
    <p:sldLayoutId id="2147483786" r:id="rId7"/>
    <p:sldLayoutId id="2147483881" r:id="rId8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90" r:id="rId2"/>
    <p:sldLayoutId id="2147483889" r:id="rId3"/>
    <p:sldLayoutId id="2147483791" r:id="rId4"/>
    <p:sldLayoutId id="2147483793" r:id="rId5"/>
    <p:sldLayoutId id="2147483794" r:id="rId6"/>
    <p:sldLayoutId id="2147483795" r:id="rId7"/>
    <p:sldLayoutId id="2147483796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922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  <p:sldLayoutId id="2147483987" r:id="rId13"/>
    <p:sldLayoutId id="2147483988" r:id="rId14"/>
    <p:sldLayoutId id="2147483989" r:id="rId15"/>
    <p:sldLayoutId id="2147483990" r:id="rId16"/>
    <p:sldLayoutId id="2147483991" r:id="rId17"/>
    <p:sldLayoutId id="2147483992" r:id="rId18"/>
    <p:sldLayoutId id="2147483993" r:id="rId19"/>
    <p:sldLayoutId id="2147483994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64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  <p:sldLayoutId id="2147484013" r:id="rId18"/>
    <p:sldLayoutId id="2147484014" r:id="rId19"/>
    <p:sldLayoutId id="2147484015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41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  <p:sldLayoutId id="2147484036" r:id="rId20"/>
    <p:sldLayoutId id="2147484060" r:id="rId2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421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  <p:sldLayoutId id="2147484050" r:id="rId13"/>
    <p:sldLayoutId id="2147484051" r:id="rId14"/>
    <p:sldLayoutId id="2147484052" r:id="rId15"/>
    <p:sldLayoutId id="2147484053" r:id="rId16"/>
    <p:sldLayoutId id="2147484054" r:id="rId17"/>
    <p:sldLayoutId id="2147484055" r:id="rId18"/>
    <p:sldLayoutId id="2147484056" r:id="rId19"/>
    <p:sldLayoutId id="2147484057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Dr Ian Carter</a:t>
            </a:r>
          </a:p>
          <a:p>
            <a:r>
              <a:rPr lang="en-GB" dirty="0" smtClean="0"/>
              <a:t>Director of Research and Enterprise</a:t>
            </a:r>
          </a:p>
          <a:p>
            <a:endParaRPr lang="en-GB" dirty="0"/>
          </a:p>
          <a:p>
            <a:r>
              <a:rPr lang="en-GB" dirty="0" smtClean="0"/>
              <a:t>Research Hive Seminars, February 2017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48733" y="1009650"/>
            <a:ext cx="8288867" cy="241935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Introducing the UK Scholarly Communications Licence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409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 smtClean="0"/>
              <a:t>Visibility, accessibility, usability of publications</a:t>
            </a:r>
          </a:p>
          <a:p>
            <a:r>
              <a:rPr lang="en-GB" dirty="0" smtClean="0"/>
              <a:t>Funder requirements for Open Access (OA)</a:t>
            </a:r>
          </a:p>
          <a:p>
            <a:pPr lvl="1"/>
            <a:r>
              <a:rPr lang="en-GB" dirty="0" smtClean="0"/>
              <a:t>RCUK</a:t>
            </a:r>
          </a:p>
          <a:p>
            <a:pPr lvl="1"/>
            <a:r>
              <a:rPr lang="en-GB" dirty="0" smtClean="0"/>
              <a:t>REF</a:t>
            </a:r>
          </a:p>
          <a:p>
            <a:pPr lvl="1"/>
            <a:r>
              <a:rPr lang="en-GB" dirty="0" smtClean="0"/>
              <a:t>EU</a:t>
            </a:r>
          </a:p>
          <a:p>
            <a:pPr lvl="1"/>
            <a:r>
              <a:rPr lang="en-GB" dirty="0" smtClean="0"/>
              <a:t>…</a:t>
            </a:r>
          </a:p>
          <a:p>
            <a:r>
              <a:rPr lang="en-GB" dirty="0" smtClean="0"/>
              <a:t>Institutional policies for OA</a:t>
            </a:r>
          </a:p>
          <a:p>
            <a:r>
              <a:rPr lang="en-GB" dirty="0" smtClean="0"/>
              <a:t>Publisher agreements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The Context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213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0" indent="0" algn="ctr">
              <a:buNone/>
            </a:pPr>
            <a:endParaRPr lang="en-GB" dirty="0" smtClean="0"/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endParaRPr lang="en-GB" dirty="0" smtClean="0"/>
          </a:p>
          <a:p>
            <a:pPr marL="0" indent="0" algn="ctr">
              <a:buNone/>
            </a:pPr>
            <a:r>
              <a:rPr lang="en-GB" dirty="0" smtClean="0"/>
              <a:t>Is there a structural mechanism that could be used to comply with the policies and to provide the benefits of OA?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The Question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529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 smtClean="0"/>
              <a:t>Under the Patents Acts 1977 and 1988 intellectual property generated through the course of employment belongs to the employer</a:t>
            </a:r>
          </a:p>
          <a:p>
            <a:r>
              <a:rPr lang="en-GB" dirty="0" smtClean="0"/>
              <a:t>Copyright in academic books and articles is typically waived or assigned in favour of the author</a:t>
            </a:r>
          </a:p>
          <a:p>
            <a:r>
              <a:rPr lang="en-GB" dirty="0" smtClean="0"/>
              <a:t>Some universities retain some rights in articles</a:t>
            </a:r>
          </a:p>
          <a:p>
            <a:r>
              <a:rPr lang="en-GB" dirty="0" smtClean="0"/>
              <a:t>Authors contract with publishers, and may license or assign their copyright to the publisher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Who Owns the Copyright?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027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 smtClean="0"/>
              <a:t>Academics grant the university a non-exclusive, non-commercial licence for all accepted manuscripts of their articles</a:t>
            </a:r>
            <a:endParaRPr lang="en-GB" dirty="0"/>
          </a:p>
          <a:p>
            <a:r>
              <a:rPr lang="en-GB" dirty="0" smtClean="0"/>
              <a:t>The licence pre-dates and overrides publisher contracts</a:t>
            </a:r>
          </a:p>
          <a:p>
            <a:r>
              <a:rPr lang="en-GB" dirty="0" smtClean="0"/>
              <a:t>The licence allows the university to:</a:t>
            </a:r>
          </a:p>
          <a:p>
            <a:pPr lvl="1"/>
            <a:r>
              <a:rPr lang="en-GB" dirty="0" smtClean="0"/>
              <a:t>Make manuscripts available on-line on publication of the article</a:t>
            </a:r>
          </a:p>
          <a:p>
            <a:pPr lvl="1"/>
            <a:r>
              <a:rPr lang="en-GB" dirty="0" smtClean="0"/>
              <a:t>sub-license back to the author</a:t>
            </a:r>
          </a:p>
          <a:p>
            <a:r>
              <a:rPr lang="en-GB" dirty="0" smtClean="0"/>
              <a:t>Authors can request a waiver of the licence for an article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The Harvard Approach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480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 smtClean="0"/>
              <a:t>Replicate the Harvard approach, taking into account UK law</a:t>
            </a:r>
          </a:p>
          <a:p>
            <a:r>
              <a:rPr lang="en-GB" dirty="0" smtClean="0"/>
              <a:t>Effect through IP policy (if required)</a:t>
            </a:r>
          </a:p>
          <a:p>
            <a:pPr lvl="1"/>
            <a:r>
              <a:rPr lang="en-GB" dirty="0" smtClean="0"/>
              <a:t>Staff grant the university a non-exclusive, irrevocable, worldwide, non-commercial licence to make their accepted manuscripts publicly available under a CC-BY-NC licence</a:t>
            </a:r>
          </a:p>
          <a:p>
            <a:r>
              <a:rPr lang="en-GB" dirty="0" smtClean="0"/>
              <a:t>Applies to journal articles and conference proceedings </a:t>
            </a:r>
            <a:r>
              <a:rPr lang="en-GB" u="sng" dirty="0" smtClean="0"/>
              <a:t>only</a:t>
            </a:r>
          </a:p>
          <a:p>
            <a:r>
              <a:rPr lang="en-GB" dirty="0"/>
              <a:t>Authors can request a waiver of the licence for an </a:t>
            </a:r>
            <a:r>
              <a:rPr lang="en-GB" dirty="0" smtClean="0"/>
              <a:t>article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The UK SCL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5374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The publisher needs to have knowledge, actual or </a:t>
            </a:r>
            <a:r>
              <a:rPr lang="en-GB" dirty="0" smtClean="0"/>
              <a:t>constructive, of the licence</a:t>
            </a:r>
          </a:p>
          <a:p>
            <a:pPr lvl="1"/>
            <a:r>
              <a:rPr lang="en-GB" dirty="0" smtClean="0"/>
              <a:t>Universities and sector bodies will notify publishers</a:t>
            </a:r>
          </a:p>
          <a:p>
            <a:pPr lvl="1"/>
            <a:r>
              <a:rPr lang="en-GB" dirty="0" smtClean="0"/>
              <a:t>Authors do not need to do anything</a:t>
            </a:r>
            <a:endParaRPr lang="en-GB" dirty="0"/>
          </a:p>
          <a:p>
            <a:r>
              <a:rPr lang="en-GB" dirty="0"/>
              <a:t>All co-authors need to be in </a:t>
            </a:r>
            <a:r>
              <a:rPr lang="en-GB" dirty="0" smtClean="0"/>
              <a:t>agreement</a:t>
            </a:r>
          </a:p>
          <a:p>
            <a:pPr lvl="1"/>
            <a:r>
              <a:rPr lang="en-GB" dirty="0" smtClean="0"/>
              <a:t>No action required if all authors are from an institution that has adopted the policy and licence (or equivalent)</a:t>
            </a:r>
          </a:p>
          <a:p>
            <a:pPr lvl="1"/>
            <a:r>
              <a:rPr lang="en-GB" dirty="0" smtClean="0"/>
              <a:t>Need simple mechanisms to gain agreement </a:t>
            </a:r>
            <a:r>
              <a:rPr lang="en-GB" dirty="0"/>
              <a:t>, </a:t>
            </a:r>
            <a:r>
              <a:rPr lang="en-GB" dirty="0" smtClean="0"/>
              <a:t>e.g. standard clause in collaboration agreements, and standard email text between authors</a:t>
            </a:r>
            <a:endParaRPr lang="en-GB" dirty="0"/>
          </a:p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UK Legal Requirements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3339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 smtClean="0"/>
              <a:t>Standard policy and licence produced</a:t>
            </a:r>
          </a:p>
          <a:p>
            <a:r>
              <a:rPr lang="en-GB" dirty="0" smtClean="0"/>
              <a:t>70 institutions interested, with 18 actively pursuing</a:t>
            </a:r>
          </a:p>
          <a:p>
            <a:r>
              <a:rPr lang="en-GB" dirty="0" smtClean="0"/>
              <a:t>National Steering Group established</a:t>
            </a:r>
          </a:p>
          <a:p>
            <a:pPr lvl="1"/>
            <a:r>
              <a:rPr lang="en-GB" dirty="0" smtClean="0"/>
              <a:t>Monitoring progress to determine launch date</a:t>
            </a:r>
          </a:p>
          <a:p>
            <a:pPr lvl="1"/>
            <a:r>
              <a:rPr lang="en-GB" dirty="0" smtClean="0"/>
              <a:t>Developing communications and guidance</a:t>
            </a:r>
          </a:p>
          <a:p>
            <a:pPr lvl="1"/>
            <a:r>
              <a:rPr lang="en-GB" dirty="0" smtClean="0"/>
              <a:t>Developing standard processes and text</a:t>
            </a:r>
          </a:p>
          <a:p>
            <a:r>
              <a:rPr lang="en-GB" dirty="0" smtClean="0"/>
              <a:t>Other countries interested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The State of Play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569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 smtClean="0"/>
              <a:t>Publishers will not play ball</a:t>
            </a:r>
          </a:p>
          <a:p>
            <a:pPr lvl="1"/>
            <a:r>
              <a:rPr lang="en-GB" dirty="0" smtClean="0"/>
              <a:t>Requiring that authors request waivers</a:t>
            </a:r>
          </a:p>
          <a:p>
            <a:pPr lvl="1"/>
            <a:r>
              <a:rPr lang="en-GB" dirty="0" smtClean="0"/>
              <a:t>Refusing to publish under the licence terms</a:t>
            </a:r>
          </a:p>
          <a:p>
            <a:pPr lvl="1"/>
            <a:r>
              <a:rPr lang="en-GB" dirty="0" smtClean="0"/>
              <a:t>Taking legal action against authors and institutions</a:t>
            </a:r>
          </a:p>
          <a:p>
            <a:pPr lvl="1"/>
            <a:r>
              <a:rPr lang="en-GB" dirty="0" smtClean="0"/>
              <a:t>Challenging the policy under competition law</a:t>
            </a:r>
          </a:p>
          <a:p>
            <a:r>
              <a:rPr lang="en-GB" dirty="0" smtClean="0"/>
              <a:t>Process is overly burdensome</a:t>
            </a:r>
          </a:p>
          <a:p>
            <a:pPr lvl="1"/>
            <a:r>
              <a:rPr lang="en-GB" dirty="0" smtClean="0"/>
              <a:t>Co-author agreement</a:t>
            </a:r>
          </a:p>
          <a:p>
            <a:pPr lvl="1"/>
            <a:r>
              <a:rPr lang="en-GB" dirty="0" smtClean="0"/>
              <a:t>Waiver request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The Risks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9522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 smtClean="0"/>
              <a:t>Structural mechanism to meet principles of OA and funder requirements</a:t>
            </a:r>
          </a:p>
          <a:p>
            <a:r>
              <a:rPr lang="en-GB" dirty="0" smtClean="0"/>
              <a:t>Supports publication in journal of choice</a:t>
            </a:r>
          </a:p>
          <a:p>
            <a:r>
              <a:rPr lang="en-GB" dirty="0" smtClean="0"/>
              <a:t>Reduces reliance on exceptions in the REF</a:t>
            </a:r>
          </a:p>
          <a:p>
            <a:r>
              <a:rPr lang="en-GB" dirty="0" smtClean="0"/>
              <a:t>Authors do not need to negotiate with publishers</a:t>
            </a:r>
          </a:p>
          <a:p>
            <a:r>
              <a:rPr lang="en-GB" dirty="0" smtClean="0"/>
              <a:t>A larger share of outputs will be publicly available, and sooner than at present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The Benefits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664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oS Title 1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D64202B7-D0FA-44D9-9909-DDFF8111F21C}"/>
    </a:ext>
  </a:extLst>
</a:theme>
</file>

<file path=ppt/theme/theme2.xml><?xml version="1.0" encoding="utf-8"?>
<a:theme xmlns:a="http://schemas.openxmlformats.org/drawingml/2006/main" name="UoS Title 1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F2A52BC-AB4D-448C-8D98-DF3AF4E163E1}"/>
    </a:ext>
  </a:extLst>
</a:theme>
</file>

<file path=ppt/theme/theme3.xml><?xml version="1.0" encoding="utf-8"?>
<a:theme xmlns:a="http://schemas.openxmlformats.org/drawingml/2006/main" name="UoS Title 2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E228498-5DE1-4DDC-AFD4-D42D0F5D7794}"/>
    </a:ext>
  </a:extLst>
</a:theme>
</file>

<file path=ppt/theme/theme4.xml><?xml version="1.0" encoding="utf-8"?>
<a:theme xmlns:a="http://schemas.openxmlformats.org/drawingml/2006/main" name="UoS Title 2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3C79ECF0-6CC5-4BAC-816C-0A095970E9E1}"/>
    </a:ext>
  </a:extLst>
</a:theme>
</file>

<file path=ppt/theme/theme5.xml><?xml version="1.0" encoding="utf-8"?>
<a:theme xmlns:a="http://schemas.openxmlformats.org/drawingml/2006/main" name="Cobalt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294C94DA-1230-42E9-9F68-BE7A084D9CE3}"/>
    </a:ext>
  </a:extLst>
</a:theme>
</file>

<file path=ppt/theme/theme6.xml><?xml version="1.0" encoding="utf-8"?>
<a:theme xmlns:a="http://schemas.openxmlformats.org/drawingml/2006/main" name="Turquois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51A7CD1-E746-4D78-A807-E8ECFC4411D9}"/>
    </a:ext>
  </a:extLst>
</a:theme>
</file>

<file path=ppt/theme/theme7.xml><?xml version="1.0" encoding="utf-8"?>
<a:theme xmlns:a="http://schemas.openxmlformats.org/drawingml/2006/main" name="Orang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729644C-C4D7-48A2-AB91-11884646E4F8}"/>
    </a:ext>
  </a:extLst>
</a:theme>
</file>

<file path=ppt/theme/theme8.xml><?xml version="1.0" encoding="utf-8"?>
<a:theme xmlns:a="http://schemas.openxmlformats.org/drawingml/2006/main" name="Blu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5A54AD74-E52F-40AC-A452-6C543D7D5177}"/>
    </a:ext>
  </a:extLst>
</a:theme>
</file>

<file path=ppt/theme/theme9.xml><?xml version="1.0" encoding="utf-8"?>
<a:theme xmlns:a="http://schemas.openxmlformats.org/drawingml/2006/main" name="Grap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7BC8D762-7DFA-4BC6-918C-273D95DB931E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PowerPoint template - Standard</Template>
  <TotalTime>49</TotalTime>
  <Words>462</Words>
  <Application>Microsoft Office PowerPoint</Application>
  <PresentationFormat>On-screen Show (4:3)</PresentationFormat>
  <Paragraphs>67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10</vt:i4>
      </vt:variant>
    </vt:vector>
  </HeadingPairs>
  <TitlesOfParts>
    <vt:vector size="22" baseType="lpstr">
      <vt:lpstr>Arial</vt:lpstr>
      <vt:lpstr>Calibri</vt:lpstr>
      <vt:lpstr>Georgia</vt:lpstr>
      <vt:lpstr>UoS Title 1</vt:lpstr>
      <vt:lpstr>UoS Title 1 Photography</vt:lpstr>
      <vt:lpstr>UoS Title 2</vt:lpstr>
      <vt:lpstr>UoS Title 2 Photography</vt:lpstr>
      <vt:lpstr>Cobalt - UoS Content</vt:lpstr>
      <vt:lpstr>Turquoise - UoS Content</vt:lpstr>
      <vt:lpstr>Orange - UoS Content</vt:lpstr>
      <vt:lpstr>Blue - UoS Content</vt:lpstr>
      <vt:lpstr>Grape - UoS Content</vt:lpstr>
      <vt:lpstr>Introducing the UK Scholarly Communications Licence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Sussex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Carter</dc:creator>
  <cp:lastModifiedBy>Catrina Hey</cp:lastModifiedBy>
  <cp:revision>87</cp:revision>
  <cp:lastPrinted>2016-10-19T15:03:48Z</cp:lastPrinted>
  <dcterms:created xsi:type="dcterms:W3CDTF">2016-03-15T08:53:24Z</dcterms:created>
  <dcterms:modified xsi:type="dcterms:W3CDTF">2017-02-16T15:18:51Z</dcterms:modified>
</cp:coreProperties>
</file>