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0"/>
  </p:notesMasterIdLst>
  <p:handoutMasterIdLst>
    <p:handoutMasterId r:id="rId21"/>
  </p:handoutMasterIdLst>
  <p:sldIdLst>
    <p:sldId id="256" r:id="rId10"/>
    <p:sldId id="258" r:id="rId11"/>
    <p:sldId id="259" r:id="rId12"/>
    <p:sldId id="261" r:id="rId13"/>
    <p:sldId id="263" r:id="rId14"/>
    <p:sldId id="264" r:id="rId15"/>
    <p:sldId id="268" r:id="rId16"/>
    <p:sldId id="269" r:id="rId17"/>
    <p:sldId id="270" r:id="rId18"/>
    <p:sldId id="266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0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28/02/2019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qi@sussex.ac.uk" TargetMode="External"/><Relationship Id="rId2" Type="http://schemas.openxmlformats.org/officeDocument/2006/relationships/hyperlink" Target="http://www.ref.ac.uk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ro@sussex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88832" y="1628240"/>
            <a:ext cx="7498724" cy="203802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REF2021</a:t>
            </a:r>
            <a:r>
              <a:rPr lang="en-GB" sz="4400" dirty="0">
                <a:latin typeface="+mj-lt"/>
              </a:rPr>
              <a:t> </a:t>
            </a:r>
            <a:r>
              <a:rPr lang="en-GB" sz="4400" dirty="0" smtClean="0">
                <a:latin typeface="+mj-lt"/>
              </a:rPr>
              <a:t>and Equalities</a:t>
            </a:r>
          </a:p>
          <a:p>
            <a:endParaRPr lang="en-GB" sz="4400" dirty="0">
              <a:latin typeface="+mj-lt"/>
            </a:endParaRPr>
          </a:p>
          <a:p>
            <a:pPr algn="l"/>
            <a:r>
              <a:rPr lang="en-GB" sz="1800" dirty="0" smtClean="0">
                <a:latin typeface="+mj-lt"/>
              </a:rPr>
              <a:t>REF Academic and Operational Manager	Dr Dominic Dean</a:t>
            </a:r>
          </a:p>
        </p:txBody>
      </p:sp>
      <p:sp>
        <p:nvSpPr>
          <p:cNvPr id="3" name="Rectangle 2"/>
          <p:cNvSpPr/>
          <p:nvPr/>
        </p:nvSpPr>
        <p:spPr>
          <a:xfrm>
            <a:off x="2597972" y="611576"/>
            <a:ext cx="4663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Research Quality and Impact Team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97756" y="472323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Spring 2019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7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1443" y="494852"/>
            <a:ext cx="6858000" cy="219387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What is the Research Excellence Framework? 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6861" y="2196561"/>
            <a:ext cx="62071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N</a:t>
            </a:r>
            <a:r>
              <a:rPr lang="en-GB" dirty="0" smtClean="0">
                <a:solidFill>
                  <a:schemeClr val="bg1"/>
                </a:solidFill>
              </a:rPr>
              <a:t>ational exercise of research assessment, determining  distribution of core research (QR) funding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A peer-review exercise conducted by panels 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Outcomes: Distribution of QR funding</a:t>
            </a:r>
            <a:r>
              <a:rPr lang="en-GB" dirty="0">
                <a:solidFill>
                  <a:schemeClr val="bg1"/>
                </a:solidFill>
              </a:rPr>
              <a:t>;</a:t>
            </a:r>
            <a:r>
              <a:rPr lang="en-GB" dirty="0" smtClean="0">
                <a:solidFill>
                  <a:schemeClr val="bg1"/>
                </a:solidFill>
              </a:rPr>
              <a:t> reputational effects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03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1443" y="494852"/>
            <a:ext cx="6858000" cy="219387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What is assessed, when, and how? 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67544" y="1840961"/>
            <a:ext cx="63657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Outputs: 60% of total grade, assessed directly through peer review 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Impact: 25%, assessed through case studies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Environment: 15%, assessed through narrative and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Census date 31 July 2020; submission in November 2020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Panel review during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1 - 4* </a:t>
            </a:r>
            <a:r>
              <a:rPr lang="en-GB" dirty="0" smtClean="0">
                <a:solidFill>
                  <a:schemeClr val="bg1"/>
                </a:solidFill>
              </a:rPr>
              <a:t>scale; 4</a:t>
            </a:r>
            <a:r>
              <a:rPr lang="en-GB" dirty="0">
                <a:solidFill>
                  <a:schemeClr val="bg1"/>
                </a:solidFill>
              </a:rPr>
              <a:t>* is the most internationally </a:t>
            </a:r>
            <a:r>
              <a:rPr lang="en-GB" dirty="0" smtClean="0">
                <a:solidFill>
                  <a:schemeClr val="bg1"/>
                </a:solidFill>
              </a:rPr>
              <a:t>excellent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62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613645" y="494852"/>
            <a:ext cx="6365797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Whose work is eligible for REF2021 ? 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1346" y="2168083"/>
            <a:ext cx="734906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Outputs </a:t>
            </a:r>
            <a:r>
              <a:rPr lang="en-US" dirty="0" smtClean="0">
                <a:solidFill>
                  <a:schemeClr val="bg1"/>
                </a:solidFill>
              </a:rPr>
              <a:t>produced </a:t>
            </a:r>
            <a:r>
              <a:rPr lang="en-US" dirty="0">
                <a:solidFill>
                  <a:schemeClr val="bg1"/>
                </a:solidFill>
              </a:rPr>
              <a:t>by </a:t>
            </a:r>
            <a:r>
              <a:rPr lang="en-US" dirty="0" smtClean="0">
                <a:solidFill>
                  <a:schemeClr val="bg1"/>
                </a:solidFill>
              </a:rPr>
              <a:t>individuals who, since January 2014 –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Are/have been employed </a:t>
            </a:r>
            <a:r>
              <a:rPr lang="en-US" sz="1600" dirty="0">
                <a:solidFill>
                  <a:schemeClr val="bg1"/>
                </a:solidFill>
              </a:rPr>
              <a:t>to undertake </a:t>
            </a:r>
            <a:r>
              <a:rPr lang="en-US" sz="1600" dirty="0" smtClean="0">
                <a:solidFill>
                  <a:schemeClr val="bg1"/>
                </a:solidFill>
              </a:rPr>
              <a:t>research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Hold </a:t>
            </a:r>
            <a:r>
              <a:rPr lang="en-US" sz="1600" dirty="0">
                <a:solidFill>
                  <a:schemeClr val="bg1"/>
                </a:solidFill>
              </a:rPr>
              <a:t>‘significant responsibility’ </a:t>
            </a:r>
            <a:r>
              <a:rPr lang="en-US" sz="1600" dirty="0" smtClean="0">
                <a:solidFill>
                  <a:schemeClr val="bg1"/>
                </a:solidFill>
              </a:rPr>
              <a:t>for research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Work as an ‘independent</a:t>
            </a:r>
            <a:r>
              <a:rPr lang="en-US" sz="1600" dirty="0">
                <a:solidFill>
                  <a:schemeClr val="bg1"/>
                </a:solidFill>
              </a:rPr>
              <a:t>’ </a:t>
            </a:r>
            <a:r>
              <a:rPr lang="en-US" sz="1600" dirty="0" smtClean="0">
                <a:solidFill>
                  <a:schemeClr val="bg1"/>
                </a:solidFill>
              </a:rPr>
              <a:t>researcher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Are/have been employed on </a:t>
            </a:r>
            <a:r>
              <a:rPr lang="en-US" sz="1600" dirty="0">
                <a:solidFill>
                  <a:schemeClr val="bg1"/>
                </a:solidFill>
              </a:rPr>
              <a:t>contract </a:t>
            </a:r>
            <a:r>
              <a:rPr lang="en-US" sz="1600" dirty="0" smtClean="0">
                <a:solidFill>
                  <a:schemeClr val="bg1"/>
                </a:solidFill>
              </a:rPr>
              <a:t>of &gt;0.2 FTE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612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613645" y="494852"/>
            <a:ext cx="6365797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What is new for 2021? 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6000" y="1646228"/>
            <a:ext cx="7239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100% of eligible staff, who have significant responsibility for research, must be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1-5 outputs per person, rather than 4 as standard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When individuals move, both previous and current HEI can submit an output produced at the first HEI within the period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Impact case studies worth much more than for REF2014.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2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956734" y="494852"/>
            <a:ext cx="7549957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Are early-career researchers eligible for the REF?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6734" y="2023533"/>
            <a:ext cx="7239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It depends if they are considered an ‘independent researcher’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Being an ’independent researcher’ means having responsibility for the design and direction of the research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This does not include researchers who undertake work solely under the direction of another PI 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However, all research staff and postgraduate researchers contribute to the REF submission less directly.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89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17419" y="494852"/>
            <a:ext cx="7162024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Why does the REF have an equalities dimension?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8303" y="2134987"/>
            <a:ext cx="723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Representativeness of the </a:t>
            </a:r>
            <a:r>
              <a:rPr lang="en-GB" dirty="0" smtClean="0">
                <a:solidFill>
                  <a:schemeClr val="bg1"/>
                </a:solidFill>
              </a:rPr>
              <a:t>submission; risk of reinforcing unequal norms; risk of </a:t>
            </a:r>
            <a:r>
              <a:rPr lang="en-GB" dirty="0">
                <a:solidFill>
                  <a:schemeClr val="bg1"/>
                </a:solidFill>
              </a:rPr>
              <a:t>unconscious </a:t>
            </a:r>
            <a:r>
              <a:rPr lang="en-GB" dirty="0" smtClean="0">
                <a:solidFill>
                  <a:schemeClr val="bg1"/>
                </a:solidFill>
              </a:rPr>
              <a:t>bias 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Requirement to </a:t>
            </a:r>
            <a:r>
              <a:rPr lang="en-GB" dirty="0" smtClean="0">
                <a:solidFill>
                  <a:schemeClr val="bg1"/>
                </a:solidFill>
              </a:rPr>
              <a:t>have and implement </a:t>
            </a:r>
            <a:r>
              <a:rPr lang="en-GB" dirty="0">
                <a:solidFill>
                  <a:schemeClr val="bg1"/>
                </a:solidFill>
              </a:rPr>
              <a:t>a Code of Practice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Requirement to </a:t>
            </a:r>
            <a:r>
              <a:rPr lang="en-GB" dirty="0" smtClean="0">
                <a:solidFill>
                  <a:schemeClr val="bg1"/>
                </a:solidFill>
              </a:rPr>
              <a:t>explain provision </a:t>
            </a:r>
            <a:r>
              <a:rPr lang="en-GB" dirty="0">
                <a:solidFill>
                  <a:schemeClr val="bg1"/>
                </a:solidFill>
              </a:rPr>
              <a:t>for equalities within the research environment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Perceived impact on </a:t>
            </a:r>
            <a:r>
              <a:rPr lang="en-GB" dirty="0" smtClean="0">
                <a:solidFill>
                  <a:schemeClr val="bg1"/>
                </a:solidFill>
              </a:rPr>
              <a:t>careers and staff issues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1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7927" y="494852"/>
            <a:ext cx="8243455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What initiatives protect/promote equalities in the REF - nationally?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0154" y="2398224"/>
            <a:ext cx="723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Introduction of greater flexibility in outputs submission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Code of Practice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Training for decision-makers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Individual circumstances declarations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Equalities and Diversity Panel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Challenging the culture of perceived individual effects  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04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7927" y="494852"/>
            <a:ext cx="8243455" cy="152868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What steps are taken to protect/promote equalities in the REF - at Sussex?</a:t>
            </a:r>
            <a:endParaRPr lang="en-GB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9867" y="2536769"/>
            <a:ext cx="7239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Code of Practice – expected to take inclusive view of eligibility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Transparency in process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Equality impact assessments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Training for decision-makers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Individual circumstances process </a:t>
            </a:r>
          </a:p>
        </p:txBody>
      </p:sp>
    </p:spTree>
    <p:extLst>
      <p:ext uri="{BB962C8B-B14F-4D97-AF65-F5344CB8AC3E}">
        <p14:creationId xmlns:p14="http://schemas.microsoft.com/office/powerpoint/2010/main" val="18016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1443" y="1075765"/>
            <a:ext cx="6858000" cy="2193871"/>
          </a:xfrm>
        </p:spPr>
        <p:txBody>
          <a:bodyPr/>
          <a:lstStyle/>
          <a:p>
            <a:r>
              <a:rPr lang="en-GB" sz="4400" dirty="0" smtClean="0">
                <a:latin typeface="+mj-lt"/>
              </a:rPr>
              <a:t>For more information…</a:t>
            </a:r>
          </a:p>
          <a:p>
            <a:endParaRPr lang="en-GB" sz="4400" dirty="0" smtClean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64443" y="244792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hlinkClick r:id="rId2"/>
              </a:rPr>
              <a:t>www.ref.ac.uk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  <a:hlinkClick r:id="rId3"/>
              </a:rPr>
              <a:t>rqi@sussex.ac.uk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  <a:hlinkClick r:id="rId4"/>
              </a:rPr>
              <a:t>sro@sussex.ac.uk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0</TotalTime>
  <Words>424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Nora Davies</dc:creator>
  <cp:lastModifiedBy>Helen Webb (Library)</cp:lastModifiedBy>
  <cp:revision>51</cp:revision>
  <cp:lastPrinted>2018-02-02T09:33:48Z</cp:lastPrinted>
  <dcterms:created xsi:type="dcterms:W3CDTF">2016-06-09T13:30:09Z</dcterms:created>
  <dcterms:modified xsi:type="dcterms:W3CDTF">2019-02-28T10:55:02Z</dcterms:modified>
</cp:coreProperties>
</file>