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36.jpg" ContentType="image/tiff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8"/>
  </p:notesMasterIdLst>
  <p:sldIdLst>
    <p:sldId id="268" r:id="rId2"/>
    <p:sldId id="269" r:id="rId3"/>
    <p:sldId id="323" r:id="rId4"/>
    <p:sldId id="332" r:id="rId5"/>
    <p:sldId id="273" r:id="rId6"/>
    <p:sldId id="314" r:id="rId7"/>
    <p:sldId id="285" r:id="rId8"/>
    <p:sldId id="283" r:id="rId9"/>
    <p:sldId id="284" r:id="rId10"/>
    <p:sldId id="286" r:id="rId11"/>
    <p:sldId id="287" r:id="rId12"/>
    <p:sldId id="301" r:id="rId13"/>
    <p:sldId id="338" r:id="rId14"/>
    <p:sldId id="334" r:id="rId15"/>
    <p:sldId id="339" r:id="rId16"/>
    <p:sldId id="336" r:id="rId17"/>
    <p:sldId id="325" r:id="rId18"/>
    <p:sldId id="303" r:id="rId19"/>
    <p:sldId id="304" r:id="rId20"/>
    <p:sldId id="305" r:id="rId21"/>
    <p:sldId id="341" r:id="rId22"/>
    <p:sldId id="340" r:id="rId23"/>
    <p:sldId id="311" r:id="rId24"/>
    <p:sldId id="312" r:id="rId25"/>
    <p:sldId id="280" r:id="rId26"/>
    <p:sldId id="297" r:id="rId27"/>
    <p:sldId id="298" r:id="rId28"/>
    <p:sldId id="295" r:id="rId29"/>
    <p:sldId id="296" r:id="rId30"/>
    <p:sldId id="281" r:id="rId31"/>
    <p:sldId id="299" r:id="rId32"/>
    <p:sldId id="289" r:id="rId33"/>
    <p:sldId id="274" r:id="rId34"/>
    <p:sldId id="278" r:id="rId35"/>
    <p:sldId id="300" r:id="rId36"/>
    <p:sldId id="306" r:id="rId37"/>
    <p:sldId id="307" r:id="rId38"/>
    <p:sldId id="276" r:id="rId39"/>
    <p:sldId id="309" r:id="rId40"/>
    <p:sldId id="324" r:id="rId41"/>
    <p:sldId id="310" r:id="rId42"/>
    <p:sldId id="292" r:id="rId43"/>
    <p:sldId id="308" r:id="rId44"/>
    <p:sldId id="293" r:id="rId45"/>
    <p:sldId id="294" r:id="rId46"/>
    <p:sldId id="315" r:id="rId47"/>
    <p:sldId id="316" r:id="rId48"/>
    <p:sldId id="317" r:id="rId49"/>
    <p:sldId id="318" r:id="rId50"/>
    <p:sldId id="319" r:id="rId51"/>
    <p:sldId id="320" r:id="rId52"/>
    <p:sldId id="321" r:id="rId53"/>
    <p:sldId id="326" r:id="rId54"/>
    <p:sldId id="333" r:id="rId55"/>
    <p:sldId id="329" r:id="rId56"/>
    <p:sldId id="331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B2FC7-59C7-4E6E-A2D9-9BC1E8D86AD0}" type="datetimeFigureOut">
              <a:rPr lang="en-GB" smtClean="0"/>
              <a:t>29/02/2016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B39DC-E2AA-4477-A9F4-8E2497FEFD8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813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797EA-E6C3-42F8-AF13-29671FC83F10}" type="slidenum">
              <a:rPr lang="en-GB" smtClean="0">
                <a:solidFill>
                  <a:srgbClr val="000000"/>
                </a:solidFill>
              </a:rPr>
              <a:pPr/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47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FB8FE-B88B-493A-8A92-4A6E21D96003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73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547649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11B6CB-AF4C-4117-94A8-CCA5B10FED2B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73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48110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A8CB3C-A4B9-4558-A89A-F72B07CC19B8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73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10904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B68B0D-E5C7-43E1-B3E9-0B922A626F07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4732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C10647-48E2-4576-81A5-EAA5F449E8BD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45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65054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3D0BD-77D6-4279-B06C-E3C45BE52521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8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290633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F8707E-55C6-4262-A64A-616A00819330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2736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522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E88AFB-E30E-4839-BBC2-BAFF929126C7}" type="slidenum">
              <a:rPr lang="en-US" altLang="en-US"/>
              <a:pPr/>
              <a:t>18</a:t>
            </a:fld>
            <a:endParaRPr lang="en-US" altLang="en-US" dirty="0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1699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7CCC96-A482-46B0-8EF3-A77E5CE383CA}" type="slidenum">
              <a:rPr lang="en-US" altLang="en-US"/>
              <a:pPr/>
              <a:t>19</a:t>
            </a:fld>
            <a:endParaRPr lang="en-US" altLang="en-US" dirty="0"/>
          </a:p>
        </p:txBody>
      </p:sp>
      <p:sp>
        <p:nvSpPr>
          <p:cNvPr id="74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8931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C6849F-42A8-4F63-B4A6-DBACFEA66BAD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53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66835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C3F1CE3-335B-4F37-B58D-534472FC696F}" type="slidenum">
              <a:rPr lang="en-GB" altLang="en-US" sz="1200">
                <a:latin typeface="Times" panose="02020603050405020304" pitchFamily="18" charset="0"/>
              </a:rPr>
              <a:pPr/>
              <a:t>21</a:t>
            </a:fld>
            <a:endParaRPr lang="en-GB" altLang="en-US" sz="1200">
              <a:latin typeface="Times" panose="02020603050405020304" pitchFamily="18" charset="0"/>
            </a:endParaRPr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44526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CCD380-BF7A-4C37-B22E-0EFCE8C2B78C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5939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4538"/>
            <a:ext cx="4960937" cy="3721100"/>
          </a:xfrm>
          <a:ln/>
        </p:spPr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7225"/>
          </a:xfrm>
        </p:spPr>
        <p:txBody>
          <a:bodyPr/>
          <a:lstStyle/>
          <a:p>
            <a:r>
              <a:rPr lang="en-GB" altLang="en-US">
                <a:solidFill>
                  <a:srgbClr val="008000"/>
                </a:solidFill>
              </a:rPr>
              <a:t>-  Using real roots leads to more realistic models.</a:t>
            </a:r>
          </a:p>
        </p:txBody>
      </p:sp>
    </p:spTree>
    <p:extLst>
      <p:ext uri="{BB962C8B-B14F-4D97-AF65-F5344CB8AC3E}">
        <p14:creationId xmlns:p14="http://schemas.microsoft.com/office/powerpoint/2010/main" val="585157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492C34-4B9A-47E3-835E-E058A23E7785}" type="slidenum">
              <a:rPr lang="en-US" altLang="en-US"/>
              <a:pPr/>
              <a:t>26</a:t>
            </a:fld>
            <a:endParaRPr lang="en-US" altLang="en-US" dirty="0"/>
          </a:p>
        </p:txBody>
      </p:sp>
      <p:sp>
        <p:nvSpPr>
          <p:cNvPr id="76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75578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EC3EA-F183-4645-860E-306BD012414B}" type="slidenum">
              <a:rPr lang="en-US" altLang="en-US"/>
              <a:pPr/>
              <a:t>27</a:t>
            </a:fld>
            <a:endParaRPr lang="en-US" altLang="en-US" dirty="0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09394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6C6CB2-63ED-4353-86DE-F2D8B0A7AFE3}" type="slidenum">
              <a:rPr lang="en-US" altLang="en-US"/>
              <a:pPr/>
              <a:t>28</a:t>
            </a:fld>
            <a:endParaRPr lang="en-US" altLang="en-US" dirty="0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1188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948D2-C882-47A0-AE45-656FBD94680C}" type="slidenum">
              <a:rPr lang="en-US" altLang="en-US"/>
              <a:pPr/>
              <a:t>29</a:t>
            </a:fld>
            <a:endParaRPr lang="en-US" altLang="en-US" dirty="0"/>
          </a:p>
        </p:txBody>
      </p:sp>
      <p:sp>
        <p:nvSpPr>
          <p:cNvPr id="76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7211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0F44DA-B8D3-4127-AAAB-F92F8165A74B}" type="slidenum">
              <a:rPr lang="en-US" altLang="en-US"/>
              <a:pPr/>
              <a:t>31</a:t>
            </a:fld>
            <a:endParaRPr lang="en-US" altLang="en-US" dirty="0"/>
          </a:p>
        </p:txBody>
      </p:sp>
      <p:sp>
        <p:nvSpPr>
          <p:cNvPr id="78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918358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9112DD-9A9E-42BD-850B-AAF3D8189FBC}" type="slidenum">
              <a:rPr lang="en-US" altLang="en-US"/>
              <a:pPr/>
              <a:t>32</a:t>
            </a:fld>
            <a:endParaRPr lang="en-US" altLang="en-US" dirty="0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87098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CB467A-1157-40E7-95B0-61DCDF8B574F}" type="slidenum">
              <a:rPr lang="en-US" altLang="en-US"/>
              <a:pPr/>
              <a:t>35</a:t>
            </a:fld>
            <a:endParaRPr lang="en-US" altLang="en-US" dirty="0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1002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9617A-B933-4CF4-9C0B-9E4699AD20C3}" type="slidenum">
              <a:rPr lang="en-GB" altLang="en-US"/>
              <a:pPr/>
              <a:t>36</a:t>
            </a:fld>
            <a:endParaRPr lang="en-GB" altLang="en-US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1787" tIns="45894" rIns="91787" bIns="45894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96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E5742C-57AC-4EF7-8580-9280668E6518}" type="slidenum">
              <a:rPr lang="en-US" altLang="en-US"/>
              <a:pPr/>
              <a:t>39</a:t>
            </a:fld>
            <a:endParaRPr lang="en-US" altLang="en-US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307689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B6ABC-08A1-4C6F-A7B2-1CA4C1459CC8}" type="slidenum">
              <a:rPr lang="en-US" altLang="en-US"/>
              <a:pPr/>
              <a:t>41</a:t>
            </a:fld>
            <a:endParaRPr lang="en-US" alt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825395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C80154-6D4B-4C86-8ACB-40AF67CB6CB7}" type="slidenum">
              <a:rPr lang="en-US" altLang="en-US"/>
              <a:pPr/>
              <a:t>42</a:t>
            </a:fld>
            <a:endParaRPr lang="en-US" altLang="en-US" dirty="0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58948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58A0C4-6341-4DFD-80AA-DBA12FD0DBC5}" type="slidenum">
              <a:rPr lang="en-US" altLang="en-US"/>
              <a:pPr/>
              <a:t>43</a:t>
            </a:fld>
            <a:endParaRPr lang="en-US" altLang="en-US" dirty="0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775947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1D3C4-6928-4A82-93EC-4F82134532CB}" type="slidenum">
              <a:rPr lang="en-US" altLang="en-US"/>
              <a:pPr/>
              <a:t>44</a:t>
            </a:fld>
            <a:endParaRPr lang="en-US" altLang="en-US" dirty="0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02479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4729DD-FDE0-4553-9491-FCD75D6CE584}" type="slidenum">
              <a:rPr lang="en-US" altLang="en-US"/>
              <a:pPr/>
              <a:t>45</a:t>
            </a:fld>
            <a:endParaRPr lang="en-US" altLang="en-US" dirty="0"/>
          </a:p>
        </p:txBody>
      </p:sp>
      <p:sp>
        <p:nvSpPr>
          <p:cNvPr id="8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601001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744" y="9430861"/>
            <a:ext cx="2945341" cy="4957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EFDC49C4-7B73-4279-85F5-860B4B7D6307}" type="slidenum">
              <a:rPr lang="en-US" sz="1200" smtClean="0"/>
              <a:pPr/>
              <a:t>46</a:t>
            </a:fld>
            <a:endParaRPr lang="en-US" sz="1200" dirty="0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226563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744" y="9430861"/>
            <a:ext cx="2945341" cy="4957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70E10AFE-D7F6-4225-AB0C-4855416091CE}" type="slidenum">
              <a:rPr lang="en-US" sz="1200" smtClean="0"/>
              <a:pPr/>
              <a:t>47</a:t>
            </a:fld>
            <a:endParaRPr lang="en-US" sz="1200" dirty="0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074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744" y="9430861"/>
            <a:ext cx="2945341" cy="4957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912813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912813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3BD7257C-7B74-4B90-B1AF-A243D6AC1253}" type="slidenum">
              <a:rPr lang="en-US" sz="1200" smtClean="0"/>
              <a:pPr/>
              <a:t>53</a:t>
            </a:fld>
            <a:endParaRPr lang="en-US" sz="1200" dirty="0" smtClean="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7552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search_title_slide_PP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GB" dirty="0">
              <a:solidFill>
                <a:srgbClr val="004846"/>
              </a:solidFill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69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5938" y="295275"/>
            <a:ext cx="5961062" cy="1000125"/>
          </a:xfrm>
        </p:spPr>
        <p:txBody>
          <a:bodyPr/>
          <a:lstStyle>
            <a:lvl1pPr>
              <a:defRPr>
                <a:solidFill>
                  <a:srgbClr val="004E5F"/>
                </a:solidFill>
              </a:defRPr>
            </a:lvl1pPr>
          </a:lstStyle>
          <a:p>
            <a:pPr lvl="0"/>
            <a:r>
              <a:rPr lang="en-GB" altLang="en-GB" noProof="0" dirty="0" smtClean="0"/>
              <a:t>Click to edit</a:t>
            </a:r>
            <a:br>
              <a:rPr lang="en-GB" altLang="en-GB" noProof="0" dirty="0" smtClean="0"/>
            </a:br>
            <a:r>
              <a:rPr lang="en-GB" altLang="en-GB" noProof="0" dirty="0" smtClean="0"/>
              <a:t>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2450" y="1871663"/>
            <a:ext cx="8286750" cy="36036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en-GB" noProof="0" dirty="0" smtClean="0"/>
              <a:t>Click to edit Master subtitle style</a:t>
            </a: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GB" dirty="0">
              <a:solidFill>
                <a:srgbClr val="004846"/>
              </a:solidFill>
              <a:latin typeface="Times" pitchFamily="18" charset="0"/>
              <a:cs typeface="Times New Roman" pitchFamily="18" charset="0"/>
            </a:endParaRPr>
          </a:p>
        </p:txBody>
      </p:sp>
      <p:pic>
        <p:nvPicPr>
          <p:cNvPr id="8" name="Picture 7" descr="research_baseline_graphic_PP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2947"/>
            <a:ext cx="9144000" cy="1125053"/>
          </a:xfrm>
          <a:prstGeom prst="rect">
            <a:avLst/>
          </a:prstGeom>
        </p:spPr>
      </p:pic>
      <p:pic>
        <p:nvPicPr>
          <p:cNvPr id="9" name="Picture 8" descr="US_logo_Sussex_Research_Flin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363" y="319956"/>
            <a:ext cx="191440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47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788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65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871663"/>
            <a:ext cx="4065587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2025" y="1871663"/>
            <a:ext cx="4067175" cy="3690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93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66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804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71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572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876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772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9575" y="304800"/>
            <a:ext cx="2079625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5938" y="304800"/>
            <a:ext cx="6091237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93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304800"/>
            <a:ext cx="5961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54038" y="1871663"/>
            <a:ext cx="8285162" cy="369093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72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304800"/>
            <a:ext cx="5961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54038" y="1871663"/>
            <a:ext cx="4065587" cy="3690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72025" y="1871663"/>
            <a:ext cx="4067175" cy="369093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5431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2192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0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search_baseline_graphic_PP.jp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2947"/>
            <a:ext cx="9144000" cy="1125053"/>
          </a:xfrm>
          <a:prstGeom prst="rect">
            <a:avLst/>
          </a:prstGeom>
        </p:spPr>
      </p:pic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498725" y="3336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GB" sz="2400" dirty="0">
              <a:solidFill>
                <a:srgbClr val="0A383C"/>
              </a:solidFill>
              <a:latin typeface="Times" pitchFamily="18" charset="0"/>
              <a:cs typeface="Times New Roman" pitchFamily="18" charset="0"/>
            </a:endParaRP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498725" y="3108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GB" sz="2400" dirty="0">
              <a:solidFill>
                <a:srgbClr val="0A383C"/>
              </a:solidFill>
              <a:latin typeface="Times" pitchFamily="18" charset="0"/>
              <a:cs typeface="Times New Roman" pitchFamily="18" charset="0"/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15938" y="304800"/>
            <a:ext cx="59610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dirty="0" smtClean="0"/>
              <a:t>Click to edit Master title style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1871663"/>
            <a:ext cx="8285162" cy="369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dirty="0" smtClean="0"/>
              <a:t>Click to edit Master text styles</a:t>
            </a:r>
          </a:p>
          <a:p>
            <a:pPr lvl="1"/>
            <a:r>
              <a:rPr lang="en-US" altLang="en-GB" dirty="0" smtClean="0"/>
              <a:t>Second level</a:t>
            </a:r>
          </a:p>
          <a:p>
            <a:pPr lvl="2"/>
            <a:r>
              <a:rPr lang="en-US" altLang="en-GB" dirty="0" smtClean="0"/>
              <a:t>Third level</a:t>
            </a:r>
          </a:p>
          <a:p>
            <a:pPr lvl="3"/>
            <a:r>
              <a:rPr lang="en-US" altLang="en-GB" dirty="0" smtClean="0"/>
              <a:t>Fourth level</a:t>
            </a:r>
          </a:p>
          <a:p>
            <a:pPr lvl="4"/>
            <a:r>
              <a:rPr lang="en-US" altLang="en-GB" dirty="0" smtClean="0"/>
              <a:t>Fifth level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GB" dirty="0">
              <a:solidFill>
                <a:srgbClr val="004846"/>
              </a:solidFill>
              <a:latin typeface="Times" pitchFamily="18" charset="0"/>
              <a:cs typeface="Times New Roman" pitchFamily="18" charset="0"/>
            </a:endParaRPr>
          </a:p>
        </p:txBody>
      </p:sp>
      <p:pic>
        <p:nvPicPr>
          <p:cNvPr id="13" name="Picture 12" descr="US_logo_Sussex_Research_Flint.jp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363" y="319956"/>
            <a:ext cx="191440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4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4E5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A383C"/>
          </a:solidFill>
          <a:latin typeface="Arial" charset="0"/>
        </a:defRPr>
      </a:lvl9pPr>
    </p:titleStyle>
    <p:body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>
          <a:solidFill>
            <a:srgbClr val="004E5F"/>
          </a:solidFill>
          <a:latin typeface="+mn-lt"/>
          <a:ea typeface="+mn-ea"/>
          <a:cs typeface="+mn-cs"/>
        </a:defRPr>
      </a:lvl1pPr>
      <a:lvl2pPr marL="381000" indent="-1905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har char="•"/>
        <a:defRPr sz="2200">
          <a:solidFill>
            <a:srgbClr val="004E5F"/>
          </a:solidFill>
          <a:latin typeface="+mn-lt"/>
        </a:defRPr>
      </a:lvl2pPr>
      <a:lvl3pPr marL="5715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Font typeface="Symbol" pitchFamily="18" charset="2"/>
        <a:buChar char="-"/>
        <a:defRPr sz="2200">
          <a:solidFill>
            <a:srgbClr val="004E5F"/>
          </a:solidFill>
          <a:latin typeface="+mn-lt"/>
        </a:defRPr>
      </a:lvl3pPr>
      <a:lvl4pPr marL="7620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004E5F"/>
          </a:solidFill>
          <a:latin typeface="+mn-lt"/>
        </a:defRPr>
      </a:lvl4pPr>
      <a:lvl5pPr marL="2247900" indent="-12954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004E5F"/>
          </a:solidFill>
          <a:latin typeface="+mn-lt"/>
        </a:defRPr>
      </a:lvl5pPr>
      <a:lvl6pPr marL="2705100" indent="-12954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0A383C"/>
          </a:solidFill>
          <a:latin typeface="+mn-lt"/>
        </a:defRPr>
      </a:lvl6pPr>
      <a:lvl7pPr marL="3162300" indent="-12954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0A383C"/>
          </a:solidFill>
          <a:latin typeface="+mn-lt"/>
        </a:defRPr>
      </a:lvl7pPr>
      <a:lvl8pPr marL="3619500" indent="-12954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0A383C"/>
          </a:solidFill>
          <a:latin typeface="+mn-lt"/>
        </a:defRPr>
      </a:lvl8pPr>
      <a:lvl9pPr marL="4076700" indent="-1295400" algn="l" rtl="0" eaLnBrk="0" fontAlgn="base" hangingPunct="0">
        <a:spcBef>
          <a:spcPct val="20000"/>
        </a:spcBef>
        <a:spcAft>
          <a:spcPct val="0"/>
        </a:spcAft>
        <a:defRPr sz="2200">
          <a:solidFill>
            <a:srgbClr val="0A38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wmf"/><Relationship Id="rId10" Type="http://schemas.openxmlformats.org/officeDocument/2006/relationships/image" Target="../media/image14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539750" y="1669085"/>
            <a:ext cx="8589962" cy="2998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4000" dirty="0" smtClean="0"/>
              <a:t>Funding </a:t>
            </a:r>
            <a:r>
              <a:rPr lang="en-GB" sz="4000" dirty="0"/>
              <a:t>your research: scholarships, grants and contracts that enable your </a:t>
            </a:r>
            <a:r>
              <a:rPr lang="en-GB" sz="4000" dirty="0" smtClean="0"/>
              <a:t>research</a:t>
            </a:r>
          </a:p>
          <a:p>
            <a:endParaRPr lang="en-GB" sz="3200" dirty="0" smtClean="0"/>
          </a:p>
          <a:p>
            <a:r>
              <a:rPr lang="en-GB" sz="3200" dirty="0">
                <a:solidFill>
                  <a:schemeClr val="tx2"/>
                </a:solidFill>
              </a:rPr>
              <a:t>Professor Michael C R </a:t>
            </a:r>
            <a:r>
              <a:rPr lang="en-GB" sz="3200" dirty="0" smtClean="0">
                <a:solidFill>
                  <a:schemeClr val="tx2"/>
                </a:solidFill>
              </a:rPr>
              <a:t>Davies</a:t>
            </a:r>
          </a:p>
          <a:p>
            <a:r>
              <a:rPr lang="en-GB" sz="2200" b="0" dirty="0">
                <a:solidFill>
                  <a:srgbClr val="FFFFFF"/>
                </a:solidFill>
              </a:rPr>
              <a:t>Pro-Vice-Chancellor (Research)</a:t>
            </a:r>
          </a:p>
          <a:p>
            <a:endParaRPr lang="en-GB" altLang="en-GB" sz="4000" dirty="0">
              <a:solidFill>
                <a:srgbClr val="FFFFFF"/>
              </a:solidFill>
            </a:endParaRPr>
          </a:p>
          <a:p>
            <a:endParaRPr lang="en-US" altLang="en-GB" sz="38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539750" y="5569435"/>
            <a:ext cx="511237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200" b="0" dirty="0" smtClean="0">
                <a:solidFill>
                  <a:srgbClr val="FFFFFF"/>
                </a:solidFill>
              </a:rPr>
              <a:t>Research </a:t>
            </a:r>
            <a:r>
              <a:rPr lang="en-GB" sz="2200" b="0" dirty="0">
                <a:solidFill>
                  <a:srgbClr val="FFFFFF"/>
                </a:solidFill>
              </a:rPr>
              <a:t>Hive Seminars </a:t>
            </a:r>
            <a:r>
              <a:rPr lang="en-GB" sz="2200" b="0" dirty="0" smtClean="0">
                <a:solidFill>
                  <a:srgbClr val="FFFFFF"/>
                </a:solidFill>
              </a:rPr>
              <a:t>2016</a:t>
            </a:r>
            <a:endParaRPr lang="en-GB" altLang="en-GB" sz="2200" b="0" dirty="0" smtClean="0">
              <a:solidFill>
                <a:srgbClr val="FFFFFF"/>
              </a:solidFill>
            </a:endParaRPr>
          </a:p>
          <a:p>
            <a:r>
              <a:rPr lang="en-GB" sz="2200" b="0" dirty="0">
                <a:solidFill>
                  <a:srgbClr val="FFFFFF"/>
                </a:solidFill>
              </a:rPr>
              <a:t>1 March 2016</a:t>
            </a:r>
            <a:endParaRPr lang="en-US" altLang="en-GB" sz="22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1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Scope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15938" y="1769451"/>
            <a:ext cx="7728470" cy="30623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Why seek funding for your research?</a:t>
            </a:r>
          </a:p>
          <a:p>
            <a:pPr marL="285750" indent="-28575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A career example</a:t>
            </a:r>
            <a:endParaRPr lang="en-GB" sz="1900" dirty="0">
              <a:solidFill>
                <a:srgbClr val="004846"/>
              </a:solidFill>
              <a:cs typeface="Times New Roman" pitchFamily="18" charset="0"/>
            </a:endParaRPr>
          </a:p>
          <a:p>
            <a:pPr marL="742950" lvl="1" indent="-28575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rgbClr val="004846"/>
                </a:solidFill>
                <a:cs typeface="Times New Roman" pitchFamily="18" charset="0"/>
              </a:rPr>
              <a:t>Research funding history</a:t>
            </a:r>
          </a:p>
          <a:p>
            <a:pPr marL="742950" lvl="1" indent="-28575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Sources of funding</a:t>
            </a:r>
          </a:p>
          <a:p>
            <a:pPr marL="742950" lvl="1" indent="-28575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Examples of research activity</a:t>
            </a:r>
          </a:p>
          <a:p>
            <a:pPr marL="285750" lvl="1" indent="-28575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Funding </a:t>
            </a:r>
            <a:r>
              <a:rPr lang="en-GB" sz="1900" dirty="0">
                <a:solidFill>
                  <a:srgbClr val="004846"/>
                </a:solidFill>
                <a:cs typeface="Times New Roman" pitchFamily="18" charset="0"/>
              </a:rPr>
              <a:t>at </a:t>
            </a: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different </a:t>
            </a:r>
            <a:r>
              <a:rPr lang="en-GB" sz="1900" dirty="0">
                <a:solidFill>
                  <a:srgbClr val="004846"/>
                </a:solidFill>
                <a:cs typeface="Times New Roman" pitchFamily="18" charset="0"/>
              </a:rPr>
              <a:t>stages of </a:t>
            </a: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a research career </a:t>
            </a:r>
            <a:endParaRPr lang="en-GB" sz="1900" dirty="0">
              <a:solidFill>
                <a:srgbClr val="004846"/>
              </a:solidFill>
              <a:cs typeface="Times New Roman" pitchFamily="18" charset="0"/>
            </a:endParaRPr>
          </a:p>
          <a:p>
            <a:pPr marL="285750" lvl="1" indent="-28575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rgbClr val="004846"/>
                </a:solidFill>
                <a:cs typeface="Times New Roman" pitchFamily="18" charset="0"/>
              </a:rPr>
              <a:t>Conclusions and </a:t>
            </a:r>
            <a:r>
              <a:rPr lang="en-GB" sz="1900" dirty="0" smtClean="0">
                <a:solidFill>
                  <a:srgbClr val="004846"/>
                </a:solidFill>
                <a:cs typeface="Times New Roman" pitchFamily="18" charset="0"/>
              </a:rPr>
              <a:t>discussion</a:t>
            </a:r>
            <a:endParaRPr lang="en-GB" sz="1900" dirty="0">
              <a:solidFill>
                <a:srgbClr val="00484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2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seek funding for your </a:t>
            </a:r>
            <a:r>
              <a:rPr lang="en-GB" dirty="0" smtClean="0"/>
              <a:t>research?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038" y="1871663"/>
            <a:ext cx="8285162" cy="37210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Facilitate </a:t>
            </a:r>
            <a:r>
              <a:rPr lang="en-GB" dirty="0" smtClean="0"/>
              <a:t>networking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Purchase </a:t>
            </a:r>
            <a:r>
              <a:rPr lang="en-GB" dirty="0"/>
              <a:t>major </a:t>
            </a:r>
            <a:r>
              <a:rPr lang="en-GB" dirty="0" smtClean="0"/>
              <a:t>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Access to facilities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Fund </a:t>
            </a:r>
            <a:r>
              <a:rPr lang="en-GB" dirty="0" smtClean="0"/>
              <a:t>direct and indirect costs </a:t>
            </a:r>
            <a:r>
              <a:rPr lang="en-GB" dirty="0"/>
              <a:t>of a research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Fund </a:t>
            </a:r>
            <a:r>
              <a:rPr lang="en-GB" dirty="0"/>
              <a:t>doctoral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Fund postdoctoral researchers and research fellows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Fund </a:t>
            </a:r>
            <a:r>
              <a:rPr lang="en-GB" dirty="0"/>
              <a:t>own research activity through fellowships or “bought out time”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Reduce </a:t>
            </a:r>
            <a:r>
              <a:rPr lang="en-GB" dirty="0"/>
              <a:t>amount of cross subsidy from student tuition fees to faculty research activity</a:t>
            </a:r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94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Research funding history</a:t>
            </a:r>
            <a:endParaRPr lang="en-GB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17500" y="1477963"/>
          <a:ext cx="8789988" cy="480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Worksheet" r:id="rId3" imgW="11791843" imgH="6448410" progId="Excel.Sheet.12">
                  <p:embed/>
                </p:oleObj>
              </mc:Choice>
              <mc:Fallback>
                <p:oleObj name="Worksheet" r:id="rId3" imgW="11791843" imgH="64484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500" y="1477963"/>
                        <a:ext cx="8789988" cy="480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624406" y="2430587"/>
            <a:ext cx="2422769" cy="1697992"/>
            <a:chOff x="624406" y="2430587"/>
            <a:chExt cx="2422769" cy="1697992"/>
          </a:xfrm>
        </p:grpSpPr>
        <p:sp>
          <p:nvSpPr>
            <p:cNvPr id="2" name="TextBox 1"/>
            <p:cNvSpPr txBox="1"/>
            <p:nvPr/>
          </p:nvSpPr>
          <p:spPr>
            <a:xfrm>
              <a:off x="624406" y="2430587"/>
              <a:ext cx="242276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/>
                <a:t>First award after appointment as Lecturer at Cardiff University in 1983</a:t>
              </a:r>
              <a:endParaRPr lang="en-GB" sz="1300" dirty="0"/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817297" y="3181882"/>
              <a:ext cx="1319" cy="946697"/>
            </a:xfrm>
            <a:prstGeom prst="straightConnector1">
              <a:avLst/>
            </a:prstGeom>
            <a:ln w="53975"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221698" y="2218847"/>
            <a:ext cx="2422769" cy="1487600"/>
            <a:chOff x="3221698" y="2218847"/>
            <a:chExt cx="2422769" cy="1487600"/>
          </a:xfrm>
        </p:grpSpPr>
        <p:sp>
          <p:nvSpPr>
            <p:cNvPr id="19" name="TextBox 18"/>
            <p:cNvSpPr txBox="1"/>
            <p:nvPr/>
          </p:nvSpPr>
          <p:spPr>
            <a:xfrm>
              <a:off x="3221698" y="2218847"/>
              <a:ext cx="242276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/>
                <a:t>Appointment as Professor at University of </a:t>
              </a:r>
              <a:r>
                <a:rPr lang="en-GB" sz="1300" dirty="0"/>
                <a:t>Dundee 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4109393" y="2759750"/>
              <a:ext cx="1319" cy="946697"/>
            </a:xfrm>
            <a:prstGeom prst="straightConnector1">
              <a:avLst/>
            </a:prstGeom>
            <a:ln w="53975"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002890" y="2015199"/>
            <a:ext cx="2422769" cy="1608980"/>
            <a:chOff x="6002890" y="2015199"/>
            <a:chExt cx="2422769" cy="1608980"/>
          </a:xfrm>
        </p:grpSpPr>
        <p:sp>
          <p:nvSpPr>
            <p:cNvPr id="22" name="TextBox 21"/>
            <p:cNvSpPr txBox="1"/>
            <p:nvPr/>
          </p:nvSpPr>
          <p:spPr>
            <a:xfrm>
              <a:off x="6002890" y="2015199"/>
              <a:ext cx="242276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/>
                <a:t>Appointment as Executive Dean at University of Auckland </a:t>
              </a:r>
              <a:endParaRPr lang="en-GB" sz="1300" dirty="0"/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6867140" y="2677482"/>
              <a:ext cx="1319" cy="946697"/>
            </a:xfrm>
            <a:prstGeom prst="straightConnector1">
              <a:avLst/>
            </a:prstGeom>
            <a:ln w="53975"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539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Sources of research funding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54038" y="1449628"/>
            <a:ext cx="4065587" cy="369093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5200" b="1" dirty="0"/>
              <a:t>Research Councils </a:t>
            </a:r>
            <a:r>
              <a:rPr lang="en-GB" sz="5200" b="1" dirty="0" smtClean="0"/>
              <a:t>(RCUK)</a:t>
            </a:r>
            <a:endParaRPr lang="en-GB" sz="5200" dirty="0"/>
          </a:p>
          <a:p>
            <a:r>
              <a:rPr lang="en-GB" sz="5200" dirty="0"/>
              <a:t>EPSRC</a:t>
            </a:r>
          </a:p>
          <a:p>
            <a:r>
              <a:rPr lang="en-GB" sz="5200" dirty="0"/>
              <a:t>NERC</a:t>
            </a:r>
          </a:p>
          <a:p>
            <a:r>
              <a:rPr lang="en-GB" sz="5200" dirty="0"/>
              <a:t>MRC/EPSRC/BBSRC (Discipline Hopping)</a:t>
            </a:r>
          </a:p>
          <a:p>
            <a:pPr marL="0" indent="0">
              <a:buNone/>
            </a:pPr>
            <a:r>
              <a:rPr lang="en-GB" sz="5200" dirty="0"/>
              <a:t> </a:t>
            </a:r>
          </a:p>
          <a:p>
            <a:r>
              <a:rPr lang="en-GB" sz="5200" b="1" dirty="0"/>
              <a:t>Charitable funding bodies</a:t>
            </a:r>
            <a:endParaRPr lang="en-GB" sz="5200" dirty="0"/>
          </a:p>
          <a:p>
            <a:r>
              <a:rPr lang="en-GB" sz="5200" dirty="0"/>
              <a:t>The Leverhulme Trust</a:t>
            </a:r>
          </a:p>
          <a:p>
            <a:r>
              <a:rPr lang="en-GB" sz="5200" dirty="0"/>
              <a:t> </a:t>
            </a:r>
          </a:p>
          <a:p>
            <a:pPr marL="0" indent="0">
              <a:buNone/>
            </a:pPr>
            <a:r>
              <a:rPr lang="en-GB" sz="5200" b="1" dirty="0"/>
              <a:t>National, regional and local government</a:t>
            </a:r>
            <a:endParaRPr lang="en-GB" sz="5200" dirty="0"/>
          </a:p>
          <a:p>
            <a:r>
              <a:rPr lang="en-GB" sz="5200" dirty="0"/>
              <a:t>Scottish Funding Council</a:t>
            </a:r>
          </a:p>
          <a:p>
            <a:r>
              <a:rPr lang="en-GB" sz="5200" dirty="0"/>
              <a:t>Rhymney Valley District Council</a:t>
            </a:r>
          </a:p>
          <a:p>
            <a:r>
              <a:rPr lang="en-GB" sz="5200" dirty="0"/>
              <a:t>Blaina Gwent County Council</a:t>
            </a:r>
          </a:p>
          <a:p>
            <a:r>
              <a:rPr lang="en-GB" sz="5200" dirty="0" smtClean="0"/>
              <a:t>Ministry </a:t>
            </a:r>
            <a:r>
              <a:rPr lang="en-GB" sz="5200" dirty="0"/>
              <a:t>of Business, Innovation and Employment (New Zealand)</a:t>
            </a:r>
          </a:p>
          <a:p>
            <a:r>
              <a:rPr lang="en-GB" sz="5200" dirty="0"/>
              <a:t>Tertiary Education Commission (New Zealand)</a:t>
            </a:r>
          </a:p>
          <a:p>
            <a:pPr marL="0" indent="0">
              <a:buNone/>
            </a:pPr>
            <a:r>
              <a:rPr lang="en-GB" sz="5200" dirty="0"/>
              <a:t> </a:t>
            </a:r>
          </a:p>
          <a:p>
            <a:pPr marL="0" indent="0">
              <a:buNone/>
            </a:pPr>
            <a:r>
              <a:rPr lang="en-GB" sz="5200" b="1" dirty="0"/>
              <a:t>European Union</a:t>
            </a:r>
            <a:endParaRPr lang="en-GB" sz="5200" dirty="0"/>
          </a:p>
          <a:p>
            <a:r>
              <a:rPr lang="en-GB" sz="5200" dirty="0"/>
              <a:t>Erasmus programme</a:t>
            </a:r>
          </a:p>
          <a:p>
            <a:r>
              <a:rPr lang="en-GB" sz="5200" dirty="0"/>
              <a:t>Groupment de Recherches Coordonnees (GRECO)</a:t>
            </a:r>
          </a:p>
          <a:p>
            <a:r>
              <a:rPr lang="en-GB" sz="5200" dirty="0"/>
              <a:t>European Commission, Competitive and Sustainable Growth Programme</a:t>
            </a:r>
          </a:p>
          <a:p>
            <a:r>
              <a:rPr lang="en-GB" sz="5200" dirty="0"/>
              <a:t>European Community (DG XII Science, Research and Development)</a:t>
            </a:r>
          </a:p>
          <a:p>
            <a:r>
              <a:rPr lang="en-GB" sz="5200" dirty="0"/>
              <a:t>European Regional Development Fund</a:t>
            </a:r>
          </a:p>
          <a:p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73608" y="1441816"/>
            <a:ext cx="4067175" cy="3690937"/>
          </a:xfrm>
        </p:spPr>
        <p:txBody>
          <a:bodyPr>
            <a:normAutofit fontScale="25000" lnSpcReduction="20000"/>
          </a:bodyPr>
          <a:lstStyle/>
          <a:p>
            <a:r>
              <a:rPr lang="en-GB" sz="5200" b="1" dirty="0"/>
              <a:t>UK government research agencies (current and former)</a:t>
            </a:r>
            <a:endParaRPr lang="en-GB" sz="5200" dirty="0"/>
          </a:p>
          <a:p>
            <a:r>
              <a:rPr lang="en-GB" sz="5200" dirty="0"/>
              <a:t>Welsh Development Agency</a:t>
            </a:r>
          </a:p>
          <a:p>
            <a:r>
              <a:rPr lang="en-GB" sz="5200" dirty="0"/>
              <a:t>Cardiff Bay Development Corporation</a:t>
            </a:r>
          </a:p>
          <a:p>
            <a:r>
              <a:rPr lang="en-GB" sz="5200" dirty="0"/>
              <a:t>Transport Research Laboratory</a:t>
            </a:r>
          </a:p>
          <a:p>
            <a:r>
              <a:rPr lang="en-GB" sz="5200" dirty="0"/>
              <a:t>Building Research Establishment</a:t>
            </a:r>
          </a:p>
          <a:p>
            <a:r>
              <a:rPr lang="en-GB" sz="5200" dirty="0"/>
              <a:t>Ministry of Defence</a:t>
            </a:r>
          </a:p>
          <a:p>
            <a:r>
              <a:rPr lang="en-GB" sz="5200" dirty="0"/>
              <a:t>Defence and Evaluation Research Agency</a:t>
            </a:r>
          </a:p>
          <a:p>
            <a:r>
              <a:rPr lang="en-GB" sz="5200" dirty="0"/>
              <a:t>Coal Research Establishment</a:t>
            </a:r>
          </a:p>
          <a:p>
            <a:r>
              <a:rPr lang="en-GB" sz="5200" dirty="0"/>
              <a:t> </a:t>
            </a:r>
          </a:p>
          <a:p>
            <a:r>
              <a:rPr lang="en-GB" sz="5200" b="1" dirty="0"/>
              <a:t>Industry </a:t>
            </a:r>
            <a:endParaRPr lang="en-GB" sz="5200" dirty="0"/>
          </a:p>
          <a:p>
            <a:r>
              <a:rPr lang="en-GB" sz="5200" dirty="0"/>
              <a:t>Network Rail</a:t>
            </a:r>
          </a:p>
          <a:p>
            <a:r>
              <a:rPr lang="en-GB" sz="5200" dirty="0"/>
              <a:t>British Coal</a:t>
            </a:r>
          </a:p>
          <a:p>
            <a:r>
              <a:rPr lang="en-GB" sz="5200" dirty="0"/>
              <a:t>Wallace Evans and Partners</a:t>
            </a:r>
          </a:p>
          <a:p>
            <a:r>
              <a:rPr lang="en-GB" sz="5200" dirty="0"/>
              <a:t>Ryan International</a:t>
            </a:r>
          </a:p>
          <a:p>
            <a:r>
              <a:rPr lang="en-GB" sz="5200" dirty="0"/>
              <a:t>Soil Nailing limited</a:t>
            </a:r>
          </a:p>
          <a:p>
            <a:r>
              <a:rPr lang="en-GB" sz="5200" dirty="0"/>
              <a:t>Keller Colcrete</a:t>
            </a:r>
          </a:p>
          <a:p>
            <a:r>
              <a:rPr lang="en-GB" sz="5200" dirty="0"/>
              <a:t>Stolt Offshore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84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Technique of geotechnical centrifuge </a:t>
            </a:r>
            <a:r>
              <a:rPr lang="en-GB" dirty="0" smtClean="0"/>
              <a:t>modelling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Ground </a:t>
            </a:r>
            <a:r>
              <a:rPr lang="en-GB" dirty="0" smtClean="0"/>
              <a:t>improvement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Masonry arch bridges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Permafrost and cold regions engineering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Earthquake </a:t>
            </a:r>
            <a:r>
              <a:rPr lang="en-GB" dirty="0" smtClean="0"/>
              <a:t>engineering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94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6" name="Picture 4" descr="Dundee centrifu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" b="3463"/>
          <a:stretch/>
        </p:blipFill>
        <p:spPr bwMode="auto">
          <a:xfrm>
            <a:off x="1059563" y="1360967"/>
            <a:ext cx="7223125" cy="497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Geotechnical Centrifuge Modelling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51704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62" name="Picture 2" descr="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100013"/>
            <a:ext cx="10363200" cy="705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7151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586" name="Object 2"/>
          <p:cNvGraphicFramePr>
            <a:graphicFrameLocks noChangeAspect="1"/>
          </p:cNvGraphicFramePr>
          <p:nvPr/>
        </p:nvGraphicFramePr>
        <p:xfrm>
          <a:off x="-457200" y="-6350"/>
          <a:ext cx="10058400" cy="687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Photo Editor Photo" r:id="rId4" imgW="3905795" imgH="2666667" progId="MSPhotoEd.3">
                  <p:embed/>
                </p:oleObj>
              </mc:Choice>
              <mc:Fallback>
                <p:oleObj name="Photo Editor Photo" r:id="rId4" imgW="3905795" imgH="266666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57200" y="-6350"/>
                        <a:ext cx="10058400" cy="687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74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3" name="Picture 3" descr="C67-panoramic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39" y="1398402"/>
            <a:ext cx="8725323" cy="506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Dundee 100 g-tonne Geotechnical Centrifuge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7083130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2" descr="tanc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3116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6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" t="5959" r="5934" b="5959"/>
          <a:stretch>
            <a:fillRect/>
          </a:stretch>
        </p:blipFill>
        <p:spPr bwMode="auto">
          <a:xfrm>
            <a:off x="486260" y="1370012"/>
            <a:ext cx="3842930" cy="507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1683" name="Rectangle 3"/>
          <p:cNvSpPr>
            <a:spLocks noChangeArrowheads="1"/>
          </p:cNvSpPr>
          <p:nvPr/>
        </p:nvSpPr>
        <p:spPr bwMode="auto">
          <a:xfrm>
            <a:off x="415925" y="397687"/>
            <a:ext cx="8497888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en-US" sz="2600" b="1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Earthquake actuator</a:t>
            </a:r>
          </a:p>
        </p:txBody>
      </p:sp>
      <p:pic>
        <p:nvPicPr>
          <p:cNvPr id="7116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700213"/>
            <a:ext cx="4608512" cy="416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07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Line 2"/>
          <p:cNvSpPr>
            <a:spLocks noChangeShapeType="1"/>
          </p:cNvSpPr>
          <p:nvPr/>
        </p:nvSpPr>
        <p:spPr bwMode="auto">
          <a:xfrm>
            <a:off x="6038850" y="3711575"/>
            <a:ext cx="1697038" cy="3857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39" name="Line 3"/>
          <p:cNvSpPr>
            <a:spLocks noChangeShapeType="1"/>
          </p:cNvSpPr>
          <p:nvPr/>
        </p:nvSpPr>
        <p:spPr bwMode="auto">
          <a:xfrm>
            <a:off x="5792788" y="4122738"/>
            <a:ext cx="1697037" cy="385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0" name="Line 4"/>
          <p:cNvSpPr>
            <a:spLocks noChangeShapeType="1"/>
          </p:cNvSpPr>
          <p:nvPr/>
        </p:nvSpPr>
        <p:spPr bwMode="auto">
          <a:xfrm>
            <a:off x="5546725" y="4533900"/>
            <a:ext cx="1697038" cy="387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1" name="Line 5"/>
          <p:cNvSpPr>
            <a:spLocks noChangeShapeType="1"/>
          </p:cNvSpPr>
          <p:nvPr/>
        </p:nvSpPr>
        <p:spPr bwMode="auto">
          <a:xfrm>
            <a:off x="5300663" y="4946650"/>
            <a:ext cx="1697037" cy="3857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2" name="Line 6"/>
          <p:cNvSpPr>
            <a:spLocks noChangeShapeType="1"/>
          </p:cNvSpPr>
          <p:nvPr/>
        </p:nvSpPr>
        <p:spPr bwMode="auto">
          <a:xfrm>
            <a:off x="5053013" y="5357813"/>
            <a:ext cx="1698625" cy="385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3" name="Line 7"/>
          <p:cNvSpPr>
            <a:spLocks noChangeShapeType="1"/>
          </p:cNvSpPr>
          <p:nvPr/>
        </p:nvSpPr>
        <p:spPr bwMode="auto">
          <a:xfrm flipH="1">
            <a:off x="6234113" y="2627313"/>
            <a:ext cx="2625725" cy="654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4" name="Line 8"/>
          <p:cNvSpPr>
            <a:spLocks noChangeShapeType="1"/>
          </p:cNvSpPr>
          <p:nvPr/>
        </p:nvSpPr>
        <p:spPr bwMode="auto">
          <a:xfrm flipH="1">
            <a:off x="4914900" y="3300413"/>
            <a:ext cx="1338263" cy="2249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5" name="Line 9"/>
          <p:cNvSpPr>
            <a:spLocks noChangeShapeType="1"/>
          </p:cNvSpPr>
          <p:nvPr/>
        </p:nvSpPr>
        <p:spPr bwMode="auto">
          <a:xfrm flipH="1">
            <a:off x="341313" y="5556250"/>
            <a:ext cx="1036637" cy="441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6" name="Line 10"/>
          <p:cNvSpPr>
            <a:spLocks noChangeShapeType="1"/>
          </p:cNvSpPr>
          <p:nvPr/>
        </p:nvSpPr>
        <p:spPr bwMode="auto">
          <a:xfrm flipH="1">
            <a:off x="1365250" y="5556250"/>
            <a:ext cx="3568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6347" name="Line 11"/>
          <p:cNvSpPr>
            <a:spLocks noChangeShapeType="1"/>
          </p:cNvSpPr>
          <p:nvPr/>
        </p:nvSpPr>
        <p:spPr bwMode="auto">
          <a:xfrm flipH="1">
            <a:off x="4914900" y="3300413"/>
            <a:ext cx="1338263" cy="2241550"/>
          </a:xfrm>
          <a:prstGeom prst="line">
            <a:avLst/>
          </a:prstGeom>
          <a:noFill/>
          <a:ln w="57150">
            <a:solidFill>
              <a:srgbClr val="00AE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526348" name="Object 12">
            <a:hlinkClick r:id="" action="ppaction://ole?verb=0"/>
          </p:cNvPr>
          <p:cNvGraphicFramePr>
            <a:graphicFrameLocks/>
          </p:cNvGraphicFramePr>
          <p:nvPr/>
        </p:nvGraphicFramePr>
        <p:xfrm>
          <a:off x="6435725" y="2127250"/>
          <a:ext cx="754063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Microsoft ClipArt Gallery" r:id="rId4" imgW="2333520" imgH="3468600" progId="MS_ClipArt_Gallery">
                  <p:embed/>
                </p:oleObj>
              </mc:Choice>
              <mc:Fallback>
                <p:oleObj name="Microsoft ClipArt Gallery" r:id="rId4" imgW="2333520" imgH="34686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5725" y="2127250"/>
                        <a:ext cx="754063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9" name="Object 13">
            <a:hlinkClick r:id="" action="ppaction://ole?verb=0"/>
          </p:cNvPr>
          <p:cNvGraphicFramePr>
            <a:graphicFrameLocks/>
          </p:cNvGraphicFramePr>
          <p:nvPr/>
        </p:nvGraphicFramePr>
        <p:xfrm>
          <a:off x="7278688" y="2058988"/>
          <a:ext cx="6350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Microsoft ClipArt Gallery" r:id="rId6" imgW="2333520" imgH="3468600" progId="MS_ClipArt_Gallery">
                  <p:embed/>
                </p:oleObj>
              </mc:Choice>
              <mc:Fallback>
                <p:oleObj name="Microsoft ClipArt Gallery" r:id="rId6" imgW="2333520" imgH="34686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688" y="2058988"/>
                        <a:ext cx="63500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50" name="Object 14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705007"/>
              </p:ext>
            </p:extLst>
          </p:nvPr>
        </p:nvGraphicFramePr>
        <p:xfrm>
          <a:off x="3557588" y="4090498"/>
          <a:ext cx="960437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Microsoft ClipArt Gallery" r:id="rId7" imgW="2825640" imgH="4562280" progId="MS_ClipArt_Gallery">
                  <p:embed/>
                </p:oleObj>
              </mc:Choice>
              <mc:Fallback>
                <p:oleObj name="Microsoft ClipArt Gallery" r:id="rId7" imgW="2825640" imgH="456228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588" y="4090498"/>
                        <a:ext cx="960437" cy="148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51" name="Object 1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7490403"/>
              </p:ext>
            </p:extLst>
          </p:nvPr>
        </p:nvGraphicFramePr>
        <p:xfrm>
          <a:off x="1647825" y="4031760"/>
          <a:ext cx="1027113" cy="152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Clip" r:id="rId9" imgW="2901600" imgH="4303440" progId="MS_ClipArt_Gallery.2">
                  <p:embed/>
                </p:oleObj>
              </mc:Choice>
              <mc:Fallback>
                <p:oleObj name="Clip" r:id="rId9" imgW="2901600" imgH="4303440" progId="MS_ClipArt_Gallery.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4031760"/>
                        <a:ext cx="1027113" cy="152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Soil Nailing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1884520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729"/>
          <a:stretch>
            <a:fillRect/>
          </a:stretch>
        </p:blipFill>
        <p:spPr bwMode="auto">
          <a:xfrm>
            <a:off x="1150633" y="1341438"/>
            <a:ext cx="6842735" cy="517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Soil Nailing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3157511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Soil Nailing</a:t>
            </a:r>
            <a:endParaRPr lang="en-GB" sz="2800" kern="0" dirty="0"/>
          </a:p>
        </p:txBody>
      </p:sp>
      <p:pic>
        <p:nvPicPr>
          <p:cNvPr id="4" name="Picture 2" descr="Shot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47" y="1365741"/>
            <a:ext cx="6827106" cy="512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308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4821624" y="2516188"/>
            <a:ext cx="3861057" cy="264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 algn="l" defTabSz="4445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algn="l" defTabSz="4445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algn="l" defTabSz="4445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algn="l" defTabSz="4445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algn="l" defTabSz="4445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444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444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444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444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Aft>
                <a:spcPct val="50000"/>
              </a:spcAft>
              <a:buFontTx/>
              <a:buChar char="•"/>
            </a:pPr>
            <a:r>
              <a:rPr lang="en-US" altLang="en-US" b="1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altLang="en-US" sz="2000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Length 3.0 m</a:t>
            </a: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altLang="en-US" sz="2000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	Shear plane 1.5 m x 1.5 m</a:t>
            </a: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altLang="en-US" sz="2000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	Variable confining pressure</a:t>
            </a: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altLang="en-US" sz="2000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	Tests to investigate:</a:t>
            </a:r>
          </a:p>
          <a:p>
            <a:r>
              <a:rPr lang="en-US" altLang="en-US" sz="2000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	 - nail surface properties</a:t>
            </a:r>
          </a:p>
          <a:p>
            <a:r>
              <a:rPr lang="en-US" altLang="en-US" sz="2000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	 - inclination of nail</a:t>
            </a:r>
          </a:p>
        </p:txBody>
      </p:sp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4032250" y="1628775"/>
            <a:ext cx="514826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5715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7145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86000" algn="l" defTabSz="762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b="1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Cardiff Large Shear Box</a:t>
            </a:r>
          </a:p>
        </p:txBody>
      </p:sp>
      <p:pic>
        <p:nvPicPr>
          <p:cNvPr id="296964" name="Picture 4" descr="S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" b="2748"/>
          <a:stretch>
            <a:fillRect/>
          </a:stretch>
        </p:blipFill>
        <p:spPr bwMode="auto">
          <a:xfrm>
            <a:off x="418733" y="1337411"/>
            <a:ext cx="3636962" cy="519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Soil Nailing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735511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9" y="1359557"/>
            <a:ext cx="7825562" cy="512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Soil Nailing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347175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4" name="Picture 2" descr="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92" y="1346059"/>
            <a:ext cx="7729416" cy="514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smtClean="0"/>
              <a:t>Ground Improvement –</a:t>
            </a:r>
          </a:p>
          <a:p>
            <a:r>
              <a:rPr lang="en-GB" sz="2800" kern="0" smtClean="0"/>
              <a:t>Soil Nailing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19434397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4" name="Picture 2" descr="ew 07 02 01 ph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3"/>
          <a:stretch/>
        </p:blipFill>
        <p:spPr bwMode="auto">
          <a:xfrm>
            <a:off x="1096963" y="1377982"/>
            <a:ext cx="6950075" cy="510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15938" y="304800"/>
            <a:ext cx="6310164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sz="2800" kern="0" dirty="0" smtClean="0"/>
              <a:t>Soil </a:t>
            </a:r>
            <a:r>
              <a:rPr lang="en-GB" altLang="en-US" sz="2800" kern="0" dirty="0"/>
              <a:t>nailing construction problems</a:t>
            </a:r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57447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578" name="Picture 2" descr="model 0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0" y="1360855"/>
            <a:ext cx="7740021" cy="51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15938" y="304800"/>
            <a:ext cx="6310164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sz="2800" kern="0" dirty="0" smtClean="0"/>
              <a:t>Soil </a:t>
            </a:r>
            <a:r>
              <a:rPr lang="en-GB" altLang="en-US" sz="2800" kern="0" dirty="0"/>
              <a:t>nailing construction problems</a:t>
            </a:r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20527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Slop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3"/>
          <a:stretch>
            <a:fillRect/>
          </a:stretch>
        </p:blipFill>
        <p:spPr bwMode="auto">
          <a:xfrm>
            <a:off x="4573588" y="1878013"/>
            <a:ext cx="3959225" cy="33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87313" y="2252663"/>
          <a:ext cx="4197350" cy="326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Picture" r:id="rId5" imgW="2052455" imgH="1594495" progId="Word.Picture.8">
                  <p:embed/>
                </p:oleObj>
              </mc:Choice>
              <mc:Fallback>
                <p:oleObj name="Picture" r:id="rId5" imgW="2052455" imgH="159449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5340" r="66269"/>
                      <a:stretch>
                        <a:fillRect/>
                      </a:stretch>
                    </p:blipFill>
                    <p:spPr bwMode="auto">
                      <a:xfrm>
                        <a:off x="87313" y="2252663"/>
                        <a:ext cx="4197350" cy="326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515938" y="304800"/>
            <a:ext cx="6310164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sz="2800" kern="0" dirty="0" smtClean="0"/>
              <a:t>Soil </a:t>
            </a:r>
            <a:r>
              <a:rPr lang="en-GB" altLang="en-US" sz="2800" kern="0" dirty="0"/>
              <a:t>nailing </a:t>
            </a:r>
            <a:r>
              <a:rPr lang="en-US" altLang="en-US" sz="2800" kern="0" dirty="0"/>
              <a:t>versus vegetation</a:t>
            </a:r>
          </a:p>
          <a:p>
            <a:r>
              <a:rPr lang="en-US" altLang="en-US" sz="2800" kern="0" dirty="0"/>
              <a:t>for slope </a:t>
            </a:r>
            <a:r>
              <a:rPr lang="en-GB" altLang="en-US" sz="2800" kern="0" dirty="0"/>
              <a:t>stabilisation</a:t>
            </a:r>
          </a:p>
          <a:p>
            <a:endParaRPr lang="en-GB" altLang="en-US" sz="2800" kern="0" dirty="0"/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37413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898" name="Picture 2" descr="S08 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6" t="15271" r="15276" b="15286"/>
          <a:stretch>
            <a:fillRect/>
          </a:stretch>
        </p:blipFill>
        <p:spPr bwMode="auto">
          <a:xfrm>
            <a:off x="1107648" y="1350355"/>
            <a:ext cx="6928704" cy="519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15938" y="304800"/>
            <a:ext cx="6310164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sz="2800" kern="0" dirty="0" smtClean="0"/>
              <a:t>Plant </a:t>
            </a:r>
            <a:r>
              <a:rPr lang="en-GB" altLang="en-US" sz="2800" kern="0" dirty="0"/>
              <a:t>root reinforcement </a:t>
            </a:r>
            <a:r>
              <a:rPr lang="en-GB" altLang="en-US" sz="2800" kern="0" dirty="0" smtClean="0"/>
              <a:t>– </a:t>
            </a:r>
          </a:p>
          <a:p>
            <a:r>
              <a:rPr lang="en-US" altLang="en-US" sz="2800" kern="0" dirty="0" smtClean="0"/>
              <a:t>grown </a:t>
            </a:r>
            <a:r>
              <a:rPr lang="en-US" altLang="en-US" sz="2800" kern="0" dirty="0"/>
              <a:t>willow</a:t>
            </a:r>
            <a:endParaRPr lang="en-GB" altLang="en-US" sz="2800" kern="0" dirty="0"/>
          </a:p>
          <a:p>
            <a:endParaRPr lang="en-GB" altLang="en-US" sz="2800" kern="0" dirty="0"/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495491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" descr="BSP compactor (Civilian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1533525"/>
            <a:ext cx="6715125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Dynamic compaction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456922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 descr="BSP compactor (military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484313"/>
            <a:ext cx="67818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Dynamic compaction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3123976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1" r="13055"/>
          <a:stretch/>
        </p:blipFill>
        <p:spPr>
          <a:xfrm>
            <a:off x="2057012" y="1371599"/>
            <a:ext cx="5029976" cy="513861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Ground Improvement –</a:t>
            </a:r>
          </a:p>
          <a:p>
            <a:r>
              <a:rPr lang="en-GB" sz="2800" kern="0" dirty="0" smtClean="0"/>
              <a:t>Dynamic compaction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412909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34" name="Picture 2" descr="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" r="6337"/>
          <a:stretch>
            <a:fillRect/>
          </a:stretch>
        </p:blipFill>
        <p:spPr bwMode="auto">
          <a:xfrm>
            <a:off x="1117065" y="1339850"/>
            <a:ext cx="6909870" cy="515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sz="2800" kern="0" dirty="0" smtClean="0"/>
              <a:t>Masonry </a:t>
            </a:r>
            <a:r>
              <a:rPr lang="en-GB" altLang="en-US" sz="2800" kern="0" dirty="0"/>
              <a:t>arch bridges</a:t>
            </a:r>
            <a:endParaRPr lang="en-GB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498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058" name="Picture 2" descr="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625" y="-125413"/>
            <a:ext cx="10512425" cy="701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05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986" name="Object 2"/>
          <p:cNvGraphicFramePr>
            <a:graphicFrameLocks noChangeAspect="1"/>
          </p:cNvGraphicFramePr>
          <p:nvPr/>
        </p:nvGraphicFramePr>
        <p:xfrm>
          <a:off x="-533400" y="-838200"/>
          <a:ext cx="10668000" cy="847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Photo Editor Photo" r:id="rId4" imgW="5180952" imgH="4114286" progId="MSPhotoEd.3">
                  <p:embed/>
                </p:oleObj>
              </mc:Choice>
              <mc:Fallback>
                <p:oleObj name="Photo Editor Photo" r:id="rId4" imgW="5180952" imgH="41142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33400" y="-838200"/>
                        <a:ext cx="10668000" cy="847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40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2" descr="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6200" y="-3559175"/>
            <a:ext cx="15624175" cy="1041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7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Permafrost and cold regions engineering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04" y="1396767"/>
            <a:ext cx="7413193" cy="507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4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354" name="Picture 2" descr="steinhoi_dovre_060901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27"/>
          <a:stretch>
            <a:fillRect/>
          </a:stretch>
        </p:blipFill>
        <p:spPr>
          <a:xfrm>
            <a:off x="889683" y="1391609"/>
            <a:ext cx="7364634" cy="510046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 bwMode="auto">
          <a:xfrm>
            <a:off x="515938" y="295275"/>
            <a:ext cx="5961062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kern="0" dirty="0" smtClean="0"/>
              <a:t>Field </a:t>
            </a:r>
            <a:r>
              <a:rPr lang="en-GB" altLang="en-US" kern="0" dirty="0"/>
              <a:t>monitoring - </a:t>
            </a:r>
            <a:r>
              <a:rPr lang="en-GB" altLang="en-US" i="1" kern="0" dirty="0"/>
              <a:t>Finse, Norway</a:t>
            </a:r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63190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ChangeArrowheads="1"/>
          </p:cNvSpPr>
          <p:nvPr/>
        </p:nvSpPr>
        <p:spPr bwMode="auto">
          <a:xfrm>
            <a:off x="2043113" y="349250"/>
            <a:ext cx="2457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pic>
        <p:nvPicPr>
          <p:cNvPr id="623620" name="Picture 4" descr="geliffoundationsSpit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78" y="1443625"/>
            <a:ext cx="8761644" cy="506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 bwMode="auto">
          <a:xfrm>
            <a:off x="515938" y="295275"/>
            <a:ext cx="5961062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kern="0" dirty="0" smtClean="0"/>
              <a:t>Field </a:t>
            </a:r>
            <a:r>
              <a:rPr lang="en-GB" altLang="en-US" kern="0" dirty="0"/>
              <a:t>monitoring - </a:t>
            </a:r>
            <a:r>
              <a:rPr lang="en-GB" altLang="en-US" i="1" kern="0" dirty="0" smtClean="0"/>
              <a:t>wooden </a:t>
            </a:r>
            <a:r>
              <a:rPr lang="en-GB" altLang="en-US" i="1" kern="0" dirty="0"/>
              <a:t>piles displaced </a:t>
            </a:r>
            <a:r>
              <a:rPr lang="en-GB" altLang="en-US" i="1" kern="0" dirty="0" smtClean="0"/>
              <a:t>in Longyearbyen</a:t>
            </a:r>
            <a:r>
              <a:rPr lang="en-GB" altLang="en-US" i="1" kern="0" dirty="0"/>
              <a:t>, Svalbard</a:t>
            </a:r>
          </a:p>
          <a:p>
            <a:endParaRPr lang="en-GB" altLang="en-US" kern="0" dirty="0"/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923349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7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" y="0"/>
            <a:ext cx="9136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4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7" name="Rectangle 3"/>
          <p:cNvSpPr>
            <a:spLocks noChangeArrowheads="1"/>
          </p:cNvSpPr>
          <p:nvPr/>
        </p:nvSpPr>
        <p:spPr bwMode="auto">
          <a:xfrm>
            <a:off x="2043113" y="349250"/>
            <a:ext cx="2457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pic>
        <p:nvPicPr>
          <p:cNvPr id="630790" name="Picture 6" descr="P00023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0333038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875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4" y="1332211"/>
            <a:ext cx="8329613" cy="519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2166" name="Group 6"/>
          <p:cNvGrpSpPr>
            <a:grpSpLocks/>
          </p:cNvGrpSpPr>
          <p:nvPr/>
        </p:nvGrpSpPr>
        <p:grpSpPr bwMode="auto">
          <a:xfrm>
            <a:off x="4980583" y="3870028"/>
            <a:ext cx="4010025" cy="2624138"/>
            <a:chOff x="3090" y="1783"/>
            <a:chExt cx="2526" cy="1653"/>
          </a:xfrm>
        </p:grpSpPr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3090" y="1783"/>
              <a:ext cx="2525" cy="1653"/>
            </a:xfrm>
            <a:prstGeom prst="rect">
              <a:avLst/>
            </a:prstGeom>
            <a:solidFill>
              <a:srgbClr val="D6F6FE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pic>
          <p:nvPicPr>
            <p:cNvPr id="92168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5" t="12303" r="1845" b="2461"/>
            <a:stretch>
              <a:fillRect/>
            </a:stretch>
          </p:blipFill>
          <p:spPr bwMode="auto">
            <a:xfrm>
              <a:off x="3093" y="1787"/>
              <a:ext cx="2523" cy="1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246063" y="117475"/>
            <a:ext cx="7361237" cy="88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GB" altLang="en-US" sz="2600" b="1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Rock slope stability - </a:t>
            </a:r>
            <a:r>
              <a:rPr lang="en-GB" altLang="en-US" sz="2600" b="1" i="1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Piz Corvatsch in the Swiss Alps</a:t>
            </a: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>
            <a:off x="4144927" y="2743200"/>
            <a:ext cx="1066800" cy="1371600"/>
          </a:xfrm>
          <a:prstGeom prst="line">
            <a:avLst/>
          </a:prstGeom>
          <a:noFill/>
          <a:ln w="63500" cap="sq">
            <a:solidFill>
              <a:srgbClr val="FFCC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3804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ent6"/>
          <p:cNvPicPr>
            <a:picLocks noChangeAspect="1" noChangeArrowheads="1"/>
          </p:cNvPicPr>
          <p:nvPr/>
        </p:nvPicPr>
        <p:blipFill>
          <a:blip r:embed="rId2">
            <a:lum brigh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899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777" y="0"/>
            <a:ext cx="515071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937" y="0"/>
            <a:ext cx="5151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1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3" descr="Rupture%20in%20track%20field - Chi Chi 19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4"/>
          <a:stretch>
            <a:fillRect/>
          </a:stretch>
        </p:blipFill>
        <p:spPr bwMode="auto">
          <a:xfrm>
            <a:off x="250825" y="1960922"/>
            <a:ext cx="4608513" cy="28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69" name="Picture 9" descr="0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960922"/>
            <a:ext cx="3816350" cy="286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71" name="Text Box 11"/>
          <p:cNvSpPr txBox="1">
            <a:spLocks noChangeArrowheads="1"/>
          </p:cNvSpPr>
          <p:nvPr/>
        </p:nvSpPr>
        <p:spPr bwMode="auto">
          <a:xfrm>
            <a:off x="215900" y="5345472"/>
            <a:ext cx="8712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altLang="en-US" sz="2000" kern="0" dirty="0">
                <a:solidFill>
                  <a:srgbClr val="004E5F"/>
                </a:solidFill>
                <a:latin typeface="+mj-lt"/>
                <a:ea typeface="+mj-ea"/>
                <a:cs typeface="+mj-cs"/>
              </a:rPr>
              <a:t>Surface ruptures during the 1999 Chi-Chi earthquake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sz="2800" kern="0" dirty="0" smtClean="0"/>
              <a:t>Earthquake engineering</a:t>
            </a:r>
            <a:r>
              <a:rPr lang="en-GB" altLang="en-US" sz="2800" kern="0" dirty="0" smtClean="0">
                <a:solidFill>
                  <a:srgbClr val="000099"/>
                </a:solidFill>
              </a:rPr>
              <a:t/>
            </a:r>
            <a:br>
              <a:rPr lang="en-GB" altLang="en-US" sz="2800" kern="0" dirty="0" smtClean="0">
                <a:solidFill>
                  <a:srgbClr val="000099"/>
                </a:solidFill>
              </a:rPr>
            </a:b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3231053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Izmit </a:t>
            </a:r>
            <a:r>
              <a:rPr lang="en-GB" altLang="en-US" dirty="0"/>
              <a:t>Earthquake - August 17, 1999 (M7.4)</a:t>
            </a:r>
            <a:r>
              <a:rPr lang="en-GB" altLang="en-US" sz="2800" dirty="0">
                <a:solidFill>
                  <a:srgbClr val="000099"/>
                </a:solidFill>
              </a:rPr>
              <a:t/>
            </a:r>
            <a:br>
              <a:rPr lang="en-GB" altLang="en-US" sz="2800" dirty="0">
                <a:solidFill>
                  <a:srgbClr val="000099"/>
                </a:solidFill>
              </a:rPr>
            </a:br>
            <a:endParaRPr lang="en-GB" dirty="0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82" y="1391093"/>
            <a:ext cx="7561836" cy="5120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69696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16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hoto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73" b="11700"/>
          <a:stretch>
            <a:fillRect/>
          </a:stretch>
        </p:blipFill>
        <p:spPr bwMode="auto">
          <a:xfrm>
            <a:off x="-36513" y="-26988"/>
            <a:ext cx="10404476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87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Freeform 2" descr="Wide upward diagonal"/>
          <p:cNvSpPr>
            <a:spLocks/>
          </p:cNvSpPr>
          <p:nvPr/>
        </p:nvSpPr>
        <p:spPr bwMode="auto">
          <a:xfrm>
            <a:off x="3443288" y="3878263"/>
            <a:ext cx="904875" cy="261937"/>
          </a:xfrm>
          <a:custGeom>
            <a:avLst/>
            <a:gdLst>
              <a:gd name="T0" fmla="*/ 0 w 486"/>
              <a:gd name="T1" fmla="*/ 102 h 153"/>
              <a:gd name="T2" fmla="*/ 0 w 486"/>
              <a:gd name="T3" fmla="*/ 153 h 153"/>
              <a:gd name="T4" fmla="*/ 111 w 486"/>
              <a:gd name="T5" fmla="*/ 102 h 153"/>
              <a:gd name="T6" fmla="*/ 204 w 486"/>
              <a:gd name="T7" fmla="*/ 54 h 153"/>
              <a:gd name="T8" fmla="*/ 276 w 486"/>
              <a:gd name="T9" fmla="*/ 42 h 153"/>
              <a:gd name="T10" fmla="*/ 486 w 486"/>
              <a:gd name="T11" fmla="*/ 42 h 153"/>
              <a:gd name="T12" fmla="*/ 483 w 486"/>
              <a:gd name="T13" fmla="*/ 0 h 153"/>
              <a:gd name="T14" fmla="*/ 267 w 486"/>
              <a:gd name="T15" fmla="*/ 0 h 153"/>
              <a:gd name="T16" fmla="*/ 207 w 486"/>
              <a:gd name="T17" fmla="*/ 18 h 153"/>
              <a:gd name="T18" fmla="*/ 138 w 486"/>
              <a:gd name="T19" fmla="*/ 51 h 153"/>
              <a:gd name="T20" fmla="*/ 0 w 486"/>
              <a:gd name="T21" fmla="*/ 10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6" h="153">
                <a:moveTo>
                  <a:pt x="0" y="102"/>
                </a:moveTo>
                <a:lnTo>
                  <a:pt x="0" y="153"/>
                </a:lnTo>
                <a:lnTo>
                  <a:pt x="111" y="102"/>
                </a:lnTo>
                <a:lnTo>
                  <a:pt x="204" y="54"/>
                </a:lnTo>
                <a:lnTo>
                  <a:pt x="276" y="42"/>
                </a:lnTo>
                <a:lnTo>
                  <a:pt x="486" y="42"/>
                </a:lnTo>
                <a:lnTo>
                  <a:pt x="483" y="0"/>
                </a:lnTo>
                <a:lnTo>
                  <a:pt x="267" y="0"/>
                </a:lnTo>
                <a:lnTo>
                  <a:pt x="207" y="18"/>
                </a:lnTo>
                <a:lnTo>
                  <a:pt x="138" y="51"/>
                </a:lnTo>
                <a:lnTo>
                  <a:pt x="0" y="102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99683" name="Rectangle 3" descr="Wide upward diagonal"/>
          <p:cNvSpPr>
            <a:spLocks noChangeArrowheads="1"/>
          </p:cNvSpPr>
          <p:nvPr/>
        </p:nvSpPr>
        <p:spPr bwMode="auto">
          <a:xfrm>
            <a:off x="0" y="3151188"/>
            <a:ext cx="736600" cy="84137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84" name="Rectangle 4" descr="Wide upward diagonal"/>
          <p:cNvSpPr>
            <a:spLocks noChangeArrowheads="1"/>
          </p:cNvSpPr>
          <p:nvPr/>
        </p:nvSpPr>
        <p:spPr bwMode="auto">
          <a:xfrm>
            <a:off x="1474788" y="3613150"/>
            <a:ext cx="279400" cy="84138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85" name="Freeform 5" descr="Wide upward diagonal"/>
          <p:cNvSpPr>
            <a:spLocks noChangeAspect="1"/>
          </p:cNvSpPr>
          <p:nvPr/>
        </p:nvSpPr>
        <p:spPr bwMode="auto">
          <a:xfrm>
            <a:off x="735013" y="3181350"/>
            <a:ext cx="730250" cy="620713"/>
          </a:xfrm>
          <a:custGeom>
            <a:avLst/>
            <a:gdLst>
              <a:gd name="T0" fmla="*/ 24 w 900"/>
              <a:gd name="T1" fmla="*/ 0 h 628"/>
              <a:gd name="T2" fmla="*/ 732 w 900"/>
              <a:gd name="T3" fmla="*/ 0 h 628"/>
              <a:gd name="T4" fmla="*/ 900 w 900"/>
              <a:gd name="T5" fmla="*/ 624 h 628"/>
              <a:gd name="T6" fmla="*/ 820 w 900"/>
              <a:gd name="T7" fmla="*/ 628 h 628"/>
              <a:gd name="T8" fmla="*/ 668 w 900"/>
              <a:gd name="T9" fmla="*/ 52 h 628"/>
              <a:gd name="T10" fmla="*/ 8 w 900"/>
              <a:gd name="T11" fmla="*/ 52 h 628"/>
              <a:gd name="T12" fmla="*/ 0 w 900"/>
              <a:gd name="T13" fmla="*/ 4 h 628"/>
              <a:gd name="T14" fmla="*/ 24 w 900"/>
              <a:gd name="T15" fmla="*/ 0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0" h="628">
                <a:moveTo>
                  <a:pt x="24" y="0"/>
                </a:moveTo>
                <a:lnTo>
                  <a:pt x="732" y="0"/>
                </a:lnTo>
                <a:lnTo>
                  <a:pt x="900" y="624"/>
                </a:lnTo>
                <a:lnTo>
                  <a:pt x="820" y="628"/>
                </a:lnTo>
                <a:lnTo>
                  <a:pt x="668" y="52"/>
                </a:lnTo>
                <a:lnTo>
                  <a:pt x="8" y="52"/>
                </a:lnTo>
                <a:lnTo>
                  <a:pt x="0" y="4"/>
                </a:lnTo>
                <a:lnTo>
                  <a:pt x="24" y="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99686" name="Freeform 6"/>
          <p:cNvSpPr>
            <a:spLocks noChangeAspect="1"/>
          </p:cNvSpPr>
          <p:nvPr/>
        </p:nvSpPr>
        <p:spPr bwMode="auto">
          <a:xfrm>
            <a:off x="757238" y="3154363"/>
            <a:ext cx="735012" cy="604837"/>
          </a:xfrm>
          <a:custGeom>
            <a:avLst/>
            <a:gdLst>
              <a:gd name="T0" fmla="*/ 894 w 894"/>
              <a:gd name="T1" fmla="*/ 658 h 658"/>
              <a:gd name="T2" fmla="*/ 718 w 894"/>
              <a:gd name="T3" fmla="*/ 0 h 658"/>
              <a:gd name="T4" fmla="*/ 0 w 894"/>
              <a:gd name="T5" fmla="*/ 0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94" h="658">
                <a:moveTo>
                  <a:pt x="894" y="658"/>
                </a:moveTo>
                <a:lnTo>
                  <a:pt x="718" y="0"/>
                </a:lnTo>
                <a:lnTo>
                  <a:pt x="0" y="0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99687" name="Rectangle 7"/>
          <p:cNvSpPr>
            <a:spLocks noChangeAspect="1" noChangeArrowheads="1"/>
          </p:cNvSpPr>
          <p:nvPr/>
        </p:nvSpPr>
        <p:spPr bwMode="auto">
          <a:xfrm>
            <a:off x="1752600" y="2239963"/>
            <a:ext cx="1668463" cy="682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88" name="Rectangle 8"/>
          <p:cNvSpPr>
            <a:spLocks noChangeAspect="1" noChangeArrowheads="1"/>
          </p:cNvSpPr>
          <p:nvPr/>
        </p:nvSpPr>
        <p:spPr bwMode="auto">
          <a:xfrm>
            <a:off x="1752600" y="1562100"/>
            <a:ext cx="1670050" cy="6842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89" name="Rectangle 9"/>
          <p:cNvSpPr>
            <a:spLocks noChangeAspect="1" noChangeArrowheads="1"/>
          </p:cNvSpPr>
          <p:nvPr/>
        </p:nvSpPr>
        <p:spPr bwMode="auto">
          <a:xfrm>
            <a:off x="1752600" y="871538"/>
            <a:ext cx="1670050" cy="682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90" name="Line 10"/>
          <p:cNvSpPr>
            <a:spLocks noChangeAspect="1" noChangeShapeType="1"/>
          </p:cNvSpPr>
          <p:nvPr/>
        </p:nvSpPr>
        <p:spPr bwMode="auto">
          <a:xfrm>
            <a:off x="1260475" y="3179763"/>
            <a:ext cx="0" cy="471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99691" name="Text Box 11"/>
          <p:cNvSpPr txBox="1">
            <a:spLocks noChangeAspect="1" noChangeArrowheads="1"/>
          </p:cNvSpPr>
          <p:nvPr/>
        </p:nvSpPr>
        <p:spPr bwMode="auto">
          <a:xfrm>
            <a:off x="166688" y="3209925"/>
            <a:ext cx="1130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2.3</a:t>
            </a:r>
            <a:r>
              <a:rPr lang="el-GR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0</a:t>
            </a: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m</a:t>
            </a:r>
            <a:endParaRPr lang="en-GB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9692" name="AutoShape 12"/>
          <p:cNvSpPr>
            <a:spLocks noChangeAspect="1" noChangeArrowheads="1"/>
          </p:cNvSpPr>
          <p:nvPr/>
        </p:nvSpPr>
        <p:spPr bwMode="auto">
          <a:xfrm rot="3740793">
            <a:off x="2316957" y="4474369"/>
            <a:ext cx="506412" cy="368300"/>
          </a:xfrm>
          <a:prstGeom prst="notchedRightArrow">
            <a:avLst>
              <a:gd name="adj1" fmla="val 50000"/>
              <a:gd name="adj2" fmla="val 34375"/>
            </a:avLst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93" name="Freeform 13"/>
          <p:cNvSpPr>
            <a:spLocks noChangeAspect="1"/>
          </p:cNvSpPr>
          <p:nvPr/>
        </p:nvSpPr>
        <p:spPr bwMode="auto">
          <a:xfrm rot="-112739">
            <a:off x="1517650" y="3733800"/>
            <a:ext cx="544513" cy="1614488"/>
          </a:xfrm>
          <a:custGeom>
            <a:avLst/>
            <a:gdLst>
              <a:gd name="T0" fmla="*/ 0 w 114"/>
              <a:gd name="T1" fmla="*/ 0 h 360"/>
              <a:gd name="T2" fmla="*/ 54 w 114"/>
              <a:gd name="T3" fmla="*/ 210 h 360"/>
              <a:gd name="T4" fmla="*/ 114 w 114"/>
              <a:gd name="T5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360">
                <a:moveTo>
                  <a:pt x="0" y="0"/>
                </a:moveTo>
                <a:lnTo>
                  <a:pt x="54" y="210"/>
                </a:lnTo>
                <a:lnTo>
                  <a:pt x="114" y="360"/>
                </a:lnTo>
              </a:path>
            </a:pathLst>
          </a:custGeom>
          <a:noFill/>
          <a:ln w="3175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99694" name="Text Box 14"/>
          <p:cNvSpPr txBox="1">
            <a:spLocks noChangeAspect="1" noChangeArrowheads="1"/>
          </p:cNvSpPr>
          <p:nvPr/>
        </p:nvSpPr>
        <p:spPr bwMode="auto">
          <a:xfrm>
            <a:off x="2051050" y="5349875"/>
            <a:ext cx="3683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prstDash val="sysDot"/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en-US" sz="2400" b="1" dirty="0">
                <a:latin typeface="Arial" panose="020B0604020202020204" pitchFamily="34" charset="0"/>
              </a:rPr>
              <a:t>?</a:t>
            </a:r>
            <a:endParaRPr lang="en-GB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99695" name="Rectangle 15"/>
          <p:cNvSpPr>
            <a:spLocks noChangeAspect="1" noChangeArrowheads="1"/>
          </p:cNvSpPr>
          <p:nvPr/>
        </p:nvSpPr>
        <p:spPr bwMode="auto">
          <a:xfrm>
            <a:off x="1752600" y="2921000"/>
            <a:ext cx="1668463" cy="682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96" name="Rectangle 16"/>
          <p:cNvSpPr>
            <a:spLocks noChangeAspect="1" noChangeArrowheads="1"/>
          </p:cNvSpPr>
          <p:nvPr/>
        </p:nvSpPr>
        <p:spPr bwMode="auto">
          <a:xfrm>
            <a:off x="1752600" y="3605213"/>
            <a:ext cx="1668463" cy="682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97" name="Line 17"/>
          <p:cNvSpPr>
            <a:spLocks noChangeShapeType="1"/>
          </p:cNvSpPr>
          <p:nvPr/>
        </p:nvSpPr>
        <p:spPr bwMode="auto">
          <a:xfrm>
            <a:off x="1463675" y="3606800"/>
            <a:ext cx="3079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99698" name="Rectangle 18"/>
          <p:cNvSpPr>
            <a:spLocks noChangeArrowheads="1"/>
          </p:cNvSpPr>
          <p:nvPr/>
        </p:nvSpPr>
        <p:spPr bwMode="auto">
          <a:xfrm>
            <a:off x="1752600" y="4098925"/>
            <a:ext cx="1666875" cy="174625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 type="non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99699" name="Line 19"/>
          <p:cNvSpPr>
            <a:spLocks noChangeShapeType="1"/>
          </p:cNvSpPr>
          <p:nvPr/>
        </p:nvSpPr>
        <p:spPr bwMode="auto">
          <a:xfrm>
            <a:off x="11113" y="3155950"/>
            <a:ext cx="8159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99700" name="Freeform 20"/>
          <p:cNvSpPr>
            <a:spLocks/>
          </p:cNvSpPr>
          <p:nvPr/>
        </p:nvSpPr>
        <p:spPr bwMode="auto">
          <a:xfrm>
            <a:off x="3436938" y="3876675"/>
            <a:ext cx="917575" cy="196850"/>
          </a:xfrm>
          <a:custGeom>
            <a:avLst/>
            <a:gdLst>
              <a:gd name="T0" fmla="*/ 0 w 492"/>
              <a:gd name="T1" fmla="*/ 108 h 108"/>
              <a:gd name="T2" fmla="*/ 72 w 492"/>
              <a:gd name="T3" fmla="*/ 81 h 108"/>
              <a:gd name="T4" fmla="*/ 165 w 492"/>
              <a:gd name="T5" fmla="*/ 30 h 108"/>
              <a:gd name="T6" fmla="*/ 267 w 492"/>
              <a:gd name="T7" fmla="*/ 0 h 108"/>
              <a:gd name="T8" fmla="*/ 492 w 492"/>
              <a:gd name="T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2" h="108">
                <a:moveTo>
                  <a:pt x="0" y="108"/>
                </a:moveTo>
                <a:lnTo>
                  <a:pt x="72" y="81"/>
                </a:lnTo>
                <a:lnTo>
                  <a:pt x="165" y="30"/>
                </a:lnTo>
                <a:lnTo>
                  <a:pt x="267" y="0"/>
                </a:lnTo>
                <a:lnTo>
                  <a:pt x="492" y="0"/>
                </a:lnTo>
              </a:path>
            </a:pathLst>
          </a:custGeom>
          <a:noFill/>
          <a:ln w="3175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199702" name="Picture 22" descr="house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 r="-272" b="314"/>
          <a:stretch>
            <a:fillRect/>
          </a:stretch>
        </p:blipFill>
        <p:spPr bwMode="auto">
          <a:xfrm>
            <a:off x="4500563" y="3213100"/>
            <a:ext cx="4121150" cy="28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9703" name="Picture 23" descr="house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5" r="10376" b="494"/>
          <a:stretch>
            <a:fillRect/>
          </a:stretch>
        </p:blipFill>
        <p:spPr bwMode="auto">
          <a:xfrm>
            <a:off x="4643438" y="404813"/>
            <a:ext cx="3825875" cy="256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7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osque%20on%20rupture - Kocaeli earthquake Turkey 19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6450" y="-361950"/>
            <a:ext cx="11442700" cy="758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24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2" name="Picture 4" descr="Test22 02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0" b="23262"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73583"/>
            <a:ext cx="6340475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7382" name="Text Box 6"/>
          <p:cNvSpPr txBox="1">
            <a:spLocks noChangeArrowheads="1"/>
          </p:cNvSpPr>
          <p:nvPr/>
        </p:nvSpPr>
        <p:spPr bwMode="auto">
          <a:xfrm>
            <a:off x="34925" y="4543821"/>
            <a:ext cx="23050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chemeClr val="accent5">
                    <a:lumMod val="50000"/>
                  </a:schemeClr>
                </a:solidFill>
              </a:rPr>
              <a:t>Shear strains from numerical analysis</a:t>
            </a:r>
          </a:p>
          <a:p>
            <a:pPr algn="l" eaLnBrk="1" hangingPunct="1"/>
            <a:r>
              <a:rPr lang="en-GB" altLang="en-US" sz="2000" dirty="0">
                <a:solidFill>
                  <a:schemeClr val="accent5">
                    <a:lumMod val="50000"/>
                  </a:schemeClr>
                </a:solidFill>
              </a:rPr>
              <a:t>(NTUA)</a:t>
            </a:r>
          </a:p>
        </p:txBody>
      </p:sp>
      <p:sp>
        <p:nvSpPr>
          <p:cNvPr id="357383" name="Text Box 7"/>
          <p:cNvSpPr txBox="1">
            <a:spLocks noChangeArrowheads="1"/>
          </p:cNvSpPr>
          <p:nvPr/>
        </p:nvSpPr>
        <p:spPr bwMode="auto">
          <a:xfrm>
            <a:off x="34925" y="2095896"/>
            <a:ext cx="19431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chemeClr val="accent5">
                    <a:lumMod val="50000"/>
                  </a:schemeClr>
                </a:solidFill>
              </a:rPr>
              <a:t>experimental </a:t>
            </a:r>
            <a:r>
              <a:rPr lang="en-GB" altLang="en-US" sz="2000" dirty="0" smtClean="0">
                <a:solidFill>
                  <a:schemeClr val="accent5">
                    <a:lumMod val="50000"/>
                  </a:schemeClr>
                </a:solidFill>
              </a:rPr>
              <a:t>results</a:t>
            </a:r>
          </a:p>
          <a:p>
            <a:pPr algn="l" eaLnBrk="1" hangingPunct="1"/>
            <a:r>
              <a:rPr lang="en-GB" altLang="en-US" sz="2000" dirty="0" smtClean="0">
                <a:solidFill>
                  <a:schemeClr val="accent5">
                    <a:lumMod val="50000"/>
                  </a:schemeClr>
                </a:solidFill>
              </a:rPr>
              <a:t>(Dundee)</a:t>
            </a:r>
            <a:endParaRPr lang="en-GB" alt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15938" y="304800"/>
            <a:ext cx="5961062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E5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A383C"/>
                </a:solidFill>
                <a:latin typeface="Arial" charset="0"/>
              </a:defRPr>
            </a:lvl9pPr>
          </a:lstStyle>
          <a:p>
            <a:r>
              <a:rPr lang="en-GB" altLang="en-US" kern="0" dirty="0" smtClean="0"/>
              <a:t>Physical and numerical modelling of normal fault/foundation interaction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04441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5949280"/>
            <a:ext cx="7772400" cy="436563"/>
          </a:xfrm>
        </p:spPr>
        <p:txBody>
          <a:bodyPr/>
          <a:lstStyle/>
          <a:p>
            <a:pPr algn="ctr" eaLnBrk="1" hangingPunct="1"/>
            <a:r>
              <a:rPr lang="en-GB" sz="2000" b="0" dirty="0" smtClean="0"/>
              <a:t>Dust cloud over Christchurch CBD on </a:t>
            </a:r>
            <a:r>
              <a:rPr lang="en-NZ" sz="2000" b="0" kern="1200" dirty="0" smtClean="0"/>
              <a:t>22 February </a:t>
            </a:r>
            <a:r>
              <a:rPr lang="en-NZ" sz="2000" b="0" kern="1200" dirty="0"/>
              <a:t>2011</a:t>
            </a:r>
            <a:endParaRPr lang="en-US" sz="2000" b="0" dirty="0" smtClean="0"/>
          </a:p>
        </p:txBody>
      </p:sp>
      <p:pic>
        <p:nvPicPr>
          <p:cNvPr id="33795" name="Picture 11" descr="http://jpgmag.com/news/c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8" t="11571" r="22507"/>
          <a:stretch>
            <a:fillRect/>
          </a:stretch>
        </p:blipFill>
        <p:spPr bwMode="auto">
          <a:xfrm>
            <a:off x="467544" y="1422374"/>
            <a:ext cx="8208912" cy="431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4"/>
          <p:cNvSpPr txBox="1">
            <a:spLocks noChangeArrowheads="1"/>
          </p:cNvSpPr>
          <p:nvPr/>
        </p:nvSpPr>
        <p:spPr bwMode="auto">
          <a:xfrm>
            <a:off x="515938" y="304800"/>
            <a:ext cx="657634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solidFill>
                  <a:srgbClr val="004E5F"/>
                </a:solidFill>
              </a:rPr>
              <a:t>Christchurch </a:t>
            </a:r>
            <a:r>
              <a:rPr lang="en-NZ" dirty="0">
                <a:solidFill>
                  <a:srgbClr val="004E5F"/>
                </a:solidFill>
              </a:rPr>
              <a:t>earthquake </a:t>
            </a:r>
            <a:r>
              <a:rPr lang="en-NZ" dirty="0" smtClean="0">
                <a:solidFill>
                  <a:srgbClr val="004E5F"/>
                </a:solidFill>
              </a:rPr>
              <a:t>– </a:t>
            </a:r>
          </a:p>
          <a:p>
            <a:pPr eaLnBrk="1" hangingPunct="1">
              <a:defRPr/>
            </a:pPr>
            <a:r>
              <a:rPr lang="en-NZ" dirty="0" smtClean="0">
                <a:solidFill>
                  <a:srgbClr val="004E5F"/>
                </a:solidFill>
              </a:rPr>
              <a:t>Christchurch </a:t>
            </a:r>
            <a:r>
              <a:rPr lang="en-NZ" dirty="0">
                <a:solidFill>
                  <a:srgbClr val="004E5F"/>
                </a:solidFill>
              </a:rPr>
              <a:t>CBD </a:t>
            </a:r>
            <a:endParaRPr lang="en-US" dirty="0">
              <a:solidFill>
                <a:srgbClr val="004E5F"/>
              </a:solidFill>
            </a:endParaRPr>
          </a:p>
          <a:p>
            <a:endParaRPr lang="en-GB" altLang="en-GB" dirty="0">
              <a:solidFill>
                <a:srgbClr val="004E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1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685456" y="5373216"/>
            <a:ext cx="4054896" cy="648072"/>
          </a:xfrm>
        </p:spPr>
        <p:txBody>
          <a:bodyPr/>
          <a:lstStyle/>
          <a:p>
            <a:pPr algn="ctr" eaLnBrk="1" hangingPunct="1"/>
            <a:r>
              <a:rPr lang="en-US" sz="2000" b="0" dirty="0" smtClean="0"/>
              <a:t>Pyne Gould Building</a:t>
            </a:r>
            <a:br>
              <a:rPr lang="en-US" sz="2000" b="0" dirty="0" smtClean="0"/>
            </a:br>
            <a:r>
              <a:rPr lang="en-US" sz="2000" b="0" dirty="0" smtClean="0"/>
              <a:t>233 Cambridge Terrace</a:t>
            </a:r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1" t="3322"/>
          <a:stretch/>
        </p:blipFill>
        <p:spPr bwMode="auto">
          <a:xfrm>
            <a:off x="467544" y="1556791"/>
            <a:ext cx="3181325" cy="467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628800"/>
            <a:ext cx="523557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515938" y="304800"/>
            <a:ext cx="62658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solidFill>
                  <a:srgbClr val="004E5F"/>
                </a:solidFill>
              </a:rPr>
              <a:t>Christchurch </a:t>
            </a:r>
            <a:r>
              <a:rPr lang="en-NZ" dirty="0" smtClean="0">
                <a:solidFill>
                  <a:srgbClr val="004E5F"/>
                </a:solidFill>
              </a:rPr>
              <a:t>earthquake – </a:t>
            </a:r>
            <a:br>
              <a:rPr lang="en-NZ" dirty="0" smtClean="0">
                <a:solidFill>
                  <a:srgbClr val="004E5F"/>
                </a:solidFill>
              </a:rPr>
            </a:br>
            <a:r>
              <a:rPr lang="en-NZ" dirty="0" smtClean="0">
                <a:solidFill>
                  <a:srgbClr val="004E5F"/>
                </a:solidFill>
              </a:rPr>
              <a:t>Christchurch CBD </a:t>
            </a:r>
            <a:endParaRPr lang="en-US" dirty="0">
              <a:solidFill>
                <a:srgbClr val="004E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75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7" t="44704" r="48187" b="29030"/>
          <a:stretch>
            <a:fillRect/>
          </a:stretch>
        </p:blipFill>
        <p:spPr bwMode="auto">
          <a:xfrm>
            <a:off x="251520" y="1412577"/>
            <a:ext cx="4692650" cy="3095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2" name="Picture 6" descr="C:\Christchurch\Photos\Photos\Liam Photos\06March2011\IMG_19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20" y="2131714"/>
            <a:ext cx="4679950" cy="34956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07" y="3212976"/>
            <a:ext cx="5270500" cy="32416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515938" y="304800"/>
            <a:ext cx="62658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NZ" dirty="0">
                <a:solidFill>
                  <a:srgbClr val="004E5F"/>
                </a:solidFill>
              </a:rPr>
              <a:t>Lateral spreading</a:t>
            </a:r>
            <a:endParaRPr lang="en-US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>
              <a:solidFill>
                <a:srgbClr val="004E5F"/>
              </a:solidFill>
            </a:endParaRPr>
          </a:p>
          <a:p>
            <a:pPr defTabSz="762000"/>
            <a:endParaRPr lang="en-GB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r>
              <a:rPr lang="en-NZ" dirty="0" smtClean="0">
                <a:solidFill>
                  <a:srgbClr val="004E5F"/>
                </a:solidFill>
              </a:rPr>
              <a:t> </a:t>
            </a:r>
            <a:endParaRPr lang="en-US" dirty="0">
              <a:solidFill>
                <a:srgbClr val="004E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0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GB" dirty="0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0" y="1866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NZ" sz="1100" dirty="0">
                <a:ea typeface="Calibri" pitchFamily="34" charset="0"/>
                <a:cs typeface="Times New Roman" pitchFamily="18" charset="0"/>
              </a:rPr>
              <a:t>  	 </a:t>
            </a:r>
            <a:r>
              <a:rPr lang="en-GB" sz="600" dirty="0">
                <a:ea typeface="Calibri" pitchFamily="34" charset="0"/>
                <a:cs typeface="Times New Roman" pitchFamily="18" charset="0"/>
              </a:rPr>
              <a:t> </a:t>
            </a:r>
            <a:endParaRPr lang="en-GB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8192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090296" cy="439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0695" y="5916613"/>
            <a:ext cx="33906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NZ" kern="0" dirty="0">
                <a:solidFill>
                  <a:srgbClr val="004E5F"/>
                </a:solidFill>
                <a:latin typeface="+mn-lt"/>
              </a:rPr>
              <a:t>Example of severe liquefaction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15938" y="304800"/>
            <a:ext cx="62658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NZ" dirty="0" smtClean="0">
                <a:solidFill>
                  <a:srgbClr val="004E5F"/>
                </a:solidFill>
              </a:rPr>
              <a:t>Liquefaction</a:t>
            </a:r>
            <a:endParaRPr lang="en-NZ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>
              <a:solidFill>
                <a:srgbClr val="004E5F"/>
              </a:solidFill>
            </a:endParaRPr>
          </a:p>
          <a:p>
            <a:pPr defTabSz="762000"/>
            <a:endParaRPr lang="en-GB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r>
              <a:rPr lang="en-NZ" dirty="0" smtClean="0">
                <a:solidFill>
                  <a:srgbClr val="004E5F"/>
                </a:solidFill>
              </a:rPr>
              <a:t> </a:t>
            </a:r>
            <a:endParaRPr lang="en-US" dirty="0">
              <a:solidFill>
                <a:srgbClr val="004E5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4780" y="6516052"/>
            <a:ext cx="58737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NZ" sz="1400" kern="0" dirty="0" smtClean="0">
                <a:solidFill>
                  <a:srgbClr val="004E5F"/>
                </a:solidFill>
                <a:latin typeface="+mn-lt"/>
              </a:rPr>
              <a:t>(</a:t>
            </a:r>
            <a:r>
              <a:rPr lang="en-NZ" sz="1400" kern="0" dirty="0">
                <a:solidFill>
                  <a:srgbClr val="004E5F"/>
                </a:solidFill>
                <a:latin typeface="+mn-lt"/>
              </a:rPr>
              <a:t>after </a:t>
            </a:r>
            <a:r>
              <a:rPr lang="en-GB" sz="1400" kern="0" dirty="0" smtClean="0">
                <a:solidFill>
                  <a:srgbClr val="004E5F"/>
                </a:solidFill>
                <a:latin typeface="+mn-lt"/>
              </a:rPr>
              <a:t>Geotechnical Extreme </a:t>
            </a:r>
            <a:r>
              <a:rPr lang="en-GB" sz="1400" kern="0" dirty="0">
                <a:solidFill>
                  <a:srgbClr val="004E5F"/>
                </a:solidFill>
                <a:latin typeface="+mn-lt"/>
              </a:rPr>
              <a:t>Event Reconnaissance </a:t>
            </a:r>
            <a:r>
              <a:rPr lang="en-GB" sz="1400" kern="0" dirty="0" smtClean="0">
                <a:solidFill>
                  <a:srgbClr val="004E5F"/>
                </a:solidFill>
                <a:latin typeface="+mn-lt"/>
              </a:rPr>
              <a:t>Team report, 2011)</a:t>
            </a:r>
            <a:endParaRPr lang="en-GB" sz="1400" kern="0" dirty="0">
              <a:solidFill>
                <a:srgbClr val="004E5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295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896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GB" dirty="0">
              <a:solidFill>
                <a:srgbClr val="004E5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949280"/>
            <a:ext cx="9144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NZ" kern="0" dirty="0">
                <a:solidFill>
                  <a:srgbClr val="004E5F"/>
                </a:solidFill>
                <a:latin typeface="+mn-lt"/>
              </a:rPr>
              <a:t>Damage to residential properties in Bexley</a:t>
            </a:r>
            <a:endParaRPr lang="en-GB" dirty="0">
              <a:solidFill>
                <a:srgbClr val="004E5F"/>
              </a:solidFill>
              <a:latin typeface="+mn-lt"/>
            </a:endParaRPr>
          </a:p>
        </p:txBody>
      </p:sp>
      <p:pic>
        <p:nvPicPr>
          <p:cNvPr id="88070" name="Picture 5" descr="IMG_16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12776"/>
            <a:ext cx="33528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1" name="Picture 8" descr="IMG_16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88" y="1412776"/>
            <a:ext cx="33528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515938" y="304800"/>
            <a:ext cx="62658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NZ" dirty="0">
                <a:solidFill>
                  <a:srgbClr val="004E5F"/>
                </a:solidFill>
              </a:rPr>
              <a:t>Liquefaction &amp; lateral </a:t>
            </a:r>
            <a:r>
              <a:rPr lang="en-NZ" dirty="0" smtClean="0">
                <a:solidFill>
                  <a:srgbClr val="004E5F"/>
                </a:solidFill>
              </a:rPr>
              <a:t>spreading: </a:t>
            </a:r>
            <a:r>
              <a:rPr lang="en-NZ" dirty="0">
                <a:solidFill>
                  <a:srgbClr val="004E5F"/>
                </a:solidFill>
              </a:rPr>
              <a:t>Christchurch earthquake </a:t>
            </a:r>
          </a:p>
          <a:p>
            <a:pPr eaLnBrk="1" hangingPunct="1">
              <a:defRPr/>
            </a:pPr>
            <a:endParaRPr lang="en-US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>
              <a:solidFill>
                <a:srgbClr val="004E5F"/>
              </a:solidFill>
            </a:endParaRPr>
          </a:p>
          <a:p>
            <a:pPr defTabSz="762000"/>
            <a:endParaRPr lang="en-GB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r>
              <a:rPr lang="en-NZ" dirty="0" smtClean="0">
                <a:solidFill>
                  <a:srgbClr val="004E5F"/>
                </a:solidFill>
              </a:rPr>
              <a:t> </a:t>
            </a:r>
            <a:endParaRPr lang="en-US" dirty="0">
              <a:solidFill>
                <a:srgbClr val="004E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86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5" descr="E:\Christchurch EQ\Bridges\earthquake-road_1832807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259" y="1412776"/>
            <a:ext cx="5417046" cy="49794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515938" y="304800"/>
            <a:ext cx="62658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762000"/>
            <a:r>
              <a:rPr lang="en-GB" dirty="0">
                <a:solidFill>
                  <a:srgbClr val="004E5F"/>
                </a:solidFill>
              </a:rPr>
              <a:t>South Brighton </a:t>
            </a:r>
            <a:r>
              <a:rPr lang="en-NZ" dirty="0" smtClean="0">
                <a:solidFill>
                  <a:srgbClr val="004E5F"/>
                </a:solidFill>
              </a:rPr>
              <a:t>Bridge – lateral spreading near bridge</a:t>
            </a:r>
            <a:endParaRPr lang="en-GB" dirty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 smtClean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 smtClean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 smtClean="0">
              <a:solidFill>
                <a:srgbClr val="004E5F"/>
              </a:solidFill>
            </a:endParaRPr>
          </a:p>
          <a:p>
            <a:pPr defTabSz="762000"/>
            <a:endParaRPr lang="en-GB" dirty="0" smtClean="0">
              <a:solidFill>
                <a:srgbClr val="004E5F"/>
              </a:solidFill>
            </a:endParaRPr>
          </a:p>
          <a:p>
            <a:pPr eaLnBrk="1" hangingPunct="1">
              <a:defRPr/>
            </a:pPr>
            <a:r>
              <a:rPr lang="en-NZ" dirty="0" smtClean="0">
                <a:solidFill>
                  <a:srgbClr val="004E5F"/>
                </a:solidFill>
              </a:rPr>
              <a:t> </a:t>
            </a:r>
            <a:endParaRPr lang="en-US" dirty="0">
              <a:solidFill>
                <a:srgbClr val="004E5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4780" y="6516052"/>
            <a:ext cx="58737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NZ" sz="1400" kern="0" dirty="0" smtClean="0">
                <a:solidFill>
                  <a:srgbClr val="004E5F"/>
                </a:solidFill>
                <a:latin typeface="+mn-lt"/>
              </a:rPr>
              <a:t>(</a:t>
            </a:r>
            <a:r>
              <a:rPr lang="en-NZ" sz="1400" kern="0" dirty="0">
                <a:solidFill>
                  <a:srgbClr val="004E5F"/>
                </a:solidFill>
                <a:latin typeface="+mn-lt"/>
              </a:rPr>
              <a:t>after </a:t>
            </a:r>
            <a:r>
              <a:rPr lang="en-GB" sz="1400" kern="0" dirty="0" smtClean="0">
                <a:solidFill>
                  <a:srgbClr val="004E5F"/>
                </a:solidFill>
                <a:latin typeface="+mn-lt"/>
              </a:rPr>
              <a:t>Geotechnical Extreme </a:t>
            </a:r>
            <a:r>
              <a:rPr lang="en-GB" sz="1400" kern="0" dirty="0">
                <a:solidFill>
                  <a:srgbClr val="004E5F"/>
                </a:solidFill>
                <a:latin typeface="+mn-lt"/>
              </a:rPr>
              <a:t>Event Reconnaissance </a:t>
            </a:r>
            <a:r>
              <a:rPr lang="en-GB" sz="1400" kern="0" dirty="0" smtClean="0">
                <a:solidFill>
                  <a:srgbClr val="004E5F"/>
                </a:solidFill>
                <a:latin typeface="+mn-lt"/>
              </a:rPr>
              <a:t>Team report, 2011)</a:t>
            </a:r>
            <a:endParaRPr lang="en-GB" sz="1400" kern="0" dirty="0">
              <a:solidFill>
                <a:srgbClr val="004E5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963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2051050" y="333375"/>
            <a:ext cx="2457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pic>
        <p:nvPicPr>
          <p:cNvPr id="107523" name="Picture 3" descr="IMG_163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03" y="1382574"/>
            <a:ext cx="6805595" cy="510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515938" y="304800"/>
            <a:ext cx="6265862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762000"/>
            <a:r>
              <a:rPr lang="en-GB" dirty="0">
                <a:solidFill>
                  <a:srgbClr val="004E5F"/>
                </a:solidFill>
              </a:rPr>
              <a:t>South Brighton </a:t>
            </a:r>
            <a:r>
              <a:rPr lang="en-NZ" dirty="0" smtClean="0">
                <a:solidFill>
                  <a:srgbClr val="004E5F"/>
                </a:solidFill>
              </a:rPr>
              <a:t>Bridge</a:t>
            </a:r>
            <a:endParaRPr lang="en-US" dirty="0" smtClean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 smtClean="0">
              <a:solidFill>
                <a:srgbClr val="004E5F"/>
              </a:solidFill>
            </a:endParaRPr>
          </a:p>
          <a:p>
            <a:pPr eaLnBrk="1" hangingPunct="1">
              <a:defRPr/>
            </a:pPr>
            <a:endParaRPr lang="en-US" dirty="0" smtClean="0">
              <a:solidFill>
                <a:srgbClr val="004E5F"/>
              </a:solidFill>
            </a:endParaRPr>
          </a:p>
          <a:p>
            <a:pPr defTabSz="762000"/>
            <a:endParaRPr lang="en-GB" dirty="0" smtClean="0">
              <a:solidFill>
                <a:srgbClr val="004E5F"/>
              </a:solidFill>
            </a:endParaRPr>
          </a:p>
          <a:p>
            <a:pPr eaLnBrk="1" hangingPunct="1">
              <a:defRPr/>
            </a:pPr>
            <a:r>
              <a:rPr lang="en-NZ" dirty="0" smtClean="0">
                <a:solidFill>
                  <a:srgbClr val="004E5F"/>
                </a:solidFill>
              </a:rPr>
              <a:t> </a:t>
            </a:r>
            <a:endParaRPr lang="en-US" dirty="0">
              <a:solidFill>
                <a:srgbClr val="004E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224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Research funding history</a:t>
            </a:r>
            <a:endParaRPr lang="en-GB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17680" y="1477973"/>
          <a:ext cx="8789980" cy="4806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Worksheet" r:id="rId3" imgW="11791843" imgH="6448410" progId="Excel.Sheet.12">
                  <p:embed/>
                </p:oleObj>
              </mc:Choice>
              <mc:Fallback>
                <p:oleObj name="Worksheet" r:id="rId3" imgW="11791843" imgH="64484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680" y="1477973"/>
                        <a:ext cx="8789980" cy="4806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908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Funding at different stages of a research career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54038" y="1449628"/>
            <a:ext cx="4065587" cy="4771418"/>
          </a:xfrm>
        </p:spPr>
        <p:txBody>
          <a:bodyPr>
            <a:normAutofit fontScale="25000" lnSpcReduction="20000"/>
          </a:bodyPr>
          <a:lstStyle/>
          <a:p>
            <a:r>
              <a:rPr lang="en-GB" sz="5200" b="1" dirty="0"/>
              <a:t>Doctoral Student</a:t>
            </a:r>
            <a:endParaRPr lang="en-GB" sz="5200" dirty="0"/>
          </a:p>
          <a:p>
            <a:pPr lvl="1"/>
            <a:r>
              <a:rPr lang="en-GB" sz="4800" dirty="0"/>
              <a:t>Studentships</a:t>
            </a:r>
          </a:p>
          <a:p>
            <a:pPr lvl="1"/>
            <a:r>
              <a:rPr lang="en-GB" sz="4800" dirty="0"/>
              <a:t>Research costs, e.g. lab costs, field work, specialist training</a:t>
            </a:r>
          </a:p>
          <a:p>
            <a:pPr lvl="1"/>
            <a:r>
              <a:rPr lang="en-GB" sz="4800" dirty="0"/>
              <a:t>Conference attendance, networking, specialist training</a:t>
            </a:r>
          </a:p>
          <a:p>
            <a:r>
              <a:rPr lang="en-GB" sz="5200" dirty="0"/>
              <a:t> </a:t>
            </a:r>
          </a:p>
          <a:p>
            <a:r>
              <a:rPr lang="en-GB" sz="5200" b="1" dirty="0"/>
              <a:t>Postdoctoral Fellow</a:t>
            </a:r>
            <a:endParaRPr lang="en-GB" sz="5200" dirty="0"/>
          </a:p>
          <a:p>
            <a:pPr lvl="1"/>
            <a:r>
              <a:rPr lang="en-GB" sz="4800" dirty="0"/>
              <a:t>Fellowships e.g. British Academy, Wellcome Trust; Royal Academy of Engineering; Royal Society; Cancer Research </a:t>
            </a:r>
            <a:r>
              <a:rPr lang="en-GB" sz="4800" dirty="0" smtClean="0"/>
              <a:t>UK</a:t>
            </a:r>
          </a:p>
          <a:p>
            <a:pPr lvl="1"/>
            <a:r>
              <a:rPr lang="en-GB" sz="4800" dirty="0" smtClean="0"/>
              <a:t>Funding from PI’s research grant</a:t>
            </a:r>
          </a:p>
          <a:p>
            <a:pPr lvl="1"/>
            <a:r>
              <a:rPr lang="en-GB" sz="4800" dirty="0" smtClean="0"/>
              <a:t>Networking/conferences </a:t>
            </a:r>
            <a:endParaRPr lang="en-GB" sz="4800" dirty="0"/>
          </a:p>
          <a:p>
            <a:r>
              <a:rPr lang="en-GB" sz="5200" dirty="0"/>
              <a:t> </a:t>
            </a:r>
          </a:p>
          <a:p>
            <a:r>
              <a:rPr lang="en-GB" sz="5200" b="1" dirty="0"/>
              <a:t>Early career researcher</a:t>
            </a:r>
            <a:endParaRPr lang="en-GB" sz="5200" dirty="0"/>
          </a:p>
          <a:p>
            <a:pPr lvl="1"/>
            <a:r>
              <a:rPr lang="en-GB" sz="4800" dirty="0"/>
              <a:t>Networking/conferences </a:t>
            </a:r>
          </a:p>
          <a:p>
            <a:pPr lvl="1"/>
            <a:r>
              <a:rPr lang="en-GB" sz="4800" dirty="0"/>
              <a:t>Fellowships (as above)</a:t>
            </a:r>
          </a:p>
          <a:p>
            <a:pPr lvl="1"/>
            <a:r>
              <a:rPr lang="en-GB" sz="4800" dirty="0"/>
              <a:t>First grants e.g. AHRC Early Career (&lt; £250k); Leverhulme Trust; (&lt; £74k); ESRC Future Research Leaders (&lt; £230k); ERC Starter grants (&lt; €1.5M); Royal Society</a:t>
            </a:r>
          </a:p>
          <a:p>
            <a:pPr lvl="1"/>
            <a:r>
              <a:rPr lang="en-GB" sz="4800" dirty="0"/>
              <a:t>Industry</a:t>
            </a:r>
          </a:p>
          <a:p>
            <a:pPr lvl="1"/>
            <a:r>
              <a:rPr lang="en-GB" sz="4800" dirty="0"/>
              <a:t>Government, e.g. DFID; NIHR; Innovate UK</a:t>
            </a:r>
          </a:p>
          <a:p>
            <a:r>
              <a:rPr lang="en-GB" sz="5200" dirty="0"/>
              <a:t> </a:t>
            </a:r>
          </a:p>
          <a:p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73608" y="1441816"/>
            <a:ext cx="4067175" cy="4677630"/>
          </a:xfrm>
        </p:spPr>
        <p:txBody>
          <a:bodyPr>
            <a:normAutofit fontScale="25000" lnSpcReduction="20000"/>
          </a:bodyPr>
          <a:lstStyle/>
          <a:p>
            <a:r>
              <a:rPr lang="en-GB" sz="5200" b="1" dirty="0"/>
              <a:t>Returning </a:t>
            </a:r>
            <a:r>
              <a:rPr lang="en-GB" sz="5200" b="1" dirty="0" smtClean="0"/>
              <a:t>researcher</a:t>
            </a:r>
            <a:endParaRPr lang="en-GB" sz="5200" dirty="0"/>
          </a:p>
          <a:p>
            <a:pPr lvl="1"/>
            <a:r>
              <a:rPr lang="en-GB" sz="4800" dirty="0"/>
              <a:t>Daphne Jackson Trust</a:t>
            </a:r>
          </a:p>
          <a:p>
            <a:pPr lvl="1"/>
            <a:r>
              <a:rPr lang="en-GB" sz="4800" dirty="0"/>
              <a:t>Dorothy Hodgkin Fellowship (Royal Society</a:t>
            </a:r>
            <a:r>
              <a:rPr lang="en-GB" sz="4800" b="1" dirty="0"/>
              <a:t>)</a:t>
            </a:r>
            <a:endParaRPr lang="en-GB" sz="4800" dirty="0"/>
          </a:p>
          <a:p>
            <a:endParaRPr lang="en-GB" sz="5200" b="1" dirty="0" smtClean="0"/>
          </a:p>
          <a:p>
            <a:r>
              <a:rPr lang="en-GB" sz="5200" b="1" dirty="0" smtClean="0"/>
              <a:t>Established </a:t>
            </a:r>
            <a:r>
              <a:rPr lang="en-GB" sz="5200" b="1" dirty="0"/>
              <a:t>researcher</a:t>
            </a:r>
            <a:endParaRPr lang="en-GB" sz="5200" dirty="0"/>
          </a:p>
          <a:p>
            <a:r>
              <a:rPr lang="en-GB" sz="5200" i="1" dirty="0"/>
              <a:t>as </a:t>
            </a:r>
            <a:r>
              <a:rPr lang="en-GB" sz="5200" i="1" dirty="0" smtClean="0"/>
              <a:t>early career researcher </a:t>
            </a:r>
            <a:r>
              <a:rPr lang="en-GB" sz="5200" i="1" dirty="0"/>
              <a:t>+</a:t>
            </a:r>
          </a:p>
          <a:p>
            <a:pPr lvl="1"/>
            <a:r>
              <a:rPr lang="en-GB" sz="4800" dirty="0" smtClean="0"/>
              <a:t>RCUK </a:t>
            </a:r>
            <a:r>
              <a:rPr lang="en-GB" sz="4800" dirty="0"/>
              <a:t>– responsive mode and directed calls</a:t>
            </a:r>
          </a:p>
          <a:p>
            <a:pPr lvl="1"/>
            <a:r>
              <a:rPr lang="en-GB" sz="4800" dirty="0"/>
              <a:t>EU Framework Programme – Horizon 2020</a:t>
            </a:r>
          </a:p>
          <a:p>
            <a:pPr lvl="1"/>
            <a:r>
              <a:rPr lang="en-GB" sz="4800" dirty="0"/>
              <a:t>Investigator awards MRC, Wellcome Trust; Royal Society Leverhulme Trust Fellowship</a:t>
            </a:r>
          </a:p>
          <a:p>
            <a:pPr lvl="1"/>
            <a:r>
              <a:rPr lang="en-GB" sz="4800" dirty="0"/>
              <a:t>Project funding from charities e.g. Leverhulme Trust, CRUK, Wellcome Trust Seed Awards</a:t>
            </a:r>
          </a:p>
          <a:p>
            <a:pPr lvl="1"/>
            <a:r>
              <a:rPr lang="en-GB" sz="4800" dirty="0"/>
              <a:t>ERC Consolidator grants (&lt; €2.0M)</a:t>
            </a:r>
          </a:p>
          <a:p>
            <a:pPr lvl="1"/>
            <a:r>
              <a:rPr lang="en-GB" sz="4800" dirty="0"/>
              <a:t>Industry</a:t>
            </a:r>
          </a:p>
          <a:p>
            <a:pPr lvl="1"/>
            <a:r>
              <a:rPr lang="en-GB" sz="4800" dirty="0"/>
              <a:t>Government, e.g. DFID; NIHR; Innovate UK</a:t>
            </a:r>
          </a:p>
          <a:p>
            <a:r>
              <a:rPr lang="en-GB" sz="5200" dirty="0"/>
              <a:t> </a:t>
            </a:r>
          </a:p>
          <a:p>
            <a:r>
              <a:rPr lang="en-GB" sz="5200" b="1" dirty="0"/>
              <a:t>Senior researcher</a:t>
            </a:r>
            <a:endParaRPr lang="en-GB" sz="5200" dirty="0"/>
          </a:p>
          <a:p>
            <a:r>
              <a:rPr lang="en-GB" sz="5200" i="1" dirty="0"/>
              <a:t>a</a:t>
            </a:r>
            <a:r>
              <a:rPr lang="en-GB" sz="5200" i="1" dirty="0" smtClean="0"/>
              <a:t>s established researcher </a:t>
            </a:r>
            <a:r>
              <a:rPr lang="en-GB" sz="5200" i="1" dirty="0"/>
              <a:t>+</a:t>
            </a:r>
          </a:p>
          <a:p>
            <a:pPr lvl="1"/>
            <a:r>
              <a:rPr lang="en-GB" sz="4800" dirty="0"/>
              <a:t>ERC Advanced grants (&lt; €2.5M)</a:t>
            </a:r>
          </a:p>
          <a:p>
            <a:pPr lvl="1"/>
            <a:r>
              <a:rPr lang="en-GB" sz="4800" dirty="0"/>
              <a:t>Platform grants – EPSRC; MRC; BBSRC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83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777" y="1457468"/>
            <a:ext cx="8566515" cy="46698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At any stage of a researcher’s career and irrespective of  discipline, funding from external sources will enhance opportunities for conducing high quality research.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For some disciplines external funding is essential to facilitate world class research activity (e.g. purchasing equipment; providing access to specialist facilities or archives).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Clearly, the amount of external funding required to support research will depend on the nature of the activity and will vary between and within disciplines (one size does not fit all!).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/>
              <a:t>External research funding allows researchers to build teams (where appropriate) and create the space for themselves that facilitates high quality research.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In some disciplines – particularly those in which research is conducted in groups – more senior researchers have a greater incentive to seek funding for research platforms and partnerships.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External research funding allows you to do some really interesting things!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03925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Sussex_template_blank">
  <a:themeElements>
    <a:clrScheme name="Research">
      <a:dk1>
        <a:srgbClr val="000000"/>
      </a:dk1>
      <a:lt1>
        <a:srgbClr val="004846"/>
      </a:lt1>
      <a:dk2>
        <a:srgbClr val="FFFFFF"/>
      </a:dk2>
      <a:lt2>
        <a:srgbClr val="808080"/>
      </a:lt2>
      <a:accent1>
        <a:srgbClr val="87ADB2"/>
      </a:accent1>
      <a:accent2>
        <a:srgbClr val="97B595"/>
      </a:accent2>
      <a:accent3>
        <a:srgbClr val="8BBFB1"/>
      </a:accent3>
      <a:accent4>
        <a:srgbClr val="A1A08A"/>
      </a:accent4>
      <a:accent5>
        <a:srgbClr val="779B9A"/>
      </a:accent5>
      <a:accent6>
        <a:srgbClr val="C4C697"/>
      </a:accent6>
      <a:hlink>
        <a:srgbClr val="326065"/>
      </a:hlink>
      <a:folHlink>
        <a:srgbClr val="10393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1588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1588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Sussex_template_blank 1">
        <a:dk1>
          <a:srgbClr val="000000"/>
        </a:dk1>
        <a:lt1>
          <a:srgbClr val="004846"/>
        </a:lt1>
        <a:dk2>
          <a:srgbClr val="FFFFFF"/>
        </a:dk2>
        <a:lt2>
          <a:srgbClr val="808080"/>
        </a:lt2>
        <a:accent1>
          <a:srgbClr val="9BB9BA"/>
        </a:accent1>
        <a:accent2>
          <a:srgbClr val="658E92"/>
        </a:accent2>
        <a:accent3>
          <a:srgbClr val="AAB1B0"/>
        </a:accent3>
        <a:accent4>
          <a:srgbClr val="000000"/>
        </a:accent4>
        <a:accent5>
          <a:srgbClr val="CBD9D9"/>
        </a:accent5>
        <a:accent6>
          <a:srgbClr val="5B8084"/>
        </a:accent6>
        <a:hlink>
          <a:srgbClr val="326065"/>
        </a:hlink>
        <a:folHlink>
          <a:srgbClr val="103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ssex_template_blank 2">
        <a:dk1>
          <a:srgbClr val="FFCC00"/>
        </a:dk1>
        <a:lt1>
          <a:srgbClr val="FF9900"/>
        </a:lt1>
        <a:dk2>
          <a:srgbClr val="FF6600"/>
        </a:dk2>
        <a:lt2>
          <a:srgbClr val="FFFD00"/>
        </a:lt2>
        <a:accent1>
          <a:srgbClr val="008080"/>
        </a:accent1>
        <a:accent2>
          <a:srgbClr val="33CCCC"/>
        </a:accent2>
        <a:accent3>
          <a:srgbClr val="FFB8AA"/>
        </a:accent3>
        <a:accent4>
          <a:srgbClr val="DA8200"/>
        </a:accent4>
        <a:accent5>
          <a:srgbClr val="AAC0C0"/>
        </a:accent5>
        <a:accent6>
          <a:srgbClr val="2DB9B9"/>
        </a:accent6>
        <a:hlink>
          <a:srgbClr val="00FFFF"/>
        </a:hlink>
        <a:folHlink>
          <a:srgbClr val="CC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982</TotalTime>
  <Words>756</Words>
  <Application>Microsoft Office PowerPoint</Application>
  <PresentationFormat>On-screen Show (4:3)</PresentationFormat>
  <Paragraphs>239</Paragraphs>
  <Slides>56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56</vt:i4>
      </vt:variant>
    </vt:vector>
  </HeadingPairs>
  <TitlesOfParts>
    <vt:vector size="67" baseType="lpstr">
      <vt:lpstr>Arial</vt:lpstr>
      <vt:lpstr>Calibri</vt:lpstr>
      <vt:lpstr>Symbol</vt:lpstr>
      <vt:lpstr>Times</vt:lpstr>
      <vt:lpstr>Times New Roman</vt:lpstr>
      <vt:lpstr>Sussex_template_blank</vt:lpstr>
      <vt:lpstr>Worksheet</vt:lpstr>
      <vt:lpstr>Photo Editor Photo</vt:lpstr>
      <vt:lpstr>Microsoft ClipArt Gallery</vt:lpstr>
      <vt:lpstr>Microsoft Clip Gallery</vt:lpstr>
      <vt:lpstr>Microsoft Word Picture</vt:lpstr>
      <vt:lpstr>PowerPoint Presentation</vt:lpstr>
      <vt:lpstr>Scope</vt:lpstr>
      <vt:lpstr>Why seek funding for your research? </vt:lpstr>
      <vt:lpstr>Research funding history</vt:lpstr>
      <vt:lpstr>Sources of research funding</vt:lpstr>
      <vt:lpstr>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Ground Improvement – Soil Nailing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Permafrost and cold regions engineering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Izmit Earthquake - August 17, 1999 (M7.4)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Dust cloud over Christchurch CBD on 22 February 2011</vt:lpstr>
      <vt:lpstr>Pyne Gould Building 233 Cambridge Terrace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 funding history</vt:lpstr>
      <vt:lpstr>Funding at different stages of a research career</vt:lpstr>
      <vt:lpstr>Conclusions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Professor Michael C R Davies</dc:creator>
  <cp:lastModifiedBy>Professor Michael C R Davies</cp:lastModifiedBy>
  <cp:revision>61</cp:revision>
  <dcterms:created xsi:type="dcterms:W3CDTF">2016-02-27T15:40:48Z</dcterms:created>
  <dcterms:modified xsi:type="dcterms:W3CDTF">2016-03-01T00:45:37Z</dcterms:modified>
</cp:coreProperties>
</file>