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809" r:id="rId6"/>
    <p:sldMasterId id="2147483825" r:id="rId7"/>
    <p:sldMasterId id="2147483862" r:id="rId8"/>
    <p:sldMasterId id="2147483683" r:id="rId9"/>
  </p:sldMasterIdLst>
  <p:notesMasterIdLst>
    <p:notesMasterId r:id="rId16"/>
  </p:notesMasterIdLst>
  <p:handoutMasterIdLst>
    <p:handoutMasterId r:id="rId17"/>
  </p:handoutMasterIdLst>
  <p:sldIdLst>
    <p:sldId id="260" r:id="rId10"/>
    <p:sldId id="261" r:id="rId11"/>
    <p:sldId id="262" r:id="rId12"/>
    <p:sldId id="278" r:id="rId13"/>
    <p:sldId id="274" r:id="rId14"/>
    <p:sldId id="27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67844" autoAdjust="0"/>
  </p:normalViewPr>
  <p:slideViewPr>
    <p:cSldViewPr snapToGrid="0" showGuides="1">
      <p:cViewPr varScale="1">
        <p:scale>
          <a:sx n="72" d="100"/>
          <a:sy n="72" d="100"/>
        </p:scale>
        <p:origin x="33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29/10/2020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29/10/2020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667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273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2100"/>
              </a:spcBef>
              <a:spcAft>
                <a:spcPts val="2100"/>
              </a:spcAft>
              <a:buNone/>
            </a:pPr>
            <a:endParaRPr lang="en-GB" baseline="0" dirty="0" smtClean="0"/>
          </a:p>
          <a:p>
            <a:pPr marL="0" lvl="0" indent="0" algn="l" rtl="0">
              <a:spcBef>
                <a:spcPts val="2100"/>
              </a:spcBef>
              <a:spcAft>
                <a:spcPts val="2100"/>
              </a:spcAft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339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471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sz="1200" dirty="0" smtClean="0">
              <a:solidFill>
                <a:srgbClr val="5F5F5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027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sz="1200" dirty="0" smtClean="0">
              <a:solidFill>
                <a:srgbClr val="5F5F5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65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88" y="78456"/>
            <a:ext cx="12020548" cy="66906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5376109"/>
            <a:ext cx="1062011" cy="93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88" y="78456"/>
            <a:ext cx="1202054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5376109"/>
            <a:ext cx="1062011" cy="933419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88" y="78456"/>
            <a:ext cx="1202054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5376109"/>
            <a:ext cx="1062011" cy="933419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88" y="78456"/>
            <a:ext cx="1202054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5376109"/>
            <a:ext cx="1062011" cy="933419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88" y="78456"/>
            <a:ext cx="1202054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5376109"/>
            <a:ext cx="1062011" cy="933419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0963" y="77788"/>
            <a:ext cx="12030075" cy="6691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4994" y="5376109"/>
              <a:ext cx="1062011" cy="933419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6492258" y="4442902"/>
            <a:ext cx="622961" cy="940549"/>
          </a:xfrm>
          <a:prstGeom prst="rect">
            <a:avLst/>
          </a:prstGeom>
        </p:spPr>
      </p:pic>
      <p:sp>
        <p:nvSpPr>
          <p:cNvPr id="17" name="Subtitle 2"/>
          <p:cNvSpPr txBox="1">
            <a:spLocks/>
          </p:cNvSpPr>
          <p:nvPr userDrawn="1"/>
        </p:nvSpPr>
        <p:spPr>
          <a:xfrm>
            <a:off x="736995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125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5376109"/>
            <a:ext cx="1062011" cy="933419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5376109"/>
            <a:ext cx="1062011" cy="933419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488" y="95250"/>
            <a:ext cx="12020548" cy="6677025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5376109"/>
            <a:ext cx="1062011" cy="933419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3" y="38180"/>
            <a:ext cx="12065792" cy="6787008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10" name="Rectangle 9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Rectangle 11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Rectangle 12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5376109"/>
            <a:ext cx="1062011" cy="933419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19" y="20093"/>
            <a:ext cx="12156280" cy="6799807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11" name="Rectangle 10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Rectangle 12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 13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5376109"/>
            <a:ext cx="1062011" cy="933419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oup 15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17" name="Rectangle 16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Rectangle 19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062966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5376109"/>
            <a:ext cx="1062011" cy="93341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804334"/>
            <a:ext cx="9144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88" y="78456"/>
            <a:ext cx="1202054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445154"/>
            <a:ext cx="1062011" cy="933419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88" y="78456"/>
            <a:ext cx="1202054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445154"/>
            <a:ext cx="1062011" cy="9334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88" y="78456"/>
            <a:ext cx="1202054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445154"/>
            <a:ext cx="1062011" cy="9334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88" y="78456"/>
            <a:ext cx="1202054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445154"/>
            <a:ext cx="1062011" cy="93341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88" y="78456"/>
            <a:ext cx="1202054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445154"/>
            <a:ext cx="1062011" cy="9334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0963" y="77788"/>
            <a:ext cx="12030075" cy="6691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5564994" y="446173"/>
            <a:ext cx="1062000" cy="93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4994" y="446173"/>
              <a:ext cx="1062011" cy="933419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6492258" y="1469071"/>
            <a:ext cx="622961" cy="940549"/>
          </a:xfrm>
          <a:prstGeom prst="rect">
            <a:avLst/>
          </a:prstGeom>
        </p:spPr>
      </p:pic>
      <p:sp>
        <p:nvSpPr>
          <p:cNvPr id="17" name="Subtitle 2"/>
          <p:cNvSpPr txBox="1">
            <a:spLocks/>
          </p:cNvSpPr>
          <p:nvPr userDrawn="1"/>
        </p:nvSpPr>
        <p:spPr>
          <a:xfrm>
            <a:off x="7370783" y="2076957"/>
            <a:ext cx="1580796" cy="431669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920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445154"/>
            <a:ext cx="1062011" cy="933419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445154"/>
            <a:ext cx="1062011" cy="933419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445154"/>
            <a:ext cx="1062011" cy="933419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3" y="38180"/>
            <a:ext cx="12065792" cy="6787008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18" name="Rectangle 1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Rectangle 1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445154"/>
            <a:ext cx="1062011" cy="93341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19" y="20093"/>
            <a:ext cx="12156280" cy="6799807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10" name="Rectangle 9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Rectangle 11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Rectangle 12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445154"/>
            <a:ext cx="1062011" cy="933419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09959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4" y="445154"/>
            <a:ext cx="1062011" cy="933419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523998" y="2875737"/>
            <a:ext cx="9144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39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0"/>
            <a:ext cx="10859894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39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8" y="1857375"/>
            <a:ext cx="5329237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bg2"/>
                </a:solidFill>
              </a:defRPr>
            </a:lvl2pPr>
            <a:lvl3pPr marL="914400" indent="0" algn="ctr">
              <a:buNone/>
              <a:defRPr>
                <a:solidFill>
                  <a:schemeClr val="bg2"/>
                </a:solidFill>
              </a:defRPr>
            </a:lvl3pPr>
            <a:lvl4pPr marL="1371600" indent="0" algn="ctr">
              <a:buNone/>
              <a:defRPr>
                <a:solidFill>
                  <a:schemeClr val="bg2"/>
                </a:solidFill>
              </a:defRPr>
            </a:lvl4pPr>
            <a:lvl5pPr marL="18288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16153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7" y="1857829"/>
            <a:ext cx="10856685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7" y="1857829"/>
            <a:ext cx="10856685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3" y="4040175"/>
            <a:ext cx="5467877" cy="79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1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3" y="4040175"/>
            <a:ext cx="5467877" cy="79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1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40447" y="1416050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89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130925" y="1416050"/>
            <a:ext cx="5978526" cy="53454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669" y="5773180"/>
            <a:ext cx="845701" cy="74330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0" cy="7433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40450" y="4210050"/>
            <a:ext cx="3622675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7" y="4210050"/>
            <a:ext cx="225170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0" cy="743300"/>
          </a:xfrm>
          <a:prstGeom prst="rect">
            <a:avLst/>
          </a:prstGeom>
        </p:spPr>
      </p:pic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136754" y="1416050"/>
            <a:ext cx="597428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98" y="5773180"/>
            <a:ext cx="845700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3071999" y="3745077"/>
            <a:ext cx="6048000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0963" y="1416050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3747639"/>
            <a:ext cx="3977106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4133079" y="1437277"/>
            <a:ext cx="7977955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3" y="1437276"/>
            <a:ext cx="3983274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6" y="1765299"/>
            <a:ext cx="7259274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13063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6" y="4435476"/>
            <a:ext cx="393658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09" y="4435476"/>
            <a:ext cx="3964225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0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4133079" y="1436200"/>
            <a:ext cx="3936581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8146812" y="1435124"/>
            <a:ext cx="396422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79" y="4434400"/>
            <a:ext cx="7977955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8819" y="1436200"/>
            <a:ext cx="3977107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6" y="1765299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5" y="1765298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13063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0961" y="1437277"/>
            <a:ext cx="3968793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4126907" y="1437277"/>
            <a:ext cx="3923701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0962" y="4122328"/>
            <a:ext cx="3960904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06" y="4130635"/>
            <a:ext cx="3923702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127760" y="4130635"/>
            <a:ext cx="3983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27760" y="1437276"/>
            <a:ext cx="3983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8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0961" y="1437275"/>
            <a:ext cx="3969212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6" y="4130636"/>
            <a:ext cx="3936582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09" y="4130636"/>
            <a:ext cx="3964225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141383" y="1437276"/>
            <a:ext cx="3936582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146809" y="1437276"/>
            <a:ext cx="3964225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4" y="4130636"/>
            <a:ext cx="3969212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1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503663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3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8542263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3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39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2409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0"/>
            <a:ext cx="10859894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3473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39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619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8" y="1857375"/>
            <a:ext cx="5329237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bg2"/>
                </a:solidFill>
              </a:defRPr>
            </a:lvl2pPr>
            <a:lvl3pPr marL="914400" indent="0" algn="ctr">
              <a:buNone/>
              <a:defRPr>
                <a:solidFill>
                  <a:schemeClr val="bg2"/>
                </a:solidFill>
              </a:defRPr>
            </a:lvl3pPr>
            <a:lvl4pPr marL="1371600" indent="0" algn="ctr">
              <a:buNone/>
              <a:defRPr>
                <a:solidFill>
                  <a:schemeClr val="bg2"/>
                </a:solidFill>
              </a:defRPr>
            </a:lvl4pPr>
            <a:lvl5pPr marL="18288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356692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4965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161538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177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7" y="1857829"/>
            <a:ext cx="10856685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4104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7" y="1857829"/>
            <a:ext cx="10856685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9964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000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6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3" y="4040175"/>
            <a:ext cx="5467877" cy="79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1" cy="743301"/>
          </a:xfrm>
          <a:prstGeom prst="rect">
            <a:avLst/>
          </a:prstGeom>
        </p:spPr>
      </p:pic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5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845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3" y="4040175"/>
            <a:ext cx="5467877" cy="79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1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40447" y="1416050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779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89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130925" y="1416050"/>
            <a:ext cx="5978526" cy="5345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669" y="5773180"/>
            <a:ext cx="845701" cy="74330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085015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0" cy="7433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128348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40450" y="4210050"/>
            <a:ext cx="3622675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7" y="4210050"/>
            <a:ext cx="225170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0" cy="743300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570196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136754" y="1416050"/>
            <a:ext cx="597428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98" y="5773180"/>
            <a:ext cx="845700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3071999" y="3745077"/>
            <a:ext cx="6048000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0963" y="1416050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789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8821" y="3747639"/>
            <a:ext cx="3977106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4133079" y="1437277"/>
            <a:ext cx="7977955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3" y="1437276"/>
            <a:ext cx="3983273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6" y="4435476"/>
            <a:ext cx="393658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09" y="4435476"/>
            <a:ext cx="3964225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6" y="1765299"/>
            <a:ext cx="7259274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13063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059881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8820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133079" y="1436200"/>
            <a:ext cx="3936581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8146812" y="1435124"/>
            <a:ext cx="396422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79" y="4434400"/>
            <a:ext cx="7977955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8820" y="1436200"/>
            <a:ext cx="397378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6" y="1765299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5" y="1765298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13063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145530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80961" y="1437277"/>
            <a:ext cx="3968793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4126907" y="1437277"/>
            <a:ext cx="3923701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0962" y="4122328"/>
            <a:ext cx="3960904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06" y="4130635"/>
            <a:ext cx="3923702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8127760" y="4130635"/>
            <a:ext cx="3983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27760" y="1437276"/>
            <a:ext cx="3983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8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0247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0961" y="1437275"/>
            <a:ext cx="3969212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6" y="4130636"/>
            <a:ext cx="3936582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09" y="4130636"/>
            <a:ext cx="3964225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141383" y="1437276"/>
            <a:ext cx="3936582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146809" y="1437276"/>
            <a:ext cx="3964225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4" y="4130636"/>
            <a:ext cx="3969212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1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503663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3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8542263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3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691962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39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2211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0"/>
            <a:ext cx="10859894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045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39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555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8" y="1857375"/>
            <a:ext cx="5329237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bg2"/>
                </a:solidFill>
              </a:defRPr>
            </a:lvl2pPr>
            <a:lvl3pPr marL="914400" indent="0" algn="ctr">
              <a:buNone/>
              <a:defRPr>
                <a:solidFill>
                  <a:schemeClr val="bg2"/>
                </a:solidFill>
              </a:defRPr>
            </a:lvl3pPr>
            <a:lvl4pPr marL="1371600" indent="0" algn="ctr">
              <a:buNone/>
              <a:defRPr>
                <a:solidFill>
                  <a:schemeClr val="bg2"/>
                </a:solidFill>
              </a:defRPr>
            </a:lvl4pPr>
            <a:lvl5pPr marL="18288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366707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296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161538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1372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7" y="1857829"/>
            <a:ext cx="10856685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175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7" y="1857829"/>
            <a:ext cx="10856685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013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2262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4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3" y="4040175"/>
            <a:ext cx="5467877" cy="79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1" cy="743301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4941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3" y="4040175"/>
            <a:ext cx="5467877" cy="79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1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40447" y="1416050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8684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89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130925" y="1416050"/>
            <a:ext cx="5978526" cy="53454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669" y="5773180"/>
            <a:ext cx="845701" cy="74330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9516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0" cy="7433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37335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40450" y="4210050"/>
            <a:ext cx="3622675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7" y="4210050"/>
            <a:ext cx="225170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0" cy="743300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38358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136754" y="1416050"/>
            <a:ext cx="597428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98" y="5773180"/>
            <a:ext cx="845700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3071999" y="3745077"/>
            <a:ext cx="6048000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0963" y="1416050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25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8821" y="3747639"/>
            <a:ext cx="3977106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4133079" y="1437277"/>
            <a:ext cx="7977955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3" y="1437276"/>
            <a:ext cx="3983273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6" y="4435476"/>
            <a:ext cx="393658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09" y="4435476"/>
            <a:ext cx="3964225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6" y="1765299"/>
            <a:ext cx="7259274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13063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689759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8820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133079" y="1436200"/>
            <a:ext cx="3936581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8146812" y="1435124"/>
            <a:ext cx="396422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79" y="4434400"/>
            <a:ext cx="7977955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8820" y="1436200"/>
            <a:ext cx="397378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6" y="1765299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5" y="1765298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13063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003261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80961" y="1437277"/>
            <a:ext cx="3968793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4126907" y="1437277"/>
            <a:ext cx="3923701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0962" y="4122328"/>
            <a:ext cx="3960904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06" y="4130635"/>
            <a:ext cx="3923702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8127760" y="4130635"/>
            <a:ext cx="3983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27760" y="1437276"/>
            <a:ext cx="3983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8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6938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0961" y="1437275"/>
            <a:ext cx="3969212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6" y="4130636"/>
            <a:ext cx="3936582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09" y="4130636"/>
            <a:ext cx="3964225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141383" y="1437276"/>
            <a:ext cx="3936582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146809" y="1437276"/>
            <a:ext cx="3964225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4" y="4130636"/>
            <a:ext cx="3969212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1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503663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3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8542263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3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2383402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39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4019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0"/>
            <a:ext cx="10859894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583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39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5937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8" y="1857375"/>
            <a:ext cx="5329237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bg2"/>
                </a:solidFill>
              </a:defRPr>
            </a:lvl2pPr>
            <a:lvl3pPr marL="914400" indent="0" algn="ctr">
              <a:buNone/>
              <a:defRPr>
                <a:solidFill>
                  <a:schemeClr val="bg2"/>
                </a:solidFill>
              </a:defRPr>
            </a:lvl3pPr>
            <a:lvl4pPr marL="1371600" indent="0" algn="ctr">
              <a:buNone/>
              <a:defRPr>
                <a:solidFill>
                  <a:schemeClr val="bg2"/>
                </a:solidFill>
              </a:defRPr>
            </a:lvl4pPr>
            <a:lvl5pPr marL="18288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09341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6766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161538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6661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7" y="1857829"/>
            <a:ext cx="10856685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882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7" y="1857829"/>
            <a:ext cx="10856685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9452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120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789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3" y="4040175"/>
            <a:ext cx="5467877" cy="79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1" cy="743301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6658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3" y="4040175"/>
            <a:ext cx="5467877" cy="79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1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40447" y="1416050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3006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89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130925" y="1416050"/>
            <a:ext cx="5978526" cy="53454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669" y="5773180"/>
            <a:ext cx="845701" cy="74330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06841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0" cy="7433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795139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40450" y="4210050"/>
            <a:ext cx="3622675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7" y="4210050"/>
            <a:ext cx="225170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0" cy="743300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718292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136754" y="1416050"/>
            <a:ext cx="597428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98" y="5773180"/>
            <a:ext cx="845700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3071999" y="3745077"/>
            <a:ext cx="6048000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0963" y="1416050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085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78821" y="3747639"/>
            <a:ext cx="3977106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4133079" y="1437277"/>
            <a:ext cx="7977955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3" y="1437276"/>
            <a:ext cx="3983273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6" y="4435476"/>
            <a:ext cx="393658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09" y="4435476"/>
            <a:ext cx="3964225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6" y="1765299"/>
            <a:ext cx="7259274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13063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683803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8820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133079" y="1436200"/>
            <a:ext cx="3936581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8146812" y="1435124"/>
            <a:ext cx="396422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79" y="4434400"/>
            <a:ext cx="7977955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8820" y="1436200"/>
            <a:ext cx="397378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6" y="1765299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5" y="1765298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13063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81256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80961" y="1437277"/>
            <a:ext cx="3968793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4126907" y="1437277"/>
            <a:ext cx="3923701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0962" y="4122328"/>
            <a:ext cx="3960904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06" y="4130635"/>
            <a:ext cx="3923702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8127760" y="4130635"/>
            <a:ext cx="3983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27760" y="1437276"/>
            <a:ext cx="3983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8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870564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0961" y="1437275"/>
            <a:ext cx="3969212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6" y="4130636"/>
            <a:ext cx="3936582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09" y="4130636"/>
            <a:ext cx="3964225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141383" y="1437276"/>
            <a:ext cx="3936582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146809" y="1437276"/>
            <a:ext cx="3964225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4" y="4130636"/>
            <a:ext cx="3969212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1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503663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3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8542263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3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2083813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39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3078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0"/>
            <a:ext cx="10859894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2159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39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0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530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8" y="1857375"/>
            <a:ext cx="5329237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bg2"/>
                </a:solidFill>
              </a:defRPr>
            </a:lvl2pPr>
            <a:lvl3pPr marL="914400" indent="0" algn="ctr">
              <a:buNone/>
              <a:defRPr>
                <a:solidFill>
                  <a:schemeClr val="bg2"/>
                </a:solidFill>
              </a:defRPr>
            </a:lvl3pPr>
            <a:lvl4pPr marL="1371600" indent="0" algn="ctr">
              <a:buNone/>
              <a:defRPr>
                <a:solidFill>
                  <a:schemeClr val="bg2"/>
                </a:solidFill>
              </a:defRPr>
            </a:lvl4pPr>
            <a:lvl5pPr marL="18288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183890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6982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161538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2938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7" y="1857829"/>
            <a:ext cx="10856685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3634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7" y="1857829"/>
            <a:ext cx="10856685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2046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216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9525" y="-12621"/>
            <a:ext cx="12211050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96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3" y="4040175"/>
            <a:ext cx="5467877" cy="79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1" cy="743301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077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3" y="4040175"/>
            <a:ext cx="5467877" cy="79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1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40447" y="1416050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3972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89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130925" y="1416050"/>
            <a:ext cx="5978526" cy="53454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669" y="5773180"/>
            <a:ext cx="845701" cy="74330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Statement / quote caption</a:t>
            </a:r>
          </a:p>
        </p:txBody>
      </p:sp>
    </p:spTree>
    <p:extLst>
      <p:ext uri="{BB962C8B-B14F-4D97-AF65-F5344CB8AC3E}">
        <p14:creationId xmlns:p14="http://schemas.microsoft.com/office/powerpoint/2010/main" val="3733453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0" cy="7433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505993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0" y="1416051"/>
            <a:ext cx="5970585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0962" y="1416050"/>
            <a:ext cx="5978526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6" y="5773180"/>
            <a:ext cx="845700" cy="743300"/>
          </a:xfrm>
          <a:prstGeom prst="rect">
            <a:avLst/>
          </a:prstGeom>
        </p:spPr>
      </p:pic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40450" y="4210050"/>
            <a:ext cx="3622675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7" y="4210050"/>
            <a:ext cx="225170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866828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136754" y="1416050"/>
            <a:ext cx="597428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98" y="5773180"/>
            <a:ext cx="845700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3071999" y="3745077"/>
            <a:ext cx="6048000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28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0963" y="1416050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8240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8821" y="3747639"/>
            <a:ext cx="3977106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4133079" y="1437277"/>
            <a:ext cx="7977955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3" y="1437276"/>
            <a:ext cx="3983273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6" y="4435476"/>
            <a:ext cx="393658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09" y="4435476"/>
            <a:ext cx="3964225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6" y="1765299"/>
            <a:ext cx="7259274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13063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97550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8820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133079" y="1436200"/>
            <a:ext cx="3936581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8146812" y="1435124"/>
            <a:ext cx="396422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79" y="4434400"/>
            <a:ext cx="7977955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8820" y="1436200"/>
            <a:ext cx="397378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6" y="1765299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5" y="1765298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13063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5532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80961" y="1437277"/>
            <a:ext cx="3968793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4126907" y="1437277"/>
            <a:ext cx="3923701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0962" y="4122328"/>
            <a:ext cx="3960904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06" y="4130635"/>
            <a:ext cx="3923702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8127760" y="4130635"/>
            <a:ext cx="3983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8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27760" y="1437276"/>
            <a:ext cx="3983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1346200"/>
            <a:ext cx="12192000" cy="91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696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1" y="88900"/>
            <a:ext cx="1203007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0961" y="1437275"/>
            <a:ext cx="3969212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6" y="4130636"/>
            <a:ext cx="3936582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09" y="4130636"/>
            <a:ext cx="3964225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141383" y="1437276"/>
            <a:ext cx="3936582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146809" y="1437276"/>
            <a:ext cx="3964225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4" y="4130636"/>
            <a:ext cx="3969212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4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1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1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503663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3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8542263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48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3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083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986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987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780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91" r:id="rId2"/>
    <p:sldLayoutId id="2147483888" r:id="rId3"/>
    <p:sldLayoutId id="2147483974" r:id="rId4"/>
    <p:sldLayoutId id="2147483813" r:id="rId5"/>
    <p:sldLayoutId id="2147483814" r:id="rId6"/>
    <p:sldLayoutId id="2147483815" r:id="rId7"/>
    <p:sldLayoutId id="2147483816" r:id="rId8"/>
    <p:sldLayoutId id="2147483896" r:id="rId9"/>
    <p:sldLayoutId id="2147483906" r:id="rId10"/>
    <p:sldLayoutId id="2147483817" r:id="rId11"/>
    <p:sldLayoutId id="2147483978" r:id="rId12"/>
    <p:sldLayoutId id="2147483951" r:id="rId13"/>
    <p:sldLayoutId id="2147483952" r:id="rId14"/>
    <p:sldLayoutId id="2147483953" r:id="rId15"/>
    <p:sldLayoutId id="2147483982" r:id="rId16"/>
    <p:sldLayoutId id="2147483967" r:id="rId17"/>
    <p:sldLayoutId id="2147483968" r:id="rId18"/>
    <p:sldLayoutId id="2147483969" r:id="rId19"/>
    <p:sldLayoutId id="2147483958" r:id="rId2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144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92" r:id="rId2"/>
    <p:sldLayoutId id="2147483887" r:id="rId3"/>
    <p:sldLayoutId id="2147483975" r:id="rId4"/>
    <p:sldLayoutId id="2147483829" r:id="rId5"/>
    <p:sldLayoutId id="2147483830" r:id="rId6"/>
    <p:sldLayoutId id="2147483831" r:id="rId7"/>
    <p:sldLayoutId id="2147483832" r:id="rId8"/>
    <p:sldLayoutId id="2147483897" r:id="rId9"/>
    <p:sldLayoutId id="2147483908" r:id="rId10"/>
    <p:sldLayoutId id="2147483833" r:id="rId11"/>
    <p:sldLayoutId id="2147483979" r:id="rId12"/>
    <p:sldLayoutId id="2147483834" r:id="rId13"/>
    <p:sldLayoutId id="2147483835" r:id="rId14"/>
    <p:sldLayoutId id="2147483860" r:id="rId15"/>
    <p:sldLayoutId id="2147483983" r:id="rId16"/>
    <p:sldLayoutId id="2147483837" r:id="rId17"/>
    <p:sldLayoutId id="2147483838" r:id="rId18"/>
    <p:sldLayoutId id="2147483839" r:id="rId19"/>
    <p:sldLayoutId id="2147483840" r:id="rId2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76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93" r:id="rId2"/>
    <p:sldLayoutId id="2147483886" r:id="rId3"/>
    <p:sldLayoutId id="2147483976" r:id="rId4"/>
    <p:sldLayoutId id="2147483866" r:id="rId5"/>
    <p:sldLayoutId id="2147483867" r:id="rId6"/>
    <p:sldLayoutId id="2147483868" r:id="rId7"/>
    <p:sldLayoutId id="2147483869" r:id="rId8"/>
    <p:sldLayoutId id="2147483898" r:id="rId9"/>
    <p:sldLayoutId id="2147483907" r:id="rId10"/>
    <p:sldLayoutId id="2147483870" r:id="rId11"/>
    <p:sldLayoutId id="2147483980" r:id="rId12"/>
    <p:sldLayoutId id="2147483943" r:id="rId13"/>
    <p:sldLayoutId id="2147483944" r:id="rId14"/>
    <p:sldLayoutId id="2147483945" r:id="rId15"/>
    <p:sldLayoutId id="2147483984" r:id="rId16"/>
    <p:sldLayoutId id="2147483970" r:id="rId17"/>
    <p:sldLayoutId id="2147483971" r:id="rId18"/>
    <p:sldLayoutId id="2147483972" r:id="rId19"/>
    <p:sldLayoutId id="2147483950" r:id="rId2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1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894" r:id="rId2"/>
    <p:sldLayoutId id="2147483885" r:id="rId3"/>
    <p:sldLayoutId id="2147483977" r:id="rId4"/>
    <p:sldLayoutId id="2147483788" r:id="rId5"/>
    <p:sldLayoutId id="2147483732" r:id="rId6"/>
    <p:sldLayoutId id="2147483760" r:id="rId7"/>
    <p:sldLayoutId id="2147483787" r:id="rId8"/>
    <p:sldLayoutId id="2147483899" r:id="rId9"/>
    <p:sldLayoutId id="2147483905" r:id="rId10"/>
    <p:sldLayoutId id="2147483684" r:id="rId11"/>
    <p:sldLayoutId id="2147483981" r:id="rId12"/>
    <p:sldLayoutId id="2147483935" r:id="rId13"/>
    <p:sldLayoutId id="2147483936" r:id="rId14"/>
    <p:sldLayoutId id="2147483937" r:id="rId15"/>
    <p:sldLayoutId id="2147483985" r:id="rId16"/>
    <p:sldLayoutId id="2147483939" r:id="rId17"/>
    <p:sldLayoutId id="2147483940" r:id="rId18"/>
    <p:sldLayoutId id="2147483941" r:id="rId19"/>
    <p:sldLayoutId id="2147483942" r:id="rId2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Suzanne Tatham, Associate Director, Library @</a:t>
            </a:r>
            <a:r>
              <a:rPr lang="en-GB" dirty="0" err="1" smtClean="0"/>
              <a:t>suzannetatham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DORA Task &amp; Finish Group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45598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Research should be assessed on its own merits rather than on the basis of the journal in which the research is </a:t>
            </a:r>
            <a:r>
              <a:rPr lang="en-GB" sz="2000" dirty="0" smtClean="0"/>
              <a:t>published.</a:t>
            </a:r>
            <a:endParaRPr lang="en-GB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J</a:t>
            </a:r>
            <a:r>
              <a:rPr lang="en-GB" sz="2000" dirty="0" smtClean="0"/>
              <a:t>ournal-based </a:t>
            </a:r>
            <a:r>
              <a:rPr lang="en-GB" sz="2000" dirty="0"/>
              <a:t>metrics such as the Journal Impact Factor </a:t>
            </a:r>
            <a:r>
              <a:rPr lang="en-GB" sz="2000" dirty="0" smtClean="0"/>
              <a:t>should </a:t>
            </a:r>
            <a:r>
              <a:rPr lang="en-GB" sz="2000" i="1" dirty="0" smtClean="0"/>
              <a:t>not</a:t>
            </a:r>
            <a:r>
              <a:rPr lang="en-GB" sz="2000" dirty="0" smtClean="0"/>
              <a:t> be used in </a:t>
            </a:r>
            <a:r>
              <a:rPr lang="en-GB" sz="2000" dirty="0"/>
              <a:t>funding, recruitment or promotion consideration</a:t>
            </a:r>
            <a:r>
              <a:rPr lang="en-GB" sz="200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 smtClean="0"/>
              <a:t>For </a:t>
            </a:r>
            <a:r>
              <a:rPr lang="en-GB" sz="2000" dirty="0"/>
              <a:t>assessment </a:t>
            </a:r>
            <a:r>
              <a:rPr lang="en-GB" sz="2000" dirty="0" smtClean="0"/>
              <a:t>purposes, the value of </a:t>
            </a:r>
            <a:r>
              <a:rPr lang="en-GB" sz="2000" i="1" dirty="0" smtClean="0"/>
              <a:t>all</a:t>
            </a:r>
            <a:r>
              <a:rPr lang="en-GB" sz="2000" dirty="0" smtClean="0"/>
              <a:t> research outputs should be considered.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In any recruitment or promotion decision-making, a broad range of impact measures should be used including qualitative indictors of significance and impact, and a range of article-level </a:t>
            </a:r>
            <a:r>
              <a:rPr lang="en-GB" sz="2000" dirty="0" smtClean="0"/>
              <a:t>metrics.</a:t>
            </a:r>
            <a:endParaRPr lang="en-GB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DORA principles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78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667657" y="1857829"/>
            <a:ext cx="10471398" cy="3836389"/>
          </a:xfrm>
        </p:spPr>
        <p:txBody>
          <a:bodyPr>
            <a:normAutofit/>
          </a:bodyPr>
          <a:lstStyle/>
          <a:p>
            <a:r>
              <a:rPr lang="en-GB" sz="1800" dirty="0" smtClean="0"/>
              <a:t>Develop University policies and practice:</a:t>
            </a:r>
          </a:p>
          <a:p>
            <a:endParaRPr lang="en-GB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Develop recruitment </a:t>
            </a:r>
            <a:r>
              <a:rPr lang="en-GB" sz="1800" dirty="0"/>
              <a:t>and promotion policies and </a:t>
            </a:r>
            <a:r>
              <a:rPr lang="en-GB" sz="1800" dirty="0" smtClean="0"/>
              <a:t>practice: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800" dirty="0"/>
              <a:t>R</a:t>
            </a:r>
            <a:r>
              <a:rPr lang="en-GB" sz="1800" dirty="0" smtClean="0"/>
              <a:t>eference DORA specifically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Do</a:t>
            </a:r>
            <a:r>
              <a:rPr lang="en-GB" sz="1800" b="1" dirty="0" smtClean="0"/>
              <a:t> not </a:t>
            </a:r>
            <a:r>
              <a:rPr lang="en-GB" sz="1800" dirty="0"/>
              <a:t>refer to journal title as a proxy for quality  </a:t>
            </a:r>
            <a:r>
              <a:rPr lang="en-GB" sz="1800" dirty="0" smtClean="0"/>
              <a:t>- </a:t>
            </a:r>
            <a:r>
              <a:rPr lang="en-GB" sz="1800" dirty="0" err="1" smtClean="0"/>
              <a:t>eg</a:t>
            </a:r>
            <a:r>
              <a:rPr lang="en-GB" sz="1800" dirty="0" smtClean="0"/>
              <a:t> “leading journals”.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Actively </a:t>
            </a:r>
            <a:r>
              <a:rPr lang="en-GB" sz="1800" dirty="0"/>
              <a:t>discourage the use of lists of “target journals”  in any research assessment </a:t>
            </a:r>
            <a:r>
              <a:rPr lang="en-GB" sz="1800" dirty="0" smtClean="0"/>
              <a:t>activity.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Encourage responsible authorship practices – clarity around contributions.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Establish mechanism for researchers to report breaches of DORA principles.</a:t>
            </a:r>
            <a:endParaRPr lang="en-GB" sz="1800" dirty="0"/>
          </a:p>
          <a:p>
            <a:endParaRPr lang="en-GB" sz="1800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Embedding DORA principles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613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667657" y="1857829"/>
            <a:ext cx="10471398" cy="3836389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800" dirty="0" smtClean="0"/>
              <a:t>What </a:t>
            </a:r>
            <a:r>
              <a:rPr lang="en-GB" sz="1800" dirty="0"/>
              <a:t>might the impact be for your </a:t>
            </a:r>
            <a:r>
              <a:rPr lang="en-GB" sz="1800" dirty="0" smtClean="0"/>
              <a:t>School </a:t>
            </a:r>
            <a:r>
              <a:rPr lang="en-GB" sz="1800" dirty="0"/>
              <a:t>with complying fully with DORA principles</a:t>
            </a:r>
            <a:r>
              <a:rPr lang="en-GB" sz="1800" dirty="0" smtClean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 smtClean="0"/>
              <a:t>What </a:t>
            </a:r>
            <a:r>
              <a:rPr lang="en-GB" sz="1800" dirty="0"/>
              <a:t>is your experience of metrics at both a personal and institutional level</a:t>
            </a:r>
            <a:r>
              <a:rPr lang="en-GB" sz="1800" dirty="0" smtClean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 smtClean="0"/>
              <a:t>Do </a:t>
            </a:r>
            <a:r>
              <a:rPr lang="en-GB" sz="1800" dirty="0"/>
              <a:t>you feel you have a good understanding of article-level metrics and how they could be used</a:t>
            </a:r>
            <a:r>
              <a:rPr lang="en-GB" sz="1800" dirty="0" smtClean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 smtClean="0"/>
              <a:t>In </a:t>
            </a:r>
            <a:r>
              <a:rPr lang="en-GB" sz="1800" dirty="0"/>
              <a:t>what ways are all types of research activity (</a:t>
            </a:r>
            <a:r>
              <a:rPr lang="en-GB" sz="1800" dirty="0" err="1"/>
              <a:t>eg</a:t>
            </a:r>
            <a:r>
              <a:rPr lang="en-GB" sz="1800" dirty="0"/>
              <a:t> datasets, influencing policy, training </a:t>
            </a:r>
            <a:r>
              <a:rPr lang="en-GB" sz="1800" dirty="0" smtClean="0"/>
              <a:t>ECRs) </a:t>
            </a:r>
            <a:r>
              <a:rPr lang="en-GB" sz="1800" dirty="0"/>
              <a:t>taken into consideration with recruitment and promotion?</a:t>
            </a:r>
            <a:endParaRPr lang="en-GB" sz="1800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Consultation with researchers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089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Responses</a:t>
            </a:r>
            <a:endParaRPr lang="en-GB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6159063" y="1857830"/>
            <a:ext cx="5464902" cy="2908133"/>
          </a:xfrm>
          <a:prstGeom prst="wedgeRoundRectCallout">
            <a:avLst>
              <a:gd name="adj1" fmla="val -33165"/>
              <a:gd name="adj2" fmla="val 70667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/>
              <a:t>Since I started my PhD I have seen how the impact factor seems the paramount criteria to evaluate who receives a fellowship or grant or hiring a postdoc. </a:t>
            </a:r>
            <a:endParaRPr lang="en-GB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467711" y="1857829"/>
            <a:ext cx="5464902" cy="3439385"/>
          </a:xfrm>
          <a:prstGeom prst="wedgeRoundRectCallout">
            <a:avLst>
              <a:gd name="adj1" fmla="val -3932"/>
              <a:gd name="adj2" fmla="val 75727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GB" dirty="0"/>
              <a:t>If Universities </a:t>
            </a:r>
            <a:r>
              <a:rPr lang="en-GB" dirty="0" smtClean="0"/>
              <a:t>could </a:t>
            </a:r>
            <a:r>
              <a:rPr lang="en-GB" dirty="0"/>
              <a:t>pay more attention to those </a:t>
            </a:r>
            <a:r>
              <a:rPr lang="en-GB" dirty="0" smtClean="0"/>
              <a:t>less academic </a:t>
            </a:r>
            <a:r>
              <a:rPr lang="en-GB" dirty="0"/>
              <a:t>qualities one might possess, especially at the hiring stage, that would certainly be a benefit. I’m thinking of those who perhaps have not published a lot but are technically skilled or experienced, good at training or make teaching contributions, involvement in public engagement or EDI committees and so on.</a:t>
            </a:r>
            <a:endParaRPr lang="en-GB" dirty="0"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95078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Responses</a:t>
            </a:r>
            <a:endParaRPr lang="en-GB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6159063" y="1857830"/>
            <a:ext cx="5464902" cy="3439384"/>
          </a:xfrm>
          <a:prstGeom prst="wedgeRoundRectCallout">
            <a:avLst>
              <a:gd name="adj1" fmla="val -33165"/>
              <a:gd name="adj2" fmla="val 70667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GB" dirty="0"/>
              <a:t>My main concern would be what would replace impact factors as the primary measures of quality and how explicit these would be made. </a:t>
            </a:r>
            <a:endParaRPr lang="en-GB" dirty="0" smtClean="0"/>
          </a:p>
          <a:p>
            <a:pPr lvl="0">
              <a:lnSpc>
                <a:spcPct val="130000"/>
              </a:lnSpc>
              <a:buClr>
                <a:schemeClr val="dk1"/>
              </a:buClr>
              <a:buSzPts val="1100"/>
            </a:pPr>
            <a:endParaRPr lang="en-GB" dirty="0" smtClean="0"/>
          </a:p>
          <a:p>
            <a:pPr lvl="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GB" dirty="0" smtClean="0"/>
              <a:t>One </a:t>
            </a:r>
            <a:r>
              <a:rPr lang="en-GB" dirty="0"/>
              <a:t>of the challenges for early and mid career researchers is working out not only the explicit criteria for career progression, but also the implicit criteria. </a:t>
            </a:r>
            <a:endParaRPr lang="en-GB" dirty="0">
              <a:sym typeface="Verdana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67711" y="1857829"/>
            <a:ext cx="5464902" cy="3439385"/>
          </a:xfrm>
          <a:prstGeom prst="wedgeRoundRectCallout">
            <a:avLst>
              <a:gd name="adj1" fmla="val -3932"/>
              <a:gd name="adj2" fmla="val 75727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30000"/>
              </a:lnSpc>
              <a:buClr>
                <a:schemeClr val="dk1"/>
              </a:buClr>
              <a:buSzPts val="1100"/>
              <a:defRPr/>
            </a:pPr>
            <a:r>
              <a:rPr lang="en-GB" dirty="0" smtClean="0"/>
              <a:t>When </a:t>
            </a:r>
            <a:r>
              <a:rPr lang="en-GB" dirty="0"/>
              <a:t>looking at </a:t>
            </a:r>
            <a:r>
              <a:rPr lang="en-GB" dirty="0" smtClean="0"/>
              <a:t>candidates‘ publication </a:t>
            </a:r>
            <a:r>
              <a:rPr lang="en-GB" dirty="0"/>
              <a:t>records…it would be very time consuming for all selectors to read and appraise several publications for several candidates, so inevitably our </a:t>
            </a:r>
            <a:r>
              <a:rPr lang="en-GB" dirty="0" smtClean="0"/>
              <a:t>judgements </a:t>
            </a:r>
            <a:r>
              <a:rPr lang="en-GB" dirty="0"/>
              <a:t>are in part informed by the 'quality'/prestige of the journals/publishers with whom they've published. </a:t>
            </a:r>
          </a:p>
        </p:txBody>
      </p:sp>
    </p:spTree>
    <p:extLst>
      <p:ext uri="{BB962C8B-B14F-4D97-AF65-F5344CB8AC3E}">
        <p14:creationId xmlns:p14="http://schemas.microsoft.com/office/powerpoint/2010/main" val="175238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oS Title 1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Widescreen.potx" id="{F08C5917-6689-41F7-BDE3-720955AF670F}" vid="{5757C8C7-97AD-4F99-942A-0AA75D03EE2C}"/>
    </a:ext>
  </a:extLst>
</a:theme>
</file>

<file path=ppt/theme/theme2.xml><?xml version="1.0" encoding="utf-8"?>
<a:theme xmlns:a="http://schemas.openxmlformats.org/drawingml/2006/main" name="UoS Title 1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Widescreen.potx" id="{F08C5917-6689-41F7-BDE3-720955AF670F}" vid="{DDB325DD-D689-4CBA-AB64-C06E9E5E7595}"/>
    </a:ext>
  </a:extLst>
</a:theme>
</file>

<file path=ppt/theme/theme3.xml><?xml version="1.0" encoding="utf-8"?>
<a:theme xmlns:a="http://schemas.openxmlformats.org/drawingml/2006/main" name="UoS Title 2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Widescreen.potx" id="{F08C5917-6689-41F7-BDE3-720955AF670F}" vid="{4DD086C2-5CFC-44D9-8449-22DD9C0B6687}"/>
    </a:ext>
  </a:extLst>
</a:theme>
</file>

<file path=ppt/theme/theme4.xml><?xml version="1.0" encoding="utf-8"?>
<a:theme xmlns:a="http://schemas.openxmlformats.org/drawingml/2006/main" name="UoS Title 2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Widescreen.potx" id="{F08C5917-6689-41F7-BDE3-720955AF670F}" vid="{5188F7F6-51C3-4AF4-9607-6466C973C4E4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Widescreen.potx" id="{F08C5917-6689-41F7-BDE3-720955AF670F}" vid="{23337D27-E3D3-475B-96AC-89FCB102598C}"/>
    </a:ext>
  </a:extLst>
</a:theme>
</file>

<file path=ppt/theme/theme6.xml><?xml version="1.0" encoding="utf-8"?>
<a:theme xmlns:a="http://schemas.openxmlformats.org/drawingml/2006/main" name="Turquios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Widescreen.potx" id="{F08C5917-6689-41F7-BDE3-720955AF670F}" vid="{5C1F0715-43FA-4470-B576-EEB5681E7ED4}"/>
    </a:ext>
  </a:extLst>
</a:theme>
</file>

<file path=ppt/theme/theme7.xml><?xml version="1.0" encoding="utf-8"?>
<a:theme xmlns:a="http://schemas.openxmlformats.org/drawingml/2006/main" name="Orang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Widescreen.potx" id="{F08C5917-6689-41F7-BDE3-720955AF670F}" vid="{54314B28-C9E8-4EB8-8D59-F02EA35007F0}"/>
    </a:ext>
  </a:extLst>
</a:theme>
</file>

<file path=ppt/theme/theme8.xml><?xml version="1.0" encoding="utf-8"?>
<a:theme xmlns:a="http://schemas.openxmlformats.org/drawingml/2006/main" name="Blu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Widescreen.potx" id="{F08C5917-6689-41F7-BDE3-720955AF670F}" vid="{2D5B95EF-5EDC-46B8-B847-373C42B0C610}"/>
    </a:ext>
  </a:extLst>
</a:theme>
</file>

<file path=ppt/theme/theme9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Widescreen.potx" id="{F08C5917-6689-41F7-BDE3-720955AF670F}" vid="{AF5207F8-AF4B-48FA-800B-4FD101D1B3E4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Widescreen</Template>
  <TotalTime>945</TotalTime>
  <Words>455</Words>
  <Application>Microsoft Office PowerPoint</Application>
  <PresentationFormat>Widescreen</PresentationFormat>
  <Paragraphs>36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6</vt:i4>
      </vt:variant>
    </vt:vector>
  </HeadingPairs>
  <TitlesOfParts>
    <vt:vector size="19" baseType="lpstr">
      <vt:lpstr>Arial</vt:lpstr>
      <vt:lpstr>Calibri</vt:lpstr>
      <vt:lpstr>Georgia</vt:lpstr>
      <vt:lpstr>Verdana</vt:lpstr>
      <vt:lpstr>UoS Title 1</vt:lpstr>
      <vt:lpstr>UoS Title 1 Photography</vt:lpstr>
      <vt:lpstr>UoS Title 2</vt:lpstr>
      <vt:lpstr>UoS Title 2 Photography</vt:lpstr>
      <vt:lpstr>Cobalt - UoS Content</vt:lpstr>
      <vt:lpstr>Turquiose - UoS Content</vt:lpstr>
      <vt:lpstr>Orange - UoS Content</vt:lpstr>
      <vt:lpstr>Blue</vt:lpstr>
      <vt:lpstr>Grape - UoS Content</vt:lpstr>
      <vt:lpstr>DORA Task &amp; Finish Group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Experimenting with UX techniques to understand student experiences of using the Library</dc:title>
  <dc:creator>Suzanne Tatham</dc:creator>
  <cp:lastModifiedBy>Suzanne Tatham</cp:lastModifiedBy>
  <cp:revision>68</cp:revision>
  <dcterms:created xsi:type="dcterms:W3CDTF">2019-06-07T14:05:50Z</dcterms:created>
  <dcterms:modified xsi:type="dcterms:W3CDTF">2020-10-29T13:32:56Z</dcterms:modified>
</cp:coreProperties>
</file>