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20" r:id="rId2"/>
    <p:sldMasterId id="2147483705" r:id="rId3"/>
    <p:sldMasterId id="2147483746" r:id="rId4"/>
    <p:sldMasterId id="2147483789" r:id="rId5"/>
    <p:sldMasterId id="2147483974" r:id="rId6"/>
    <p:sldMasterId id="2147483995" r:id="rId7"/>
    <p:sldMasterId id="2147484016" r:id="rId8"/>
    <p:sldMasterId id="2147484037" r:id="rId9"/>
  </p:sldMasterIdLst>
  <p:notesMasterIdLst>
    <p:notesMasterId r:id="rId24"/>
  </p:notesMasterIdLst>
  <p:handoutMasterIdLst>
    <p:handoutMasterId r:id="rId25"/>
  </p:handoutMasterIdLst>
  <p:sldIdLst>
    <p:sldId id="257" r:id="rId10"/>
    <p:sldId id="258" r:id="rId11"/>
    <p:sldId id="261" r:id="rId12"/>
    <p:sldId id="262" r:id="rId13"/>
    <p:sldId id="263" r:id="rId14"/>
    <p:sldId id="264" r:id="rId15"/>
    <p:sldId id="265" r:id="rId16"/>
    <p:sldId id="266" r:id="rId17"/>
    <p:sldId id="271" r:id="rId18"/>
    <p:sldId id="272" r:id="rId19"/>
    <p:sldId id="267" r:id="rId20"/>
    <p:sldId id="268" r:id="rId21"/>
    <p:sldId id="269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1" autoAdjust="0"/>
    <p:restoredTop sz="85102" autoAdjust="0"/>
  </p:normalViewPr>
  <p:slideViewPr>
    <p:cSldViewPr snapToGrid="0" showGuides="1">
      <p:cViewPr varScale="1">
        <p:scale>
          <a:sx n="73" d="100"/>
          <a:sy n="73" d="100"/>
        </p:scale>
        <p:origin x="1421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25/02/2022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3896169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682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4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056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28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88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41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754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916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085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944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09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621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153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1"/>
            <a:ext cx="8966200" cy="668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88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200" cy="6680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05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88900"/>
            <a:ext cx="8966199" cy="668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93813"/>
          </a:xfrm>
          <a:prstGeom prst="rect">
            <a:avLst/>
          </a:prstGeom>
          <a:noFill/>
        </p:spPr>
      </p:pic>
      <p:sp>
        <p:nvSpPr>
          <p:cNvPr id="296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5938" y="295275"/>
            <a:ext cx="6265862" cy="1000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en-GB"/>
              <a:t>Click to edit Master title style</a:t>
            </a:r>
            <a:endParaRPr lang="en-GB" altLang="en-GB"/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52450" y="1871663"/>
            <a:ext cx="8286750" cy="3603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rgbClr val="FFCC00"/>
                </a:solidFill>
              </a:defRPr>
            </a:lvl1pPr>
          </a:lstStyle>
          <a:p>
            <a:r>
              <a:rPr lang="en-US" altLang="en-GB"/>
              <a:t>Click to edit Master subtitle style</a:t>
            </a:r>
          </a:p>
        </p:txBody>
      </p:sp>
      <p:sp>
        <p:nvSpPr>
          <p:cNvPr id="296965" name="Line 5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17526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9696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539750" y="6165850"/>
            <a:ext cx="6408738" cy="360363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chemeClr val="accent1"/>
                </a:solidFill>
                <a:latin typeface="Times" pitchFamily="18" charset="0"/>
              </a:defRPr>
            </a:lvl1pPr>
          </a:lstStyle>
          <a:p>
            <a:r>
              <a:rPr lang="en-GB" altLang="en-GB"/>
              <a:t>my footer</a:t>
            </a:r>
          </a:p>
          <a:p>
            <a:endParaRPr lang="en-GB"/>
          </a:p>
        </p:txBody>
      </p:sp>
      <p:sp>
        <p:nvSpPr>
          <p:cNvPr id="296967" name="Rectangle 7"/>
          <p:cNvSpPr>
            <a:spLocks noChangeArrowheads="1"/>
          </p:cNvSpPr>
          <p:nvPr/>
        </p:nvSpPr>
        <p:spPr bwMode="auto">
          <a:xfrm>
            <a:off x="7308850" y="6165850"/>
            <a:ext cx="15128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spcBef>
                <a:spcPct val="0"/>
              </a:spcBef>
            </a:pPr>
            <a:r>
              <a:rPr lang="en-US" sz="1600">
                <a:solidFill>
                  <a:schemeClr val="accent1"/>
                </a:solidFill>
                <a:latin typeface="Arial" charset="0"/>
              </a:rPr>
              <a:t>my date</a:t>
            </a:r>
            <a:endParaRPr lang="en-GB" altLang="en-GB" sz="2200">
              <a:solidFill>
                <a:schemeClr val="accent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31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59057" cy="6679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6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5366608"/>
              <a:ext cx="1072823" cy="94292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85447">
            <a:off x="4935738" y="4442902"/>
            <a:ext cx="622961" cy="940549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>
          <a:xfrm>
            <a:off x="5813435" y="4467732"/>
            <a:ext cx="1580796" cy="1005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3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65445" cy="7027334"/>
            <a:chOff x="-9526" y="-84667"/>
            <a:chExt cx="12353925" cy="702733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73622" y="3287224"/>
              <a:ext cx="6870621" cy="270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14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28" name="Group 27"/>
          <p:cNvGrpSpPr/>
          <p:nvPr userDrawn="1"/>
        </p:nvGrpSpPr>
        <p:grpSpPr>
          <a:xfrm>
            <a:off x="-7145" y="-84666"/>
            <a:ext cx="9255919" cy="7027333"/>
            <a:chOff x="-9526" y="-84666"/>
            <a:chExt cx="12341224" cy="7027333"/>
          </a:xfrm>
        </p:grpSpPr>
        <p:sp>
          <p:nvSpPr>
            <p:cNvPr id="29" name="Rectangle 28"/>
            <p:cNvSpPr/>
            <p:nvPr/>
          </p:nvSpPr>
          <p:spPr>
            <a:xfrm>
              <a:off x="-9526" y="-84666"/>
              <a:ext cx="12192000" cy="173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25" y="6769077"/>
              <a:ext cx="12192000" cy="173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8767271" y="3293574"/>
              <a:ext cx="6870621" cy="258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7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-7145" y="-84667"/>
            <a:ext cx="9246395" cy="6943744"/>
            <a:chOff x="-9526" y="-84667"/>
            <a:chExt cx="12328525" cy="6943744"/>
          </a:xfrm>
        </p:grpSpPr>
        <p:sp>
          <p:nvSpPr>
            <p:cNvPr id="24" name="Rectangle 23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25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8760922" y="3299924"/>
              <a:ext cx="6870621" cy="24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0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28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806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stair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5" name="Rectangle 24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6"/>
            <a:ext cx="8966198" cy="6690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3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23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pow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85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8901" y="78457"/>
            <a:ext cx="8966198" cy="66906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5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ust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88899" y="88900"/>
            <a:ext cx="8994377" cy="67044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088000"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Drag your image here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grpSp>
        <p:nvGrpSpPr>
          <p:cNvPr id="21" name="Group 20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2" name="Rectangle 21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045276" y="445155"/>
            <a:ext cx="1072824" cy="933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19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277" y="445154"/>
              <a:ext cx="1072823" cy="94292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14553" flipV="1">
            <a:off x="4723002" y="1477556"/>
            <a:ext cx="622961" cy="940549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5600699" y="2095052"/>
            <a:ext cx="1580796" cy="412534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spc="1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800" spc="0" dirty="0">
                <a:solidFill>
                  <a:schemeClr val="tx1"/>
                </a:solidFill>
              </a:rPr>
              <a:t>Copy and paste</a:t>
            </a:r>
            <a:r>
              <a:rPr lang="en-GB" sz="800" spc="0" baseline="0" dirty="0">
                <a:solidFill>
                  <a:schemeClr val="tx1"/>
                </a:solidFill>
              </a:rPr>
              <a:t> this logo onto your customised title slide</a:t>
            </a:r>
            <a:endParaRPr lang="en-GB" sz="800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3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890"/>
          <a:stretch/>
        </p:blipFill>
        <p:spPr>
          <a:xfrm>
            <a:off x="19050" y="0"/>
            <a:ext cx="91725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60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2" r="11718"/>
          <a:stretch/>
        </p:blipFill>
        <p:spPr>
          <a:xfrm>
            <a:off x="-1" y="0"/>
            <a:ext cx="9096375" cy="6858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66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r="9954"/>
          <a:stretch/>
        </p:blipFill>
        <p:spPr>
          <a:xfrm>
            <a:off x="28575" y="-10819"/>
            <a:ext cx="9210676" cy="6822781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44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8" r="8995"/>
          <a:stretch/>
        </p:blipFill>
        <p:spPr>
          <a:xfrm>
            <a:off x="19050" y="38180"/>
            <a:ext cx="9124950" cy="6787008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3" name="Rectangle 22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41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be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3634"/>
          <a:stretch/>
        </p:blipFill>
        <p:spPr>
          <a:xfrm>
            <a:off x="9525" y="20093"/>
            <a:ext cx="9086850" cy="6799807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20" name="Rectangle 19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8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11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oS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7210" r="17517" b="-57"/>
          <a:stretch/>
        </p:blipFill>
        <p:spPr>
          <a:xfrm>
            <a:off x="19049" y="71436"/>
            <a:ext cx="9124951" cy="681513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7145" y="-84667"/>
            <a:ext cx="9236869" cy="7032702"/>
            <a:chOff x="-9526" y="-84667"/>
            <a:chExt cx="12315824" cy="7032702"/>
          </a:xfrm>
        </p:grpSpPr>
        <p:sp>
          <p:nvSpPr>
            <p:cNvPr id="19" name="Rectangle 18"/>
            <p:cNvSpPr/>
            <p:nvPr/>
          </p:nvSpPr>
          <p:spPr>
            <a:xfrm>
              <a:off x="-9526" y="-84667"/>
              <a:ext cx="12192000" cy="173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25" y="6769077"/>
              <a:ext cx="12192000" cy="17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3380268" y="3359199"/>
              <a:ext cx="6869544" cy="128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22" name="Rectangle 21"/>
            <p:cNvSpPr/>
            <p:nvPr/>
          </p:nvSpPr>
          <p:spPr>
            <a:xfrm rot="5400000">
              <a:off x="8754571" y="3306274"/>
              <a:ext cx="6870621" cy="2328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06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7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5000" spc="83" baseline="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7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1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61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22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0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78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37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22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462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4667" y="1435101"/>
            <a:ext cx="4446869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61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6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55020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7121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4103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326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53053-2B4C-4777-A138-AA0D91C29AA2}" type="datetimeFigureOut">
              <a:rPr lang="en-GB"/>
              <a:pPr>
                <a:defRPr/>
              </a:pPr>
              <a:t>25/02/2022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CD39301-9A2B-4D85-AAC4-83986038D6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3565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5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5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61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21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71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878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67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0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3117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636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5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90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87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52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777153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930572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664463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24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429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00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2956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7909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8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289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038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7144" y="-12621"/>
            <a:ext cx="9158288" cy="6871698"/>
            <a:chOff x="-9525" y="-12621"/>
            <a:chExt cx="12211050" cy="6871698"/>
          </a:xfrm>
        </p:grpSpPr>
        <p:sp>
          <p:nvSpPr>
            <p:cNvPr id="8" name="Rectangle 7"/>
            <p:cNvSpPr/>
            <p:nvPr/>
          </p:nvSpPr>
          <p:spPr>
            <a:xfrm>
              <a:off x="0" y="-11544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769077"/>
              <a:ext cx="12192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-3399053" y="3377984"/>
              <a:ext cx="6869544" cy="90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8720970" y="3377445"/>
              <a:ext cx="6870621" cy="9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336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3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454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68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19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085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28586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7406885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9548443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84400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5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45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7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2115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521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004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1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008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190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350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745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4918978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164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49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651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8898" y="1435101"/>
            <a:ext cx="4442638" cy="5326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3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6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88898" y="88900"/>
            <a:ext cx="8966204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606998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8" y="88900"/>
            <a:ext cx="8970662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36256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70663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5654875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8896" y="88900"/>
            <a:ext cx="8966207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4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406698" y="4473576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5399" y="337213"/>
            <a:ext cx="7958526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717" r:id="rId3"/>
    <p:sldLayoutId id="2147483718" r:id="rId4"/>
    <p:sldLayoutId id="2147483719" r:id="rId5"/>
    <p:sldLayoutId id="2147484060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4058" r:id="rId2"/>
    <p:sldLayoutId id="2147483726" r:id="rId3"/>
    <p:sldLayoutId id="2147483879" r:id="rId4"/>
    <p:sldLayoutId id="2147483698" r:id="rId5"/>
    <p:sldLayoutId id="2147483884" r:id="rId6"/>
    <p:sldLayoutId id="2147483728" r:id="rId7"/>
    <p:sldLayoutId id="21474838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5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51" r:id="rId3"/>
    <p:sldLayoutId id="2147483752" r:id="rId4"/>
    <p:sldLayoutId id="2147483753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4059" r:id="rId2"/>
    <p:sldLayoutId id="2147483749" r:id="rId3"/>
    <p:sldLayoutId id="2147483880" r:id="rId4"/>
    <p:sldLayoutId id="2147483750" r:id="rId5"/>
    <p:sldLayoutId id="2147483883" r:id="rId6"/>
    <p:sldLayoutId id="2147483786" r:id="rId7"/>
    <p:sldLayoutId id="214748388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89" r:id="rId3"/>
    <p:sldLayoutId id="2147483791" r:id="rId4"/>
    <p:sldLayoutId id="2147483793" r:id="rId5"/>
    <p:sldLayoutId id="2147483794" r:id="rId6"/>
    <p:sldLayoutId id="2147483795" r:id="rId7"/>
    <p:sldLayoutId id="2147483796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22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  <p:sldLayoutId id="2147484061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64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41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42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  <p:sldLayoutId id="2147484055" r:id="rId18"/>
    <p:sldLayoutId id="2147484056" r:id="rId19"/>
    <p:sldLayoutId id="2147484057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playweb.page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nifer.rhizome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9" name="Rectangle 51"/>
          <p:cNvSpPr>
            <a:spLocks noGrp="1" noChangeArrowheads="1"/>
          </p:cNvSpPr>
          <p:nvPr>
            <p:ph type="subTitle" idx="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solidFill>
                  <a:schemeClr val="accent3"/>
                </a:solidFill>
              </a:rPr>
              <a:t>Helen Webb (Research data management librarian)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GB" dirty="0" err="1">
                <a:solidFill>
                  <a:schemeClr val="accent3"/>
                </a:solidFill>
              </a:rPr>
              <a:t>Research-data@sussex.ac.uk</a:t>
            </a:r>
            <a:endParaRPr lang="en-GB" dirty="0">
              <a:solidFill>
                <a:schemeClr val="accent3"/>
              </a:solidFill>
              <a:cs typeface="Arial"/>
            </a:endParaRPr>
          </a:p>
          <a:p>
            <a:endParaRPr lang="en-GB" dirty="0">
              <a:solidFill>
                <a:schemeClr val="accent3"/>
              </a:solidFill>
              <a:cs typeface="Arial"/>
            </a:endParaRPr>
          </a:p>
          <a:p>
            <a:endParaRPr lang="en-GB" altLang="en-GB" dirty="0">
              <a:solidFill>
                <a:srgbClr val="FFC000"/>
              </a:solidFill>
            </a:endParaRPr>
          </a:p>
        </p:txBody>
      </p:sp>
      <p:sp>
        <p:nvSpPr>
          <p:cNvPr id="17460" name="Rectangle 52"/>
          <p:cNvSpPr>
            <a:spLocks noGrp="1" noChangeArrowheads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en-GB" altLang="en-GB" dirty="0"/>
              <a:t>Using Conifer to capture websites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11D1F-532D-C143-8226-883713FB14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Introduction to website capture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What is Conifer?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Setting up a recording session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Capturing a 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Managing the capture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Accessing the capture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Try it out!</a:t>
            </a: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A1D5C4B-1975-6640-B97E-7A50BD3AD4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Plans for the session</a:t>
            </a:r>
          </a:p>
        </p:txBody>
      </p:sp>
    </p:spTree>
    <p:extLst>
      <p:ext uri="{BB962C8B-B14F-4D97-AF65-F5344CB8AC3E}">
        <p14:creationId xmlns:p14="http://schemas.microsoft.com/office/powerpoint/2010/main" val="130558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86D8ED-E4DA-0249-B926-D5F1E347BE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See how a website changes over time</a:t>
            </a:r>
          </a:p>
          <a:p>
            <a:r>
              <a:rPr lang="en-US" sz="2000" dirty="0"/>
              <a:t>Capture a one-off event on a website</a:t>
            </a:r>
          </a:p>
          <a:p>
            <a:r>
              <a:rPr lang="en-US" sz="2000" dirty="0"/>
              <a:t>Comparison of several websites on a specific day</a:t>
            </a:r>
          </a:p>
          <a:p>
            <a:r>
              <a:rPr lang="en-US" sz="2000" dirty="0"/>
              <a:t>Capturing a website that will soon disappear</a:t>
            </a:r>
          </a:p>
          <a:p>
            <a:r>
              <a:rPr lang="en-US" sz="2000" dirty="0"/>
              <a:t>Preserving your own website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C05C9-B056-4840-8F39-2D63C5F95D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Why capture a website?</a:t>
            </a:r>
          </a:p>
        </p:txBody>
      </p:sp>
      <p:pic>
        <p:nvPicPr>
          <p:cNvPr id="5" name="Picture 4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D9DD3942-8301-6E46-99F1-52E1B68791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64" y="3577638"/>
            <a:ext cx="4438961" cy="294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04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97A224-076C-A040-B91B-8E3331A50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100" y="2488736"/>
            <a:ext cx="4022102" cy="2101548"/>
          </a:xfrm>
          <a:prstGeom prst="rect">
            <a:avLst/>
          </a:prstGeom>
          <a:noFill/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3D135A-BC08-AA44-AE0D-33028010B3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</p:spPr>
        <p:txBody>
          <a:bodyPr>
            <a:normAutofit/>
          </a:bodyPr>
          <a:lstStyle/>
          <a:p>
            <a:r>
              <a:rPr lang="en-US" sz="2000" dirty="0"/>
              <a:t>Simple to use and doesn’t require technical knowledge</a:t>
            </a:r>
          </a:p>
          <a:p>
            <a:r>
              <a:rPr lang="en-US" sz="2000" dirty="0"/>
              <a:t>Can capture media and dynamic elements</a:t>
            </a:r>
          </a:p>
          <a:p>
            <a:endParaRPr lang="en-US" sz="2000" dirty="0"/>
          </a:p>
          <a:p>
            <a:r>
              <a:rPr lang="en-US" sz="2000" dirty="0"/>
              <a:t>Manual approach lets you browse and capture what you want</a:t>
            </a:r>
          </a:p>
          <a:p>
            <a:r>
              <a:rPr lang="en-US" sz="2000" dirty="0"/>
              <a:t>Accounts are free but have a maximum 5GB storage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0FAD3-5840-4441-9566-0D401861B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5399" y="337213"/>
            <a:ext cx="7958526" cy="806302"/>
          </a:xfrm>
        </p:spPr>
        <p:txBody>
          <a:bodyPr anchor="ctr">
            <a:normAutofit/>
          </a:bodyPr>
          <a:lstStyle/>
          <a:p>
            <a:r>
              <a:rPr lang="en-US" dirty="0"/>
              <a:t>Why Conifer?</a:t>
            </a:r>
          </a:p>
        </p:txBody>
      </p:sp>
    </p:spTree>
    <p:extLst>
      <p:ext uri="{BB962C8B-B14F-4D97-AF65-F5344CB8AC3E}">
        <p14:creationId xmlns:p14="http://schemas.microsoft.com/office/powerpoint/2010/main" val="40161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384F8B-924D-8046-9A5A-BDEC56FF3A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05E7B5-D2EA-384A-89B3-8005367B0C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Example: </a:t>
            </a:r>
            <a:r>
              <a:rPr lang="en-US" dirty="0" err="1"/>
              <a:t>StudentHub</a:t>
            </a:r>
            <a:r>
              <a:rPr lang="en-US" dirty="0"/>
              <a:t> in 2020</a:t>
            </a: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8BD0519-E2EB-5340-A4A5-FA7CE78F2D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8" y="1124590"/>
            <a:ext cx="9144000" cy="50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2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9C6BF4-300B-F149-933F-E5C9AEB810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0743" y="1525787"/>
            <a:ext cx="8142514" cy="3740151"/>
          </a:xfrm>
        </p:spPr>
        <p:txBody>
          <a:bodyPr/>
          <a:lstStyle/>
          <a:p>
            <a:r>
              <a:rPr lang="en-US" sz="1600" dirty="0"/>
              <a:t>Go to Conifer and set up an account</a:t>
            </a:r>
          </a:p>
          <a:p>
            <a:r>
              <a:rPr lang="en-US" sz="1600" dirty="0"/>
              <a:t>Set up a collection for the website(s) that you want to capture</a:t>
            </a:r>
          </a:p>
          <a:p>
            <a:r>
              <a:rPr lang="en-US" sz="1600" dirty="0"/>
              <a:t>Select your browser/leave as current</a:t>
            </a:r>
          </a:p>
          <a:p>
            <a:r>
              <a:rPr lang="en-US" sz="1600" dirty="0"/>
              <a:t>Add any notes about the session – perhaps reason for capturing or anything you might find useful in future.</a:t>
            </a:r>
          </a:p>
          <a:p>
            <a:r>
              <a:rPr lang="en-US" sz="1600" dirty="0"/>
              <a:t>Add your URL, press record and off you go!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809CCC-C363-A34B-858B-7C90D90A92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Starting to capture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D5AB03-5372-5F41-BB49-9F7D13F460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816" y="3703476"/>
            <a:ext cx="6276109" cy="312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1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0F26EB-4E02-EE45-A90B-F92887D5CB7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4B66C4-A7AD-A147-986D-C89B4147C7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Capture demo</a:t>
            </a: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468F8B60-957F-7140-BDDC-A1B744977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7591"/>
            <a:ext cx="9144000" cy="519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73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5C44E2-C419-9647-BF13-29890BE9BF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Check your capture to see what you have and what is missing</a:t>
            </a:r>
          </a:p>
          <a:p>
            <a:r>
              <a:rPr lang="en-US" sz="2000" dirty="0"/>
              <a:t>Go to any of your capture pages and have a click around – you’ll soon see what you’ve got and what you haven’t</a:t>
            </a:r>
          </a:p>
          <a:p>
            <a:r>
              <a:rPr lang="en-US" sz="2000" dirty="0"/>
              <a:t>Add multiple new pages by starting another session in the same collection</a:t>
            </a:r>
          </a:p>
          <a:p>
            <a:r>
              <a:rPr lang="en-US" sz="2000" dirty="0"/>
              <a:t>If it’s just one or two odd pages that have been missed, or if an image or video is missing from a captured page – use the Conifer ‘patch’ function</a:t>
            </a:r>
          </a:p>
          <a:p>
            <a:r>
              <a:rPr lang="en-US" sz="2000" dirty="0"/>
              <a:t>Click on the drop-down by ‘browse’ and click on ‘patch’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291D76-09AF-CE43-A117-1F9CCEC971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Reviewing and patching</a:t>
            </a:r>
          </a:p>
        </p:txBody>
      </p:sp>
    </p:spTree>
    <p:extLst>
      <p:ext uri="{BB962C8B-B14F-4D97-AF65-F5344CB8AC3E}">
        <p14:creationId xmlns:p14="http://schemas.microsoft.com/office/powerpoint/2010/main" val="1987456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23F41A-FBE8-3C44-98F8-B765DA73A0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405" y="1376169"/>
            <a:ext cx="8142514" cy="37401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08C2A8-D537-C545-A3C5-6F5C06A8B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0C8C257-153D-3D4C-AEC7-E89DAAC8C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8" y="1492652"/>
            <a:ext cx="9144000" cy="35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67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31B1D2-D653-2B4D-8171-010496DC46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F357-4DD2-2148-ADE0-6B79D70696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A1D79027-3A12-D545-8DA0-366A778252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688"/>
            <a:ext cx="9144000" cy="440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38236D-C703-A14A-89D1-6B258ACA11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1411" y="1750102"/>
            <a:ext cx="8142514" cy="374015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View an overview of what you’ve got in that collection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You can’t delete individual pages, but can delete sessions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 this page you can also Upload some files (</a:t>
            </a:r>
            <a:r>
              <a:rPr lang="en-US" sz="2000" dirty="0" err="1"/>
              <a:t>eg</a:t>
            </a:r>
            <a:r>
              <a:rPr lang="en-US" sz="2000" dirty="0"/>
              <a:t> shared by someone else or that you’d previously downloaded and deleted)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Download your collection or an individual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F28D28-4930-5E4E-9459-4A50A99156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Managing the collection</a:t>
            </a:r>
          </a:p>
        </p:txBody>
      </p:sp>
    </p:spTree>
    <p:extLst>
      <p:ext uri="{BB962C8B-B14F-4D97-AF65-F5344CB8AC3E}">
        <p14:creationId xmlns:p14="http://schemas.microsoft.com/office/powerpoint/2010/main" val="123597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072B73-7719-DD43-837D-1544B1D341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2000" dirty="0"/>
              <a:t>Conifer captures interactions so you may need to watch embedded videos and open accordions in order to capture them</a:t>
            </a:r>
          </a:p>
          <a:p>
            <a:r>
              <a:rPr lang="en-US" sz="2000" dirty="0"/>
              <a:t>Sessions start with you logged out of any website accounts – be careful about logging in while capturing as your login details can be captured</a:t>
            </a:r>
          </a:p>
          <a:p>
            <a:r>
              <a:rPr lang="en-US" sz="2000" dirty="0"/>
              <a:t>Websites might be captured differently depending on your browser and location</a:t>
            </a:r>
          </a:p>
          <a:p>
            <a:r>
              <a:rPr lang="en-US" sz="2000" dirty="0"/>
              <a:t>Flash content can be captured using a remote browser</a:t>
            </a:r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7B2DE6-BB46-9F41-B7E9-CAFF5FB1AB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</p:spTree>
    <p:extLst>
      <p:ext uri="{BB962C8B-B14F-4D97-AF65-F5344CB8AC3E}">
        <p14:creationId xmlns:p14="http://schemas.microsoft.com/office/powerpoint/2010/main" val="762267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90C17C-882D-3E48-826B-CF9C1F4C4A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4379" y="1558924"/>
            <a:ext cx="8142514" cy="3740151"/>
          </a:xfrm>
        </p:spPr>
        <p:txBody>
          <a:bodyPr/>
          <a:lstStyle/>
          <a:p>
            <a:r>
              <a:rPr lang="en-US" sz="1600" dirty="0"/>
              <a:t>Downloaded WARC files can be played in various resources</a:t>
            </a:r>
          </a:p>
          <a:p>
            <a:r>
              <a:rPr lang="en-US" sz="1600" dirty="0"/>
              <a:t>Try </a:t>
            </a:r>
            <a:r>
              <a:rPr lang="en-US" sz="1600" dirty="0">
                <a:hlinkClick r:id="rId3"/>
              </a:rPr>
              <a:t>https://replayweb.page</a:t>
            </a:r>
            <a:r>
              <a:rPr lang="en-US" sz="1600" dirty="0"/>
              <a:t> (created by original Conifer developers)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0BA53-B0B0-EE46-ABA7-B68CB1AD38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Accessing captures outside Conifer</a:t>
            </a:r>
          </a:p>
        </p:txBody>
      </p:sp>
      <p:pic>
        <p:nvPicPr>
          <p:cNvPr id="5" name="Picture 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38209678-4626-BC45-A39E-3ED1E2B74D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8255"/>
            <a:ext cx="9144000" cy="286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0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DB5013-DB01-374E-B306-F8293D63EA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square" lIns="91440" tIns="45720" rIns="91440" bIns="45720" numCol="1" spcCol="144000" anchor="t">
            <a:normAutofit/>
          </a:bodyPr>
          <a:lstStyle/>
          <a:p>
            <a:r>
              <a:rPr lang="en-US" sz="1800" dirty="0"/>
              <a:t>Go to Conifer at </a:t>
            </a:r>
            <a:r>
              <a:rPr lang="en-US" sz="1800" dirty="0">
                <a:hlinkClick r:id="rId3"/>
              </a:rPr>
              <a:t>https://conifer.rhizome.org</a:t>
            </a:r>
            <a:endParaRPr lang="en-US" sz="1800" dirty="0"/>
          </a:p>
          <a:p>
            <a:r>
              <a:rPr lang="en-US" sz="1800" dirty="0"/>
              <a:t>Register for an account</a:t>
            </a:r>
          </a:p>
          <a:p>
            <a:r>
              <a:rPr lang="en-US" sz="1800" dirty="0"/>
              <a:t>Set up a collection for the website that you want to collect</a:t>
            </a:r>
          </a:p>
          <a:p>
            <a:r>
              <a:rPr lang="en-US" sz="1800"/>
              <a:t>Select your browser or leave as default</a:t>
            </a:r>
            <a:endParaRPr lang="en-US" sz="1800">
              <a:cs typeface="Arial"/>
            </a:endParaRPr>
          </a:p>
          <a:p>
            <a:r>
              <a:rPr lang="en-US" sz="1800" dirty="0"/>
              <a:t>Add any notes about the session – perhaps reason for capturing or anything you might find useful in future.</a:t>
            </a:r>
          </a:p>
          <a:p>
            <a:r>
              <a:rPr lang="en-US" sz="1800" dirty="0"/>
              <a:t>Select a webpage to capture and add your URL, press record and off you go!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E5F046-5A34-0546-9AD6-4F10C66D2D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Try it yourself</a:t>
            </a:r>
          </a:p>
        </p:txBody>
      </p:sp>
    </p:spTree>
    <p:extLst>
      <p:ext uri="{BB962C8B-B14F-4D97-AF65-F5344CB8AC3E}">
        <p14:creationId xmlns:p14="http://schemas.microsoft.com/office/powerpoint/2010/main" val="2143051427"/>
      </p:ext>
    </p:extLst>
  </p:cSld>
  <p:clrMapOvr>
    <a:masterClrMapping/>
  </p:clrMapOvr>
</p:sld>
</file>

<file path=ppt/theme/theme1.xml><?xml version="1.0" encoding="utf-8"?>
<a:theme xmlns:a="http://schemas.openxmlformats.org/drawingml/2006/main" name="UoS Title 1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Title 1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2D82D01-EC9C-4EAD-8B3D-025619A61275}"/>
    </a:ext>
  </a:extLst>
</a:theme>
</file>

<file path=ppt/theme/theme3.xml><?xml version="1.0" encoding="utf-8"?>
<a:theme xmlns:a="http://schemas.openxmlformats.org/drawingml/2006/main" name="UoS Title 2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06F2081F-71D5-4313-BFE0-71CAC04C70C2}"/>
    </a:ext>
  </a:extLst>
</a:theme>
</file>

<file path=ppt/theme/theme4.xml><?xml version="1.0" encoding="utf-8"?>
<a:theme xmlns:a="http://schemas.openxmlformats.org/drawingml/2006/main" name="UoS Title 2 Photography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Turquois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2171F1C2-6428-4C44-9532-700C2E24A372}"/>
    </a:ext>
  </a:extLst>
</a:theme>
</file>

<file path=ppt/theme/theme7.xml><?xml version="1.0" encoding="utf-8"?>
<a:theme xmlns:a="http://schemas.openxmlformats.org/drawingml/2006/main" name="Orang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C0C09B7-BD1F-4F25-8C9C-C89A2C93230F}"/>
    </a:ext>
  </a:extLst>
</a:theme>
</file>

<file path=ppt/theme/theme8.xml><?xml version="1.0" encoding="utf-8"?>
<a:theme xmlns:a="http://schemas.openxmlformats.org/drawingml/2006/main" name="Blu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BE651764-881C-46F0-BAE6-D1AD39131839}"/>
    </a:ext>
  </a:extLst>
</a:theme>
</file>

<file path=ppt/theme/theme9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E9B942CE-CE2B-4D60-BFEC-8A8500C9109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524</Words>
  <Application>Microsoft Office PowerPoint</Application>
  <PresentationFormat>On-screen Show (4:3)</PresentationFormat>
  <Paragraphs>71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Georgia</vt:lpstr>
      <vt:lpstr>Times</vt:lpstr>
      <vt:lpstr>UoS Title 1</vt:lpstr>
      <vt:lpstr>UoS Title 1 Photography</vt:lpstr>
      <vt:lpstr>UoS Title 2</vt:lpstr>
      <vt:lpstr>UoS Title 2 Photography</vt:lpstr>
      <vt:lpstr>Cobalt - UoS Content</vt:lpstr>
      <vt:lpstr>Turquoise - UoS Content</vt:lpstr>
      <vt:lpstr>Orange - UoS Content</vt:lpstr>
      <vt:lpstr>Blue - UoS Content</vt:lpstr>
      <vt:lpstr>Grape - UoS Content</vt:lpstr>
      <vt:lpstr>Using Conifer to capture websites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Conifer to capture websites</dc:title>
  <dc:creator>Helen Webb (Library)</dc:creator>
  <cp:lastModifiedBy>Adam Harwood</cp:lastModifiedBy>
  <cp:revision>18</cp:revision>
  <dcterms:created xsi:type="dcterms:W3CDTF">2021-11-01T17:18:59Z</dcterms:created>
  <dcterms:modified xsi:type="dcterms:W3CDTF">2022-02-25T12:21:10Z</dcterms:modified>
</cp:coreProperties>
</file>