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96" y="-84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41701149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openaccess@hefce.ac.uk" TargetMode="External"/><Relationship Id="rId2" Type="http://schemas.openxmlformats.org/officeDocument/2006/relationships/hyperlink" Target="mailto:b.johnson@hefce.ac.uk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OA REF 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Ben Johnson, HEFCE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26 March, Sussex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Background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defTabSz="379729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Efficiency</a:t>
            </a:r>
          </a:p>
          <a:p>
            <a:pPr lvl="0" defTabSz="379729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Utility</a:t>
            </a:r>
          </a:p>
          <a:p>
            <a:pPr lvl="0" defTabSz="379729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Quality</a:t>
            </a:r>
          </a:p>
          <a:p>
            <a:pPr lvl="0" defTabSz="379729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Morality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Constraints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1270000" y="1923797"/>
            <a:ext cx="10464800" cy="4352739"/>
          </a:xfrm>
          <a:prstGeom prst="rect">
            <a:avLst/>
          </a:prstGeom>
        </p:spPr>
        <p:txBody>
          <a:bodyPr/>
          <a:lstStyle/>
          <a:p>
            <a:pPr lvl="0" defTabSz="408940"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FFFFFF"/>
                </a:solidFill>
              </a:rPr>
              <a:t>Policy</a:t>
            </a:r>
          </a:p>
          <a:p>
            <a:pPr lvl="0" defTabSz="408940">
              <a:defRPr sz="1800">
                <a:solidFill>
                  <a:srgbClr val="000000"/>
                </a:solidFill>
              </a:defRPr>
            </a:pPr>
            <a:endParaRPr sz="5600">
              <a:solidFill>
                <a:srgbClr val="FFFFFF"/>
              </a:solidFill>
            </a:endParaRPr>
          </a:p>
          <a:p>
            <a:pPr marL="655052" lvl="0" indent="-655052" defTabSz="408940">
              <a:buSzPct val="75000"/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FFFFFF"/>
                </a:solidFill>
              </a:rPr>
              <a:t>Deposit manuscript</a:t>
            </a:r>
          </a:p>
          <a:p>
            <a:pPr marL="655052" lvl="0" indent="-655052" defTabSz="408940">
              <a:buSzPct val="75000"/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FFFFFF"/>
                </a:solidFill>
              </a:rPr>
              <a:t>Make available ASAP</a:t>
            </a:r>
          </a:p>
          <a:p>
            <a:pPr marL="655052" lvl="0" indent="-655052" defTabSz="408940">
              <a:buSzPct val="75000"/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FFFFFF"/>
                </a:solidFill>
              </a:rPr>
              <a:t>Some exceptions to this 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Benefits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Immediate challenges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Future challenges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Monographs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Table 51"/>
          <p:cNvGraphicFramePr/>
          <p:nvPr/>
        </p:nvGraphicFramePr>
        <p:xfrm>
          <a:off x="1270000" y="1270000"/>
          <a:ext cx="10464800" cy="7213599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5232400"/>
                <a:gridCol w="5232400"/>
              </a:tblGrid>
              <a:tr h="801511">
                <a:tc>
                  <a:txBody>
                    <a:bodyPr/>
                    <a:lstStyle/>
                    <a:p>
                      <a:pPr lvl="0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Journal articles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Books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01511">
                <a:tc>
                  <a:txBody>
                    <a:bodyPr/>
                    <a:lstStyle/>
                    <a:p>
                      <a:pPr lvl="0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Digital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Print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01511">
                <a:tc>
                  <a:txBody>
                    <a:bodyPr/>
                    <a:lstStyle/>
                    <a:p>
                      <a:pPr lvl="0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Atomised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Whole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01511">
                <a:tc>
                  <a:txBody>
                    <a:bodyPr/>
                    <a:lstStyle/>
                    <a:p>
                      <a:pPr lvl="0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"E is better"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"E is worse"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01511">
                <a:tc>
                  <a:txBody>
                    <a:bodyPr/>
                    <a:lstStyle/>
                    <a:p>
                      <a:pPr lvl="0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"Text reigns"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"Materiality reigns"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01511">
                <a:tc>
                  <a:txBody>
                    <a:bodyPr/>
                    <a:lstStyle/>
                    <a:p>
                      <a:pPr lvl="0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Self-archiving normal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Self-archiving rare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01511">
                <a:tc>
                  <a:txBody>
                    <a:bodyPr/>
                    <a:lstStyle/>
                    <a:p>
                      <a:pPr lvl="0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"Low publisher value-add"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"High publisher value-add"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01511">
                <a:tc>
                  <a:txBody>
                    <a:bodyPr/>
                    <a:lstStyle/>
                    <a:p>
                      <a:pPr lvl="0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Long history of OA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No history of OA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801511">
                <a:tc>
                  <a:txBody>
                    <a:bodyPr/>
                    <a:lstStyle/>
                    <a:p>
                      <a:pPr lvl="0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"OA necessary"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"OA not necessary"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1270000" y="3012606"/>
            <a:ext cx="10464800" cy="3728387"/>
          </a:xfrm>
          <a:prstGeom prst="rect">
            <a:avLst/>
          </a:prstGeom>
        </p:spPr>
        <p:txBody>
          <a:bodyPr/>
          <a:lstStyle/>
          <a:p>
            <a:pPr lvl="0" defTabSz="578358">
              <a:defRPr sz="1800">
                <a:solidFill>
                  <a:srgbClr val="000000"/>
                </a:solidFill>
              </a:defRPr>
            </a:pPr>
            <a:r>
              <a:rPr sz="7919">
                <a:solidFill>
                  <a:srgbClr val="FFFFFF"/>
                </a:solidFill>
              </a:rPr>
              <a:t>Data</a:t>
            </a:r>
          </a:p>
          <a:p>
            <a:pPr lvl="0" defTabSz="578358">
              <a:defRPr sz="1800">
                <a:solidFill>
                  <a:srgbClr val="000000"/>
                </a:solidFill>
              </a:defRPr>
            </a:pPr>
            <a:endParaRPr sz="7919">
              <a:solidFill>
                <a:srgbClr val="FFFFFF"/>
              </a:solidFill>
            </a:endParaRPr>
          </a:p>
          <a:p>
            <a:pPr lvl="0" defTabSz="578358">
              <a:defRPr sz="1800">
                <a:solidFill>
                  <a:srgbClr val="000000"/>
                </a:solidFill>
              </a:defRPr>
            </a:pPr>
            <a:r>
              <a:rPr sz="7919">
                <a:solidFill>
                  <a:srgbClr val="FFFFFF"/>
                </a:solidFill>
              </a:rPr>
              <a:t>PbR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Bigger picture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xfrm>
            <a:off x="1270000" y="2883167"/>
            <a:ext cx="10464800" cy="3987265"/>
          </a:xfrm>
          <a:prstGeom prst="rect">
            <a:avLst/>
          </a:prstGeom>
        </p:spPr>
        <p:txBody>
          <a:bodyPr/>
          <a:lstStyle/>
          <a:p>
            <a:pPr lvl="0" defTabSz="373887">
              <a:defRPr sz="1800">
                <a:solidFill>
                  <a:srgbClr val="000000"/>
                </a:solidFill>
              </a:defRPr>
            </a:pPr>
            <a:r>
              <a:rPr sz="5119">
                <a:solidFill>
                  <a:srgbClr val="FFFFFF"/>
                </a:solidFill>
              </a:rPr>
              <a:t>Thank you for listening.</a:t>
            </a:r>
          </a:p>
          <a:p>
            <a:pPr lvl="0" defTabSz="373887">
              <a:defRPr sz="1800">
                <a:solidFill>
                  <a:srgbClr val="000000"/>
                </a:solidFill>
              </a:defRPr>
            </a:pPr>
            <a:endParaRPr sz="5119">
              <a:solidFill>
                <a:srgbClr val="FFFFFF"/>
              </a:solidFill>
            </a:endParaRPr>
          </a:p>
          <a:p>
            <a:pPr lvl="0" defTabSz="373887">
              <a:defRPr sz="1800">
                <a:solidFill>
                  <a:srgbClr val="000000"/>
                </a:solidFill>
              </a:defRPr>
            </a:pPr>
            <a:r>
              <a:rPr sz="5119" u="sng">
                <a:solidFill>
                  <a:srgbClr val="FFFFFF"/>
                </a:solidFill>
                <a:hlinkClick r:id="rId2"/>
              </a:rPr>
              <a:t>b.johnson@hefce.ac.uk</a:t>
            </a:r>
            <a:endParaRPr sz="5119">
              <a:solidFill>
                <a:srgbClr val="FFFFFF"/>
              </a:solidFill>
            </a:endParaRPr>
          </a:p>
          <a:p>
            <a:pPr lvl="0" defTabSz="373887">
              <a:defRPr sz="1800">
                <a:solidFill>
                  <a:srgbClr val="000000"/>
                </a:solidFill>
              </a:defRPr>
            </a:pPr>
            <a:r>
              <a:rPr sz="5119" u="sng">
                <a:solidFill>
                  <a:srgbClr val="FFFFFF"/>
                </a:solidFill>
                <a:hlinkClick r:id="rId3"/>
              </a:rPr>
              <a:t>openaccess@hefce.ac.uk</a:t>
            </a:r>
            <a:endParaRPr sz="5119">
              <a:solidFill>
                <a:srgbClr val="FFFFFF"/>
              </a:solidFill>
            </a:endParaRPr>
          </a:p>
          <a:p>
            <a:pPr lvl="0" defTabSz="373887">
              <a:defRPr sz="1800">
                <a:solidFill>
                  <a:srgbClr val="000000"/>
                </a:solidFill>
              </a:defRPr>
            </a:pPr>
            <a:r>
              <a:rPr sz="5119">
                <a:solidFill>
                  <a:srgbClr val="FFFFFF"/>
                </a:solidFill>
              </a:rPr>
              <a:t>@ersatzben 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Microsoft Office PowerPoint</Application>
  <PresentationFormat>Custom</PresentationFormat>
  <Paragraphs>45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Black</vt:lpstr>
      <vt:lpstr>OA REF </vt:lpstr>
      <vt:lpstr>Background </vt:lpstr>
      <vt:lpstr>Efficiency Utility Quality Morality</vt:lpstr>
      <vt:lpstr>Constraints</vt:lpstr>
      <vt:lpstr>Policy  Deposit manuscript Make available ASAP Some exceptions to this </vt:lpstr>
      <vt:lpstr>Benefits</vt:lpstr>
      <vt:lpstr>Immediate challenges</vt:lpstr>
      <vt:lpstr>Future challenges</vt:lpstr>
      <vt:lpstr>Monographs</vt:lpstr>
      <vt:lpstr>PowerPoint Presentation</vt:lpstr>
      <vt:lpstr>Data  PbR</vt:lpstr>
      <vt:lpstr>Bigger picture</vt:lpstr>
      <vt:lpstr>Thank you for listening.  b.johnson@hefce.ac.uk openaccess@hefce.ac.uk @ersatzben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OA REF </dc:title>
  <dc:creator>Bethany Logan</dc:creator>
  <cp:lastModifiedBy>Bethany Logan</cp:lastModifiedBy>
  <cp:revision>1</cp:revision>
  <dcterms:modified xsi:type="dcterms:W3CDTF">2015-03-26T11:42:39Z</dcterms:modified>
</cp:coreProperties>
</file>