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1"/>
  </p:sldMasterIdLst>
  <p:notesMasterIdLst>
    <p:notesMasterId r:id="rId25"/>
  </p:notesMasterIdLst>
  <p:sldIdLst>
    <p:sldId id="256" r:id="rId2"/>
    <p:sldId id="261" r:id="rId3"/>
    <p:sldId id="262" r:id="rId4"/>
    <p:sldId id="266" r:id="rId5"/>
    <p:sldId id="270" r:id="rId6"/>
    <p:sldId id="264" r:id="rId7"/>
    <p:sldId id="267" r:id="rId8"/>
    <p:sldId id="258" r:id="rId9"/>
    <p:sldId id="269" r:id="rId10"/>
    <p:sldId id="268" r:id="rId11"/>
    <p:sldId id="265" r:id="rId12"/>
    <p:sldId id="273" r:id="rId13"/>
    <p:sldId id="257" r:id="rId14"/>
    <p:sldId id="260" r:id="rId15"/>
    <p:sldId id="275" r:id="rId16"/>
    <p:sldId id="274" r:id="rId17"/>
    <p:sldId id="276" r:id="rId18"/>
    <p:sldId id="259" r:id="rId19"/>
    <p:sldId id="271" r:id="rId20"/>
    <p:sldId id="272" r:id="rId21"/>
    <p:sldId id="277" r:id="rId22"/>
    <p:sldId id="279" r:id="rId23"/>
    <p:sldId id="278"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0" d="100"/>
          <a:sy n="90" d="100"/>
        </p:scale>
        <p:origin x="-804"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138"/>
    </p:cViewPr>
  </p:sorterViewPr>
  <p:notesViewPr>
    <p:cSldViewPr snapToGrid="0" snapToObjects="1">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8E6C27-7705-904B-B4C6-34B4287E9422}" type="datetimeFigureOut">
              <a:rPr lang="en-US" smtClean="0"/>
              <a:t>11/12/2013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0BC36E-3C2A-124E-BD27-9CC89DB1AA37}" type="slidenum">
              <a:rPr lang="en-US" smtClean="0"/>
              <a:t>‹#›</a:t>
            </a:fld>
            <a:endParaRPr lang="en-US"/>
          </a:p>
        </p:txBody>
      </p:sp>
    </p:spTree>
    <p:extLst>
      <p:ext uri="{BB962C8B-B14F-4D97-AF65-F5344CB8AC3E}">
        <p14:creationId xmlns:p14="http://schemas.microsoft.com/office/powerpoint/2010/main" val="27025172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BC36E-3C2A-124E-BD27-9CC89DB1AA37}" type="slidenum">
              <a:rPr lang="en-US" smtClean="0"/>
              <a:t>1</a:t>
            </a:fld>
            <a:endParaRPr lang="en-US"/>
          </a:p>
        </p:txBody>
      </p:sp>
    </p:spTree>
    <p:extLst>
      <p:ext uri="{BB962C8B-B14F-4D97-AF65-F5344CB8AC3E}">
        <p14:creationId xmlns:p14="http://schemas.microsoft.com/office/powerpoint/2010/main" val="3040100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social insects – what are they? Living in colonies, include our ants, numerous bees, wasps.</a:t>
            </a:r>
          </a:p>
          <a:p>
            <a:r>
              <a:rPr lang="en-US" baseline="0" dirty="0" smtClean="0"/>
              <a:t>What is honey made of? How does pollination work? Why do they visit the flowers in the first place?</a:t>
            </a:r>
          </a:p>
          <a:p>
            <a:endParaRPr lang="en-US" baseline="0" dirty="0" smtClean="0"/>
          </a:p>
        </p:txBody>
      </p:sp>
      <p:sp>
        <p:nvSpPr>
          <p:cNvPr id="4" name="Slide Number Placeholder 3"/>
          <p:cNvSpPr>
            <a:spLocks noGrp="1"/>
          </p:cNvSpPr>
          <p:nvPr>
            <p:ph type="sldNum" sz="quarter" idx="10"/>
          </p:nvPr>
        </p:nvSpPr>
        <p:spPr/>
        <p:txBody>
          <a:bodyPr/>
          <a:lstStyle/>
          <a:p>
            <a:fld id="{5A0BC36E-3C2A-124E-BD27-9CC89DB1AA37}" type="slidenum">
              <a:rPr lang="en-US" smtClean="0"/>
              <a:t>2</a:t>
            </a:fld>
            <a:endParaRPr lang="en-US"/>
          </a:p>
        </p:txBody>
      </p:sp>
    </p:spTree>
    <p:extLst>
      <p:ext uri="{BB962C8B-B14F-4D97-AF65-F5344CB8AC3E}">
        <p14:creationId xmlns:p14="http://schemas.microsoft.com/office/powerpoint/2010/main" val="3779198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is</a:t>
            </a:r>
            <a:r>
              <a:rPr lang="en-US" baseline="0" dirty="0" smtClean="0"/>
              <a:t> there a difference is size of different ‘castes’ ?</a:t>
            </a:r>
            <a:endParaRPr lang="en-US" dirty="0"/>
          </a:p>
        </p:txBody>
      </p:sp>
      <p:sp>
        <p:nvSpPr>
          <p:cNvPr id="4" name="Slide Number Placeholder 3"/>
          <p:cNvSpPr>
            <a:spLocks noGrp="1"/>
          </p:cNvSpPr>
          <p:nvPr>
            <p:ph type="sldNum" sz="quarter" idx="10"/>
          </p:nvPr>
        </p:nvSpPr>
        <p:spPr/>
        <p:txBody>
          <a:bodyPr/>
          <a:lstStyle/>
          <a:p>
            <a:fld id="{5A0BC36E-3C2A-124E-BD27-9CC89DB1AA37}" type="slidenum">
              <a:rPr lang="en-US" smtClean="0"/>
              <a:t>3</a:t>
            </a:fld>
            <a:endParaRPr lang="en-US"/>
          </a:p>
        </p:txBody>
      </p:sp>
    </p:spTree>
    <p:extLst>
      <p:ext uri="{BB962C8B-B14F-4D97-AF65-F5344CB8AC3E}">
        <p14:creationId xmlns:p14="http://schemas.microsoft.com/office/powerpoint/2010/main" val="126836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a:t>
            </a:r>
            <a:r>
              <a:rPr lang="en-GB" baseline="0" dirty="0" smtClean="0"/>
              <a:t> make a queen, worker bees feed the larvae with royal jelly</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4</a:t>
            </a:fld>
            <a:endParaRPr lang="en-US"/>
          </a:p>
        </p:txBody>
      </p:sp>
    </p:spTree>
    <p:extLst>
      <p:ext uri="{BB962C8B-B14F-4D97-AF65-F5344CB8AC3E}">
        <p14:creationId xmlns:p14="http://schemas.microsoft.com/office/powerpoint/2010/main" val="1695734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division</a:t>
            </a:r>
            <a:r>
              <a:rPr lang="en-GB" baseline="0" dirty="0" smtClean="0"/>
              <a:t> of labour in honey bees is flexible with some overlap. Generally speaking - 3 weeks in the hive and another 3 weeks out foraging. </a:t>
            </a:r>
          </a:p>
          <a:p>
            <a:r>
              <a:rPr lang="en-GB" baseline="0" dirty="0" smtClean="0"/>
              <a:t>How does a division of labour benefit a colony of bees? </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5</a:t>
            </a:fld>
            <a:endParaRPr lang="en-US"/>
          </a:p>
        </p:txBody>
      </p:sp>
    </p:spTree>
    <p:extLst>
      <p:ext uri="{BB962C8B-B14F-4D97-AF65-F5344CB8AC3E}">
        <p14:creationId xmlns:p14="http://schemas.microsoft.com/office/powerpoint/2010/main" val="3845195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advantage do</a:t>
            </a:r>
            <a:r>
              <a:rPr lang="en-GB" baseline="0" dirty="0" smtClean="0"/>
              <a:t> honey bees have by telling others about good food sources? Other social insects do not use the waggle dance, think about reasons as to why not?  Do they use other forms of ‘language’? Discuss the implications if humans had no language skills.</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6</a:t>
            </a:fld>
            <a:endParaRPr lang="en-US"/>
          </a:p>
        </p:txBody>
      </p:sp>
    </p:spTree>
    <p:extLst>
      <p:ext uri="{BB962C8B-B14F-4D97-AF65-F5344CB8AC3E}">
        <p14:creationId xmlns:p14="http://schemas.microsoft.com/office/powerpoint/2010/main" val="2303834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all these</a:t>
            </a:r>
            <a:r>
              <a:rPr lang="en-US" baseline="0" dirty="0" smtClean="0"/>
              <a:t> </a:t>
            </a:r>
            <a:r>
              <a:rPr lang="en-US" dirty="0" smtClean="0"/>
              <a:t>have in common? – all pollinated by bees. </a:t>
            </a:r>
          </a:p>
          <a:p>
            <a:r>
              <a:rPr lang="en-US" dirty="0" smtClean="0"/>
              <a:t>Compare foods</a:t>
            </a:r>
            <a:r>
              <a:rPr lang="en-US" baseline="0" dirty="0" smtClean="0"/>
              <a:t> pollinated or not pollinated by bees and other insects. What proportion are pollinated in the average daily diet?</a:t>
            </a:r>
            <a:endParaRPr lang="en-US" dirty="0"/>
          </a:p>
        </p:txBody>
      </p:sp>
      <p:sp>
        <p:nvSpPr>
          <p:cNvPr id="4" name="Slide Number Placeholder 3"/>
          <p:cNvSpPr>
            <a:spLocks noGrp="1"/>
          </p:cNvSpPr>
          <p:nvPr>
            <p:ph type="sldNum" sz="quarter" idx="10"/>
          </p:nvPr>
        </p:nvSpPr>
        <p:spPr/>
        <p:txBody>
          <a:bodyPr/>
          <a:lstStyle/>
          <a:p>
            <a:fld id="{5A0BC36E-3C2A-124E-BD27-9CC89DB1AA37}" type="slidenum">
              <a:rPr lang="en-US" smtClean="0"/>
              <a:t>7</a:t>
            </a:fld>
            <a:endParaRPr lang="en-US"/>
          </a:p>
        </p:txBody>
      </p:sp>
    </p:spTree>
    <p:extLst>
      <p:ext uri="{BB962C8B-B14F-4D97-AF65-F5344CB8AC3E}">
        <p14:creationId xmlns:p14="http://schemas.microsoft.com/office/powerpoint/2010/main" val="1856848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briefly about workers looking after the nest,</a:t>
            </a:r>
            <a:r>
              <a:rPr lang="en-US" baseline="0" dirty="0" smtClean="0"/>
              <a:t> collecting food and defending it.</a:t>
            </a:r>
            <a:endParaRPr lang="en-US" dirty="0"/>
          </a:p>
        </p:txBody>
      </p:sp>
      <p:sp>
        <p:nvSpPr>
          <p:cNvPr id="4" name="Slide Number Placeholder 3"/>
          <p:cNvSpPr>
            <a:spLocks noGrp="1"/>
          </p:cNvSpPr>
          <p:nvPr>
            <p:ph type="sldNum" sz="quarter" idx="10"/>
          </p:nvPr>
        </p:nvSpPr>
        <p:spPr/>
        <p:txBody>
          <a:bodyPr/>
          <a:lstStyle/>
          <a:p>
            <a:fld id="{5A0BC36E-3C2A-124E-BD27-9CC89DB1AA37}" type="slidenum">
              <a:rPr lang="en-US" smtClean="0"/>
              <a:t>8</a:t>
            </a:fld>
            <a:endParaRPr lang="en-US"/>
          </a:p>
        </p:txBody>
      </p:sp>
    </p:spTree>
    <p:extLst>
      <p:ext uri="{BB962C8B-B14F-4D97-AF65-F5344CB8AC3E}">
        <p14:creationId xmlns:p14="http://schemas.microsoft.com/office/powerpoint/2010/main" val="442002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 all</a:t>
            </a:r>
            <a:r>
              <a:rPr lang="en-GB" baseline="0" dirty="0" smtClean="0"/>
              <a:t> bumblebees live in the ground?  How many workers are there in a bumblebee nest?</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9</a:t>
            </a:fld>
            <a:endParaRPr lang="en-US"/>
          </a:p>
        </p:txBody>
      </p:sp>
    </p:spTree>
    <p:extLst>
      <p:ext uri="{BB962C8B-B14F-4D97-AF65-F5344CB8AC3E}">
        <p14:creationId xmlns:p14="http://schemas.microsoft.com/office/powerpoint/2010/main" val="2113588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a:t>
            </a:r>
            <a:r>
              <a:rPr lang="en-GB" baseline="0" dirty="0" smtClean="0"/>
              <a:t> far can bumblebees fly to find good forage? Why do bumblebees need to warm up on a cold day?</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10</a:t>
            </a:fld>
            <a:endParaRPr lang="en-US"/>
          </a:p>
        </p:txBody>
      </p:sp>
    </p:spTree>
    <p:extLst>
      <p:ext uri="{BB962C8B-B14F-4D97-AF65-F5344CB8AC3E}">
        <p14:creationId xmlns:p14="http://schemas.microsoft.com/office/powerpoint/2010/main" val="2487955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Can you think of other ‘cuckoo’ type</a:t>
            </a:r>
            <a:r>
              <a:rPr lang="en-GB" baseline="0" dirty="0" smtClean="0"/>
              <a:t> animals? Why does this lifestyle work? And if this is a successful strategy, why is it not more common?</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11</a:t>
            </a:fld>
            <a:endParaRPr lang="en-US"/>
          </a:p>
        </p:txBody>
      </p:sp>
    </p:spTree>
    <p:extLst>
      <p:ext uri="{BB962C8B-B14F-4D97-AF65-F5344CB8AC3E}">
        <p14:creationId xmlns:p14="http://schemas.microsoft.com/office/powerpoint/2010/main" val="3968731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a:t>
            </a:r>
            <a:r>
              <a:rPr lang="en-GB" baseline="0" dirty="0" smtClean="0"/>
              <a:t> does a cuckoo bumblebee queen get past the bumblebee colony defence? Is it just colouration?</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12</a:t>
            </a:fld>
            <a:endParaRPr lang="en-US"/>
          </a:p>
        </p:txBody>
      </p:sp>
    </p:spTree>
    <p:extLst>
      <p:ext uri="{BB962C8B-B14F-4D97-AF65-F5344CB8AC3E}">
        <p14:creationId xmlns:p14="http://schemas.microsoft.com/office/powerpoint/2010/main" val="1820871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Look out for different types of solitary bees,</a:t>
            </a:r>
            <a:r>
              <a:rPr lang="en-GB" baseline="0" dirty="0" smtClean="0"/>
              <a:t> some are very small, and others are associated with particular food plants. Define what a niche is.</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13</a:t>
            </a:fld>
            <a:endParaRPr lang="en-US"/>
          </a:p>
        </p:txBody>
      </p:sp>
    </p:spTree>
    <p:extLst>
      <p:ext uri="{BB962C8B-B14F-4D97-AF65-F5344CB8AC3E}">
        <p14:creationId xmlns:p14="http://schemas.microsoft.com/office/powerpoint/2010/main" val="2103493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many</a:t>
            </a:r>
            <a:r>
              <a:rPr lang="en-GB" baseline="0" dirty="0" smtClean="0"/>
              <a:t> different species of butterflies are there in the UK? Can you think of some good food plants for butterflies? How does the climate influence the distribution (range) of butterflies across the UK?</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14</a:t>
            </a:fld>
            <a:endParaRPr lang="en-US"/>
          </a:p>
        </p:txBody>
      </p:sp>
    </p:spTree>
    <p:extLst>
      <p:ext uri="{BB962C8B-B14F-4D97-AF65-F5344CB8AC3E}">
        <p14:creationId xmlns:p14="http://schemas.microsoft.com/office/powerpoint/2010/main" val="2134392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do moths and butterflies differ?</a:t>
            </a:r>
            <a:r>
              <a:rPr lang="en-GB" baseline="0" dirty="0" smtClean="0"/>
              <a:t> Why is the proboscis so long?</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15</a:t>
            </a:fld>
            <a:endParaRPr lang="en-US"/>
          </a:p>
        </p:txBody>
      </p:sp>
    </p:spTree>
    <p:extLst>
      <p:ext uri="{BB962C8B-B14F-4D97-AF65-F5344CB8AC3E}">
        <p14:creationId xmlns:p14="http://schemas.microsoft.com/office/powerpoint/2010/main" val="134349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Name</a:t>
            </a:r>
            <a:r>
              <a:rPr lang="en-GB" baseline="0" dirty="0" smtClean="0"/>
              <a:t> some examples of caterpillar food plants. Can you think of different dangers butterflies face? </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16</a:t>
            </a:fld>
            <a:endParaRPr lang="en-US"/>
          </a:p>
        </p:txBody>
      </p:sp>
    </p:spTree>
    <p:extLst>
      <p:ext uri="{BB962C8B-B14F-4D97-AF65-F5344CB8AC3E}">
        <p14:creationId xmlns:p14="http://schemas.microsoft.com/office/powerpoint/2010/main" val="2281681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Why can species of insects be</a:t>
            </a:r>
            <a:r>
              <a:rPr lang="en-GB" baseline="0" dirty="0" smtClean="0"/>
              <a:t> vulnerable if their habitat is limited, or </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17</a:t>
            </a:fld>
            <a:endParaRPr lang="en-US"/>
          </a:p>
        </p:txBody>
      </p:sp>
    </p:spTree>
    <p:extLst>
      <p:ext uri="{BB962C8B-B14F-4D97-AF65-F5344CB8AC3E}">
        <p14:creationId xmlns:p14="http://schemas.microsoft.com/office/powerpoint/2010/main" val="2979138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Hoverflies are varied in</a:t>
            </a:r>
            <a:r>
              <a:rPr lang="en-GB" baseline="0" dirty="0" smtClean="0"/>
              <a:t> size, shape and colour, but they can be identified by their large eyes and short antennae. Are they social insects? Do they sting? </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18</a:t>
            </a:fld>
            <a:endParaRPr lang="en-US"/>
          </a:p>
        </p:txBody>
      </p:sp>
    </p:spTree>
    <p:extLst>
      <p:ext uri="{BB962C8B-B14F-4D97-AF65-F5344CB8AC3E}">
        <p14:creationId xmlns:p14="http://schemas.microsoft.com/office/powerpoint/2010/main" val="784380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Find out some of the places where hoverflies lay their eggs. </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19</a:t>
            </a:fld>
            <a:endParaRPr lang="en-US"/>
          </a:p>
        </p:txBody>
      </p:sp>
    </p:spTree>
    <p:extLst>
      <p:ext uri="{BB962C8B-B14F-4D97-AF65-F5344CB8AC3E}">
        <p14:creationId xmlns:p14="http://schemas.microsoft.com/office/powerpoint/2010/main" val="3098104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Can you find other examples of insect mimicry?</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20</a:t>
            </a:fld>
            <a:endParaRPr lang="en-US"/>
          </a:p>
        </p:txBody>
      </p:sp>
    </p:spTree>
    <p:extLst>
      <p:ext uri="{BB962C8B-B14F-4D97-AF65-F5344CB8AC3E}">
        <p14:creationId xmlns:p14="http://schemas.microsoft.com/office/powerpoint/2010/main" val="3628005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Have a look outside for flies. Flies can be found in all sorts of places;</a:t>
            </a:r>
            <a:r>
              <a:rPr lang="en-GB" baseline="0" dirty="0" smtClean="0"/>
              <a:t> in houses, barns, farms, and fields, woodlands and gardens</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21</a:t>
            </a:fld>
            <a:endParaRPr lang="en-US"/>
          </a:p>
        </p:txBody>
      </p:sp>
    </p:spTree>
    <p:extLst>
      <p:ext uri="{BB962C8B-B14F-4D97-AF65-F5344CB8AC3E}">
        <p14:creationId xmlns:p14="http://schemas.microsoft.com/office/powerpoint/2010/main" val="1334129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Is</a:t>
            </a:r>
            <a:r>
              <a:rPr lang="en-GB" baseline="0" dirty="0" smtClean="0"/>
              <a:t> there an advantage to being a specialist feeder or a generalist? </a:t>
            </a:r>
            <a:endParaRPr lang="en-GB" dirty="0"/>
          </a:p>
        </p:txBody>
      </p:sp>
      <p:sp>
        <p:nvSpPr>
          <p:cNvPr id="4" name="Slide Number Placeholder 3"/>
          <p:cNvSpPr>
            <a:spLocks noGrp="1"/>
          </p:cNvSpPr>
          <p:nvPr>
            <p:ph type="sldNum" sz="quarter" idx="10"/>
          </p:nvPr>
        </p:nvSpPr>
        <p:spPr/>
        <p:txBody>
          <a:bodyPr/>
          <a:lstStyle/>
          <a:p>
            <a:fld id="{5A0BC36E-3C2A-124E-BD27-9CC89DB1AA37}" type="slidenum">
              <a:rPr lang="en-US" smtClean="0"/>
              <a:t>22</a:t>
            </a:fld>
            <a:endParaRPr lang="en-US"/>
          </a:p>
        </p:txBody>
      </p:sp>
    </p:spTree>
    <p:extLst>
      <p:ext uri="{BB962C8B-B14F-4D97-AF65-F5344CB8AC3E}">
        <p14:creationId xmlns:p14="http://schemas.microsoft.com/office/powerpoint/2010/main" val="1586469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A0BC36E-3C2A-124E-BD27-9CC89DB1AA37}" type="slidenum">
              <a:rPr lang="en-US" smtClean="0"/>
              <a:t>23</a:t>
            </a:fld>
            <a:endParaRPr lang="en-US"/>
          </a:p>
        </p:txBody>
      </p:sp>
    </p:spTree>
    <p:extLst>
      <p:ext uri="{BB962C8B-B14F-4D97-AF65-F5344CB8AC3E}">
        <p14:creationId xmlns:p14="http://schemas.microsoft.com/office/powerpoint/2010/main" val="3630711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3776" y="3776472"/>
            <a:ext cx="7196328" cy="147002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493776" y="5257800"/>
            <a:ext cx="7196328" cy="987552"/>
          </a:xfrm>
        </p:spPr>
        <p:txBody>
          <a:bodyPr vert="horz" lIns="91440" tIns="45720" rIns="91440" bIns="45720" rtlCol="0" anchor="t" anchorCtr="0">
            <a:noAutofit/>
          </a:bodyPr>
          <a:lstStyle>
            <a:lvl1pPr marL="0" indent="0" algn="l" defTabSz="914400" rtl="0" eaLnBrk="1" latinLnBrk="0" hangingPunct="1">
              <a:spcBef>
                <a:spcPct val="0"/>
              </a:spcBef>
              <a:buFont typeface="Wingdings 2" pitchFamily="18" charset="2"/>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p:txBody>
          <a:bodyPr/>
          <a:lstStyle/>
          <a:p>
            <a:fld id="{0AF9C3B0-C3E7-664C-B898-18F2EAF4109B}" type="datetimeFigureOut">
              <a:rPr lang="en-US" smtClean="0"/>
              <a:t>11/12/2013</a:t>
            </a:fld>
            <a:endParaRPr lang="en-US"/>
          </a:p>
        </p:txBody>
      </p:sp>
      <p:sp>
        <p:nvSpPr>
          <p:cNvPr id="5" name="Footer Placeholder 4"/>
          <p:cNvSpPr>
            <a:spLocks noGrp="1"/>
          </p:cNvSpPr>
          <p:nvPr>
            <p:ph type="ftr" sz="quarter" idx="11"/>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0AF9C3B0-C3E7-664C-B898-18F2EAF4109B}" type="datetimeFigureOut">
              <a:rPr lang="en-US" smtClean="0"/>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D89CA6-BBBB-FF45-B08D-E44DCE1A9BD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6889" y="3774328"/>
            <a:ext cx="7199311" cy="1470025"/>
          </a:xfrm>
        </p:spPr>
        <p:txBody>
          <a:bodyPr anchor="b" anchorCtr="0"/>
          <a:lstStyle>
            <a:lvl1pPr algn="l">
              <a:defRPr sz="4800"/>
            </a:lvl1pPr>
          </a:lstStyle>
          <a:p>
            <a:r>
              <a:rPr lang="en-GB" smtClean="0"/>
              <a:t>Click to edit Master title style</a:t>
            </a:r>
            <a:endParaRPr/>
          </a:p>
        </p:txBody>
      </p:sp>
      <p:sp>
        <p:nvSpPr>
          <p:cNvPr id="3" name="Subtitle 2"/>
          <p:cNvSpPr>
            <a:spLocks noGrp="1"/>
          </p:cNvSpPr>
          <p:nvPr>
            <p:ph type="subTitle" idx="1"/>
          </p:nvPr>
        </p:nvSpPr>
        <p:spPr>
          <a:xfrm>
            <a:off x="496888" y="5257800"/>
            <a:ext cx="7199312" cy="990600"/>
          </a:xfrm>
        </p:spPr>
        <p:txBody>
          <a:bodyPr vert="horz" lIns="91440" tIns="45720" rIns="91440" bIns="45720" rtlCol="0" anchor="t" anchorCtr="0">
            <a:noAutofit/>
          </a:bodyPr>
          <a:lstStyle>
            <a:lvl1pPr marL="0" indent="0" algn="l"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p:txBody>
          <a:bodyPr/>
          <a:lstStyle/>
          <a:p>
            <a:fld id="{0AF9C3B0-C3E7-664C-B898-18F2EAF4109B}" type="datetimeFigureOut">
              <a:rPr lang="en-US" smtClean="0"/>
              <a:t>11/12/2013</a:t>
            </a:fld>
            <a:endParaRPr lang="en-US"/>
          </a:p>
        </p:txBody>
      </p:sp>
      <p:sp>
        <p:nvSpPr>
          <p:cNvPr id="5" name="Footer Placeholder 4"/>
          <p:cNvSpPr>
            <a:spLocks noGrp="1"/>
          </p:cNvSpPr>
          <p:nvPr>
            <p:ph type="ftr" sz="quarter" idx="11"/>
          </p:nvPr>
        </p:nvSpPr>
        <p:spPr/>
        <p:txBody>
          <a:bodyPr/>
          <a:lstStyle/>
          <a:p>
            <a:endParaRPr lang="en-US"/>
          </a:p>
        </p:txBody>
      </p:sp>
      <p:sp>
        <p:nvSpPr>
          <p:cNvPr id="8" name="Picture Placeholder 7"/>
          <p:cNvSpPr>
            <a:spLocks noGrp="1"/>
          </p:cNvSpPr>
          <p:nvPr>
            <p:ph type="pic" sz="quarter" idx="12"/>
          </p:nvPr>
        </p:nvSpPr>
        <p:spPr>
          <a:xfrm rot="504148">
            <a:off x="4493544" y="555043"/>
            <a:ext cx="4142460" cy="3085398"/>
          </a:xfrm>
          <a:solidFill>
            <a:srgbClr val="FFFFFF">
              <a:shade val="85000"/>
            </a:srgbClr>
          </a:solidFill>
          <a:ln w="38100" cap="sq">
            <a:solidFill>
              <a:srgbClr val="FDFDFD"/>
            </a:solidFill>
            <a:miter lim="800000"/>
          </a:ln>
          <a:effectLst>
            <a:outerShdw blurRad="57150" dist="37500" dir="7560000" sy="98000" kx="110000" ky="200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GB" smtClean="0"/>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2236694"/>
            <a:ext cx="7612063"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GB" smtClean="0"/>
              <a:t>Click to edit Master title style</a:t>
            </a:r>
            <a:endParaRPr/>
          </a:p>
        </p:txBody>
      </p:sp>
      <p:sp>
        <p:nvSpPr>
          <p:cNvPr id="3" name="Text Placeholder 2"/>
          <p:cNvSpPr>
            <a:spLocks noGrp="1"/>
          </p:cNvSpPr>
          <p:nvPr>
            <p:ph type="body" idx="1"/>
          </p:nvPr>
        </p:nvSpPr>
        <p:spPr>
          <a:xfrm>
            <a:off x="765175" y="3617259"/>
            <a:ext cx="7612063" cy="1500187"/>
          </a:xfrm>
        </p:spPr>
        <p:txBody>
          <a:bodyPr vert="horz" lIns="91440" tIns="45720" rIns="91440" bIns="45720" rtlCol="0" anchor="t" anchorCtr="0">
            <a:noAutofit/>
          </a:bodyPr>
          <a:lstStyle>
            <a:lvl1pPr marL="0" indent="0" algn="ctr"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0AF9C3B0-C3E7-664C-B898-18F2EAF4109B}" type="datetimeFigureOut">
              <a:rPr lang="en-US" smtClean="0"/>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D89CA6-BBBB-FF45-B08D-E44DCE1A9BD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p>
            <a:r>
              <a:rPr lang="en-GB" smtClean="0"/>
              <a:t>Click to edit Master title style</a:t>
            </a:r>
            <a:endParaRPr/>
          </a:p>
        </p:txBody>
      </p:sp>
      <p:sp>
        <p:nvSpPr>
          <p:cNvPr id="3" name="Content Placeholder 2"/>
          <p:cNvSpPr>
            <a:spLocks noGrp="1"/>
          </p:cNvSpPr>
          <p:nvPr>
            <p:ph sz="half" idx="1"/>
          </p:nvPr>
        </p:nvSpPr>
        <p:spPr>
          <a:xfrm>
            <a:off x="765175"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719637"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0AF9C3B0-C3E7-664C-B898-18F2EAF4109B}" type="datetimeFigureOut">
              <a:rPr lang="en-US" smtClean="0"/>
              <a:t>11/12/2013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D89CA6-BBBB-FF45-B08D-E44DCE1A9BD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765174"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765174"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19637"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19637"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6"/>
          <p:cNvSpPr>
            <a:spLocks noGrp="1"/>
          </p:cNvSpPr>
          <p:nvPr>
            <p:ph type="dt" sz="half" idx="10"/>
          </p:nvPr>
        </p:nvSpPr>
        <p:spPr/>
        <p:txBody>
          <a:bodyPr/>
          <a:lstStyle/>
          <a:p>
            <a:fld id="{0AF9C3B0-C3E7-664C-B898-18F2EAF4109B}" type="datetimeFigureOut">
              <a:rPr lang="en-US" smtClean="0"/>
              <a:t>11/12/2013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D89CA6-BBBB-FF45-B08D-E44DCE1A9BD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0AF9C3B0-C3E7-664C-B898-18F2EAF4109B}" type="datetimeFigureOut">
              <a:rPr lang="en-US" smtClean="0"/>
              <a:t>11/12/2013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D89CA6-BBBB-FF45-B08D-E44DCE1A9BD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9C3B0-C3E7-664C-B898-18F2EAF4109B}" type="datetimeFigureOut">
              <a:rPr lang="en-US" smtClean="0"/>
              <a:t>11/12/2013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D89CA6-BBBB-FF45-B08D-E44DCE1A9BD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495800" y="381000"/>
            <a:ext cx="4149725" cy="588645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0AF9C3B0-C3E7-664C-B898-18F2EAF4109B}" type="datetimeFigureOut">
              <a:rPr lang="en-US" smtClean="0"/>
              <a:t>11/12/2013</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2FD89CA6-BBBB-FF45-B08D-E44DCE1A9BD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4267200"/>
            <a:ext cx="7612063" cy="1100138"/>
          </a:xfrm>
        </p:spPr>
        <p:txBody>
          <a:bodyPr anchor="b"/>
          <a:lstStyle>
            <a:lvl1pPr algn="ctr">
              <a:defRPr sz="4400" b="0">
                <a:solidFill>
                  <a:schemeClr val="bg1"/>
                </a:solidFill>
                <a:effectLst>
                  <a:outerShdw blurRad="63500" dist="50800" dir="2700000" algn="tl" rotWithShape="0">
                    <a:prstClr val="black">
                      <a:alpha val="50000"/>
                    </a:prstClr>
                  </a:outerShdw>
                </a:effectLst>
              </a:defRPr>
            </a:lvl1pPr>
          </a:lstStyle>
          <a:p>
            <a:r>
              <a:rPr lang="en-GB" smtClean="0"/>
              <a:t>Click to edit Master title style</a:t>
            </a:r>
            <a:endParaRPr/>
          </a:p>
        </p:txBody>
      </p:sp>
      <p:sp>
        <p:nvSpPr>
          <p:cNvPr id="3" name="Picture Placeholder 2"/>
          <p:cNvSpPr>
            <a:spLocks noGrp="1"/>
          </p:cNvSpPr>
          <p:nvPr>
            <p:ph type="pic" idx="1"/>
          </p:nvPr>
        </p:nvSpPr>
        <p:spPr>
          <a:xfrm rot="21414040">
            <a:off x="1779080" y="450465"/>
            <a:ext cx="5486400" cy="3626214"/>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vert="horz" lIns="91440" tIns="45720" rIns="91440" bIns="45720" rtlCol="0">
            <a:normAutofit/>
          </a:bodyPr>
          <a:lstStyle>
            <a:lvl1pPr marL="342900" indent="-342900" algn="l" defTabSz="914400" rtl="0" eaLnBrk="1" latinLnBrk="0" hangingPunct="1">
              <a:spcBef>
                <a:spcPts val="2000"/>
              </a:spcBef>
              <a:buFont typeface="Wingdings 2" pitchFamily="18" charset="2"/>
              <a:buNone/>
              <a:defRPr sz="1800" kern="1200">
                <a:solidFill>
                  <a:schemeClr val="bg1"/>
                </a:solidFill>
                <a:effectLst>
                  <a:outerShdw blurRad="63500" dist="50800" dir="2700000" algn="tl" rotWithShape="0">
                    <a:prstClr val="black">
                      <a:alpha val="5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
        <p:nvSpPr>
          <p:cNvPr id="4" name="Text Placeholder 3"/>
          <p:cNvSpPr>
            <a:spLocks noGrp="1"/>
          </p:cNvSpPr>
          <p:nvPr>
            <p:ph type="body" sz="half" idx="2"/>
          </p:nvPr>
        </p:nvSpPr>
        <p:spPr>
          <a:xfrm>
            <a:off x="765175" y="5443538"/>
            <a:ext cx="7612063" cy="804862"/>
          </a:xfrm>
        </p:spPr>
        <p:txBody>
          <a:bodyPr>
            <a:normAutofit/>
          </a:bodyPr>
          <a:lstStyle>
            <a:lvl1pPr marL="0" indent="0" algn="ctr">
              <a:spcBef>
                <a:spcPts val="300"/>
              </a:spcBef>
              <a:buNone/>
              <a:defRPr sz="1800">
                <a:effectLst>
                  <a:outerShdw blurRad="63500" dist="50800" dir="2700000" algn="tl" rotWithShape="0">
                    <a:prstClr val="black">
                      <a:alpha val="50000"/>
                    </a:prstClr>
                  </a:outerShdw>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0AF9C3B0-C3E7-664C-B898-18F2EAF4109B}" type="datetimeFigureOut">
              <a:rPr lang="en-US" smtClean="0"/>
              <a:t>11/12/2013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D89CA6-BBBB-FF45-B08D-E44DCE1A9BD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0AF9C3B0-C3E7-664C-B898-18F2EAF4109B}" type="datetimeFigureOut">
              <a:rPr lang="en-US" smtClean="0"/>
              <a:t>11/12/2013</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2FD89CA6-BBBB-FF45-B08D-E44DCE1A9BD2}" type="slidenum">
              <a:rPr lang="en-US" smtClean="0"/>
              <a:t>‹#›</a:t>
            </a:fld>
            <a:endParaRPr lang="en-US"/>
          </a:p>
        </p:txBody>
      </p:sp>
      <p:sp>
        <p:nvSpPr>
          <p:cNvPr id="9" name="Picture Placeholder 7"/>
          <p:cNvSpPr>
            <a:spLocks noGrp="1"/>
          </p:cNvSpPr>
          <p:nvPr>
            <p:ph type="pic" sz="quarter" idx="14"/>
          </p:nvPr>
        </p:nvSpPr>
        <p:spPr>
          <a:xfrm rot="307655">
            <a:off x="4082874" y="3187732"/>
            <a:ext cx="4141140" cy="2881378"/>
          </a:xfrm>
          <a:solidFill>
            <a:srgbClr val="FFFFFF">
              <a:shade val="85000"/>
            </a:srgbClr>
          </a:solidFill>
          <a:ln w="38100" cap="sq">
            <a:solidFill>
              <a:srgbClr val="FDFDFD"/>
            </a:solidFill>
            <a:miter lim="800000"/>
          </a:ln>
          <a:effectLst>
            <a:outerShdw blurRad="88900" dist="25400" dir="72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GB" smtClean="0"/>
              <a:t>Drag picture to placeholder or click icon to add</a:t>
            </a:r>
            <a:endParaRPr/>
          </a:p>
        </p:txBody>
      </p:sp>
      <p:sp>
        <p:nvSpPr>
          <p:cNvPr id="8" name="Picture Placeholder 7"/>
          <p:cNvSpPr>
            <a:spLocks noGrp="1"/>
          </p:cNvSpPr>
          <p:nvPr>
            <p:ph type="pic" sz="quarter" idx="13"/>
          </p:nvPr>
        </p:nvSpPr>
        <p:spPr>
          <a:xfrm rot="21414752">
            <a:off x="4623469" y="338031"/>
            <a:ext cx="4141140" cy="2881378"/>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GB"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0AF9C3B0-C3E7-664C-B898-18F2EAF4109B}" type="datetimeFigureOut">
              <a:rPr lang="en-US" smtClean="0"/>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D89CA6-BBBB-FF45-B08D-E44DCE1A9BD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457200"/>
            <a:ext cx="1497106" cy="581025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496888" y="457200"/>
            <a:ext cx="6513511" cy="5810250"/>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0AF9C3B0-C3E7-664C-B898-18F2EAF4109B}" type="datetimeFigureOut">
              <a:rPr lang="en-US" smtClean="0"/>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D89CA6-BBBB-FF45-B08D-E44DCE1A9BD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5174" y="79468"/>
            <a:ext cx="7612063" cy="1417638"/>
          </a:xfrm>
          <a:prstGeom prst="rect">
            <a:avLst/>
          </a:prstGeom>
        </p:spPr>
        <p:txBody>
          <a:bodyPr vert="horz" lIns="91440" tIns="45720" rIns="91440" bIns="45720" rtlCol="0" anchor="ctr" anchorCtr="0">
            <a:noAutofit/>
          </a:bodyPr>
          <a:lstStyle/>
          <a:p>
            <a:r>
              <a:rPr lang="en-GB" smtClean="0"/>
              <a:t>Click to edit Master title style</a:t>
            </a:r>
            <a:endParaRPr/>
          </a:p>
        </p:txBody>
      </p:sp>
      <p:sp>
        <p:nvSpPr>
          <p:cNvPr id="3" name="Text Placeholder 2"/>
          <p:cNvSpPr>
            <a:spLocks noGrp="1"/>
          </p:cNvSpPr>
          <p:nvPr>
            <p:ph type="body" idx="1"/>
          </p:nvPr>
        </p:nvSpPr>
        <p:spPr>
          <a:xfrm>
            <a:off x="765175" y="2070846"/>
            <a:ext cx="7612064" cy="4182035"/>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0AF9C3B0-C3E7-664C-B898-18F2EAF4109B}" type="datetimeFigureOut">
              <a:rPr lang="en-US" smtClean="0"/>
              <a:t>11/12/2013</a:t>
            </a:fld>
            <a:endParaRPr lang="en-US"/>
          </a:p>
        </p:txBody>
      </p:sp>
      <p:sp>
        <p:nvSpPr>
          <p:cNvPr id="5" name="Footer Placeholder 4"/>
          <p:cNvSpPr>
            <a:spLocks noGrp="1"/>
          </p:cNvSpPr>
          <p:nvPr>
            <p:ph type="ftr" sz="quarter" idx="3"/>
          </p:nvPr>
        </p:nvSpPr>
        <p:spPr>
          <a:xfrm>
            <a:off x="443753" y="6356350"/>
            <a:ext cx="28956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200">
                <a:solidFill>
                  <a:schemeClr val="bg1"/>
                </a:solidFill>
              </a:defRPr>
            </a:lvl1pPr>
          </a:lstStyle>
          <a:p>
            <a:fld id="{2FD89CA6-BBBB-FF45-B08D-E44DCE1A9BD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txStyles>
    <p:title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p:titleStyle>
    <p:bodyStyle>
      <a:lvl1pPr marL="342900" indent="-342900" algn="l" defTabSz="914400" rtl="0" eaLnBrk="1" latinLnBrk="0" hangingPunct="1">
        <a:spcBef>
          <a:spcPts val="2000"/>
        </a:spcBef>
        <a:buFont typeface="Wingdings 2" pitchFamily="18" charset="2"/>
        <a:buChar char=""/>
        <a:defRPr sz="2400" kern="1200">
          <a:solidFill>
            <a:schemeClr val="bg1"/>
          </a:solidFill>
          <a:effectLst>
            <a:outerShdw blurRad="63500" dist="50800" dir="2700000" algn="tl" rotWithShape="0">
              <a:prstClr val="black">
                <a:alpha val="50000"/>
              </a:prstClr>
            </a:outerShdw>
          </a:effectLst>
          <a:latin typeface="+mn-lt"/>
          <a:ea typeface="+mn-ea"/>
          <a:cs typeface="+mn-cs"/>
        </a:defRPr>
      </a:lvl1pPr>
      <a:lvl2pPr marL="685800" indent="-336550" algn="l" defTabSz="914400" rtl="0" eaLnBrk="1" latinLnBrk="0" hangingPunct="1">
        <a:spcBef>
          <a:spcPts val="600"/>
        </a:spcBef>
        <a:buFont typeface="Wingdings 2" pitchFamily="18" charset="2"/>
        <a:buChar char=""/>
        <a:defRPr sz="2200" kern="1200">
          <a:solidFill>
            <a:schemeClr val="bg1"/>
          </a:solidFill>
          <a:effectLst>
            <a:outerShdw blurRad="63500" dist="50800" dir="2700000" algn="tl" rotWithShape="0">
              <a:prstClr val="black">
                <a:alpha val="50000"/>
              </a:prstClr>
            </a:outerShdw>
          </a:effectLst>
          <a:latin typeface="+mn-lt"/>
          <a:ea typeface="+mn-ea"/>
          <a:cs typeface="+mn-cs"/>
        </a:defRPr>
      </a:lvl2pPr>
      <a:lvl3pPr marL="1035050" indent="-349250" algn="l" defTabSz="914400" rtl="0" eaLnBrk="1" latinLnBrk="0" hangingPunct="1">
        <a:spcBef>
          <a:spcPts val="600"/>
        </a:spcBef>
        <a:buFont typeface="Wingdings 2" pitchFamily="18" charset="2"/>
        <a:buChar char=""/>
        <a:defRPr sz="2000" kern="1200">
          <a:solidFill>
            <a:schemeClr val="bg1"/>
          </a:solidFill>
          <a:effectLst>
            <a:outerShdw blurRad="63500" dist="50800" dir="2700000" algn="tl" rotWithShape="0">
              <a:prstClr val="black">
                <a:alpha val="50000"/>
              </a:prstClr>
            </a:outerShdw>
          </a:effectLst>
          <a:latin typeface="+mn-lt"/>
          <a:ea typeface="+mn-ea"/>
          <a:cs typeface="+mn-cs"/>
        </a:defRPr>
      </a:lvl3pPr>
      <a:lvl4pPr marL="1371600" indent="-3365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4pPr>
      <a:lvl5pPr marL="1720850" indent="-3492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5pPr>
      <a:lvl6pPr marL="20558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6pPr>
      <a:lvl7pPr marL="23987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7pPr>
      <a:lvl8pPr marL="2743200"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8pPr>
      <a:lvl9pPr marL="3087688" indent="-344488" algn="l" defTabSz="914400" rtl="0" eaLnBrk="1" latinLnBrk="0" hangingPunct="1">
        <a:spcBef>
          <a:spcPct val="20000"/>
        </a:spcBef>
        <a:buFont typeface="Wingdings 2" pitchFamily="18" charset="2"/>
        <a:buChar char=""/>
        <a:defRPr lang="en-US" sz="1800" kern="1200" dirty="0">
          <a:solidFill>
            <a:schemeClr val="bg1"/>
          </a:solidFill>
          <a:effectLst>
            <a:outerShdw blurRad="63500" dist="50800" dir="2700000" algn="tl" rotWithShape="0">
              <a:prstClr val="black">
                <a:alpha val="5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bbc.co.uk/autumnwatch/features/honeybees.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bbc.co.uk/programmes/p007vgtw"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LASI Outreach</a:t>
            </a:r>
            <a:br>
              <a:rPr lang="en-US" dirty="0" smtClean="0"/>
            </a:br>
            <a:r>
              <a:rPr lang="en-US" dirty="0" smtClean="0"/>
              <a:t>Flower Visitors</a:t>
            </a:r>
            <a:endParaRPr lang="en-US"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34224" y="276944"/>
            <a:ext cx="2750287" cy="2062715"/>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7223" y="282261"/>
            <a:ext cx="2734056" cy="1213104"/>
          </a:xfrm>
          <a:prstGeom prst="rect">
            <a:avLst/>
          </a:prstGeom>
        </p:spPr>
      </p:pic>
      <p:sp>
        <p:nvSpPr>
          <p:cNvPr id="5" name="TextBox 4"/>
          <p:cNvSpPr txBox="1"/>
          <p:nvPr/>
        </p:nvSpPr>
        <p:spPr>
          <a:xfrm>
            <a:off x="4965405" y="3147237"/>
            <a:ext cx="3860672" cy="584775"/>
          </a:xfrm>
          <a:prstGeom prst="rect">
            <a:avLst/>
          </a:prstGeom>
          <a:noFill/>
        </p:spPr>
        <p:txBody>
          <a:bodyPr wrap="none" rtlCol="0">
            <a:spAutoFit/>
          </a:bodyPr>
          <a:lstStyle/>
          <a:p>
            <a:r>
              <a:rPr lang="en-GB" dirty="0" smtClean="0"/>
              <a:t> By Scott Dwyer and Dr Karin Alton</a:t>
            </a:r>
          </a:p>
          <a:p>
            <a:pPr algn="r"/>
            <a:r>
              <a:rPr lang="en-GB" sz="1400" dirty="0" smtClean="0"/>
              <a:t>November 2013</a:t>
            </a:r>
            <a:endParaRPr lang="en-GB" sz="1400" dirty="0"/>
          </a:p>
        </p:txBody>
      </p:sp>
    </p:spTree>
    <p:extLst>
      <p:ext uri="{BB962C8B-B14F-4D97-AF65-F5344CB8AC3E}">
        <p14:creationId xmlns:p14="http://schemas.microsoft.com/office/powerpoint/2010/main" val="36956759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3738" y="154872"/>
            <a:ext cx="7612063" cy="1417638"/>
          </a:xfrm>
        </p:spPr>
        <p:txBody>
          <a:bodyPr/>
          <a:lstStyle/>
          <a:p>
            <a:r>
              <a:rPr lang="en-US" dirty="0" smtClean="0"/>
              <a:t>Honey bees</a:t>
            </a:r>
            <a:endParaRPr lang="en-US" dirty="0"/>
          </a:p>
        </p:txBody>
      </p:sp>
      <p:sp>
        <p:nvSpPr>
          <p:cNvPr id="3" name="Content Placeholder 2"/>
          <p:cNvSpPr>
            <a:spLocks noGrp="1"/>
          </p:cNvSpPr>
          <p:nvPr>
            <p:ph idx="1"/>
          </p:nvPr>
        </p:nvSpPr>
        <p:spPr>
          <a:xfrm>
            <a:off x="765175" y="2070846"/>
            <a:ext cx="8189916" cy="4632432"/>
          </a:xfrm>
        </p:spPr>
        <p:txBody>
          <a:bodyPr/>
          <a:lstStyle/>
          <a:p>
            <a:pPr marL="0" indent="0">
              <a:buNone/>
            </a:pPr>
            <a:r>
              <a:rPr lang="en-US" dirty="0" smtClean="0"/>
              <a:t>A honey bee (</a:t>
            </a:r>
            <a:r>
              <a:rPr lang="en-US" i="1" dirty="0" err="1" smtClean="0"/>
              <a:t>Apis</a:t>
            </a:r>
            <a:r>
              <a:rPr lang="en-US" i="1" dirty="0" smtClean="0"/>
              <a:t> </a:t>
            </a:r>
            <a:r>
              <a:rPr lang="en-US" i="1" dirty="0" err="1" smtClean="0"/>
              <a:t>Melifera</a:t>
            </a:r>
            <a:r>
              <a:rPr lang="en-US" dirty="0" smtClean="0"/>
              <a:t>)</a:t>
            </a:r>
            <a:r>
              <a:rPr lang="en-US" i="1" dirty="0" smtClean="0"/>
              <a:t> </a:t>
            </a:r>
            <a:r>
              <a:rPr lang="en-US" dirty="0" smtClean="0"/>
              <a:t> belongs to the order Hymenoptera, which is the order all social insects in the UK belong too. </a:t>
            </a:r>
          </a:p>
          <a:p>
            <a:pPr marL="0" indent="0">
              <a:buNone/>
            </a:pPr>
            <a:r>
              <a:rPr lang="en-US" dirty="0" smtClean="0"/>
              <a:t>They produce honey and pollinate flowers and they are worth around £1bn in relation to the food they pollinate. </a:t>
            </a:r>
          </a:p>
          <a:p>
            <a:pPr marL="0" indent="0">
              <a:buNone/>
            </a:pPr>
            <a:r>
              <a:rPr lang="en-US" dirty="0" smtClean="0"/>
              <a:t>Honey bees are kept by beekeepers, and they live in colonies which have a Queen, Workers and Drones. </a:t>
            </a:r>
            <a:endParaRPr lang="en-US" dirty="0"/>
          </a:p>
          <a:p>
            <a:pPr marL="0" indent="0">
              <a:buNone/>
            </a:pPr>
            <a:r>
              <a:rPr lang="en-US" dirty="0" smtClean="0"/>
              <a:t>				</a:t>
            </a:r>
          </a:p>
          <a:p>
            <a:pPr marL="0" indent="0">
              <a:buNone/>
            </a:pPr>
            <a:endParaRPr lang="en-US" dirty="0"/>
          </a:p>
        </p:txBody>
      </p:sp>
      <p:pic>
        <p:nvPicPr>
          <p:cNvPr id="5" name="Picture 4" descr="IMG_1521.JPG"/>
          <p:cNvPicPr>
            <a:picLocks noChangeAspect="1"/>
          </p:cNvPicPr>
          <p:nvPr/>
        </p:nvPicPr>
        <p:blipFill rotWithShape="1">
          <a:blip r:embed="rId3" cstate="screen">
            <a:extLst>
              <a:ext uri="{28A0092B-C50C-407E-A947-70E740481C1C}">
                <a14:useLocalDpi xmlns:a14="http://schemas.microsoft.com/office/drawing/2010/main"/>
              </a:ext>
            </a:extLst>
          </a:blip>
          <a:srcRect l="15649" t="18715" r="37407" b="25186"/>
          <a:stretch/>
        </p:blipFill>
        <p:spPr>
          <a:xfrm>
            <a:off x="790789" y="0"/>
            <a:ext cx="2277324" cy="1816476"/>
          </a:xfrm>
          <a:prstGeom prst="rect">
            <a:avLst/>
          </a:prstGeom>
          <a:ln>
            <a:solidFill>
              <a:schemeClr val="tx2"/>
            </a:solidFill>
          </a:ln>
        </p:spPr>
      </p:pic>
      <p:sp>
        <p:nvSpPr>
          <p:cNvPr id="6" name="TextBox 5"/>
          <p:cNvSpPr txBox="1"/>
          <p:nvPr/>
        </p:nvSpPr>
        <p:spPr>
          <a:xfrm>
            <a:off x="1242723" y="6056947"/>
            <a:ext cx="7712368" cy="646331"/>
          </a:xfrm>
          <a:prstGeom prst="rect">
            <a:avLst/>
          </a:prstGeom>
          <a:noFill/>
        </p:spPr>
        <p:txBody>
          <a:bodyPr wrap="none" rtlCol="0">
            <a:spAutoFit/>
          </a:bodyPr>
          <a:lstStyle/>
          <a:p>
            <a:r>
              <a:rPr lang="en-US" dirty="0" smtClean="0"/>
              <a:t>Source: </a:t>
            </a:r>
            <a:r>
              <a:rPr lang="en-US" u="sng" dirty="0">
                <a:hlinkClick r:id="rId4"/>
              </a:rPr>
              <a:t>http://www.bbc.co.uk/autumnwatch/features/honeybees.shtml</a:t>
            </a:r>
            <a:endParaRPr lang="en-GB" dirty="0"/>
          </a:p>
          <a:p>
            <a:endParaRPr lang="en-US" dirty="0"/>
          </a:p>
        </p:txBody>
      </p:sp>
    </p:spTree>
    <p:extLst>
      <p:ext uri="{BB962C8B-B14F-4D97-AF65-F5344CB8AC3E}">
        <p14:creationId xmlns:p14="http://schemas.microsoft.com/office/powerpoint/2010/main" val="4059463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Honey bee Castes</a:t>
            </a:r>
            <a:endParaRPr lang="en-US" dirty="0"/>
          </a:p>
        </p:txBody>
      </p:sp>
      <p:pic>
        <p:nvPicPr>
          <p:cNvPr id="6" name="Picture 5"/>
          <p:cNvPicPr>
            <a:picLocks noChangeAspect="1"/>
          </p:cNvPicPr>
          <p:nvPr/>
        </p:nvPicPr>
        <p:blipFill>
          <a:blip r:embed="rId3"/>
          <a:stretch>
            <a:fillRect/>
          </a:stretch>
        </p:blipFill>
        <p:spPr>
          <a:xfrm>
            <a:off x="271586" y="2253557"/>
            <a:ext cx="5226873" cy="3575181"/>
          </a:xfrm>
          <a:prstGeom prst="rect">
            <a:avLst/>
          </a:prstGeom>
        </p:spPr>
      </p:pic>
      <p:sp>
        <p:nvSpPr>
          <p:cNvPr id="7" name="TextBox 6"/>
          <p:cNvSpPr txBox="1"/>
          <p:nvPr/>
        </p:nvSpPr>
        <p:spPr>
          <a:xfrm>
            <a:off x="271586" y="5828738"/>
            <a:ext cx="2210862" cy="369332"/>
          </a:xfrm>
          <a:prstGeom prst="rect">
            <a:avLst/>
          </a:prstGeom>
          <a:noFill/>
        </p:spPr>
        <p:txBody>
          <a:bodyPr wrap="none" rtlCol="0">
            <a:spAutoFit/>
          </a:bodyPr>
          <a:lstStyle/>
          <a:p>
            <a:r>
              <a:rPr lang="en-US" dirty="0" smtClean="0"/>
              <a:t>Image: Zach Huang</a:t>
            </a:r>
            <a:endParaRPr lang="en-US" dirty="0"/>
          </a:p>
        </p:txBody>
      </p:sp>
      <p:sp>
        <p:nvSpPr>
          <p:cNvPr id="8" name="TextBox 7"/>
          <p:cNvSpPr txBox="1"/>
          <p:nvPr/>
        </p:nvSpPr>
        <p:spPr>
          <a:xfrm>
            <a:off x="271586" y="2279586"/>
            <a:ext cx="5643154" cy="369332"/>
          </a:xfrm>
          <a:prstGeom prst="rect">
            <a:avLst/>
          </a:prstGeom>
          <a:noFill/>
        </p:spPr>
        <p:txBody>
          <a:bodyPr wrap="square" rtlCol="0">
            <a:spAutoFit/>
          </a:bodyPr>
          <a:lstStyle/>
          <a:p>
            <a:r>
              <a:rPr lang="en-US" dirty="0" smtClean="0"/>
              <a:t>     Worker               Drone             Queen</a:t>
            </a:r>
            <a:endParaRPr lang="en-US" dirty="0"/>
          </a:p>
        </p:txBody>
      </p:sp>
      <p:sp>
        <p:nvSpPr>
          <p:cNvPr id="9" name="Content Placeholder 2"/>
          <p:cNvSpPr>
            <a:spLocks noGrp="1"/>
          </p:cNvSpPr>
          <p:nvPr>
            <p:ph idx="1"/>
          </p:nvPr>
        </p:nvSpPr>
        <p:spPr>
          <a:xfrm>
            <a:off x="5659231" y="2070846"/>
            <a:ext cx="3295859" cy="4632432"/>
          </a:xfrm>
        </p:spPr>
        <p:txBody>
          <a:bodyPr>
            <a:normAutofit/>
          </a:bodyPr>
          <a:lstStyle/>
          <a:p>
            <a:pPr marL="0" indent="0">
              <a:buNone/>
            </a:pPr>
            <a:r>
              <a:rPr lang="en-US" u="sng" dirty="0" smtClean="0"/>
              <a:t>Numbers in a hive:</a:t>
            </a:r>
          </a:p>
          <a:p>
            <a:pPr marL="0" indent="0">
              <a:buNone/>
            </a:pPr>
            <a:r>
              <a:rPr lang="en-US" sz="2000" dirty="0" smtClean="0"/>
              <a:t>Workers: 20 to 60,000</a:t>
            </a:r>
            <a:endParaRPr lang="en-US" sz="2000" dirty="0"/>
          </a:p>
          <a:p>
            <a:pPr marL="0" indent="0">
              <a:buNone/>
            </a:pPr>
            <a:r>
              <a:rPr lang="en-US" sz="2000" dirty="0"/>
              <a:t>Queen: </a:t>
            </a:r>
            <a:r>
              <a:rPr lang="en-US" sz="2000" dirty="0" smtClean="0"/>
              <a:t>1</a:t>
            </a:r>
            <a:endParaRPr lang="en-US" sz="2000" dirty="0"/>
          </a:p>
          <a:p>
            <a:pPr marL="0" indent="0">
              <a:buNone/>
            </a:pPr>
            <a:r>
              <a:rPr lang="en-US" sz="2000" dirty="0" smtClean="0"/>
              <a:t>Drones: 100 – 300 drones in the summer</a:t>
            </a:r>
            <a:endParaRPr lang="en-US" sz="2000" dirty="0"/>
          </a:p>
          <a:p>
            <a:pPr marL="0" indent="0">
              <a:buNone/>
            </a:pPr>
            <a:endParaRPr lang="en-US" dirty="0" smtClean="0"/>
          </a:p>
          <a:p>
            <a:pPr marL="0" indent="0">
              <a:buNone/>
            </a:pPr>
            <a:r>
              <a:rPr lang="en-US" dirty="0" smtClean="0"/>
              <a:t>	</a:t>
            </a:r>
          </a:p>
          <a:p>
            <a:pPr marL="0" indent="0">
              <a:buNone/>
            </a:pPr>
            <a:endParaRPr lang="en-US" dirty="0"/>
          </a:p>
        </p:txBody>
      </p:sp>
    </p:spTree>
    <p:extLst>
      <p:ext uri="{BB962C8B-B14F-4D97-AF65-F5344CB8AC3E}">
        <p14:creationId xmlns:p14="http://schemas.microsoft.com/office/powerpoint/2010/main" val="5682425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31431" y="2105251"/>
            <a:ext cx="4742376" cy="2373573"/>
            <a:chOff x="183442" y="1059661"/>
            <a:chExt cx="6462889" cy="3884112"/>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t="4444"/>
            <a:stretch/>
          </p:blipFill>
          <p:spPr>
            <a:xfrm>
              <a:off x="183442" y="1059661"/>
              <a:ext cx="6462889" cy="3884112"/>
            </a:xfrm>
            <a:prstGeom prst="rect">
              <a:avLst/>
            </a:prstGeom>
          </p:spPr>
        </p:pic>
        <p:sp>
          <p:nvSpPr>
            <p:cNvPr id="8" name="TextBox 7"/>
            <p:cNvSpPr txBox="1"/>
            <p:nvPr/>
          </p:nvSpPr>
          <p:spPr>
            <a:xfrm>
              <a:off x="423333" y="1059661"/>
              <a:ext cx="2864556" cy="369332"/>
            </a:xfrm>
            <a:prstGeom prst="rect">
              <a:avLst/>
            </a:prstGeom>
            <a:solidFill>
              <a:schemeClr val="bg1"/>
            </a:solidFill>
          </p:spPr>
          <p:txBody>
            <a:bodyPr wrap="square" rtlCol="0">
              <a:spAutoFit/>
            </a:bodyPr>
            <a:lstStyle/>
            <a:p>
              <a:r>
                <a:rPr lang="en-US" dirty="0" smtClean="0">
                  <a:solidFill>
                    <a:schemeClr val="bg1"/>
                  </a:solidFill>
                </a:rPr>
                <a:t>hello</a:t>
              </a:r>
              <a:endParaRPr lang="en-US" dirty="0">
                <a:solidFill>
                  <a:schemeClr val="bg1"/>
                </a:solidFill>
              </a:endParaRPr>
            </a:p>
          </p:txBody>
        </p:sp>
      </p:grpSp>
      <p:sp>
        <p:nvSpPr>
          <p:cNvPr id="10" name="Title 1"/>
          <p:cNvSpPr>
            <a:spLocks noGrp="1"/>
          </p:cNvSpPr>
          <p:nvPr>
            <p:ph type="title"/>
          </p:nvPr>
        </p:nvSpPr>
        <p:spPr>
          <a:xfrm>
            <a:off x="923516" y="295983"/>
            <a:ext cx="7612063" cy="1417638"/>
          </a:xfrm>
        </p:spPr>
        <p:txBody>
          <a:bodyPr/>
          <a:lstStyle/>
          <a:p>
            <a:r>
              <a:rPr lang="en-US" dirty="0" smtClean="0"/>
              <a:t>Honey bee life cycle</a:t>
            </a:r>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2975085627"/>
              </p:ext>
            </p:extLst>
          </p:nvPr>
        </p:nvGraphicFramePr>
        <p:xfrm>
          <a:off x="5135398" y="1917292"/>
          <a:ext cx="3908776" cy="4374700"/>
        </p:xfrm>
        <a:graphic>
          <a:graphicData uri="http://schemas.openxmlformats.org/drawingml/2006/table">
            <a:tbl>
              <a:tblPr firstRow="1" bandRow="1" bandCol="1">
                <a:tableStyleId>{69012ECD-51FC-41F1-AA8D-1B2483CD663E}</a:tableStyleId>
              </a:tblPr>
              <a:tblGrid>
                <a:gridCol w="977194"/>
                <a:gridCol w="977194"/>
                <a:gridCol w="977194"/>
                <a:gridCol w="977194"/>
              </a:tblGrid>
              <a:tr h="335503">
                <a:tc>
                  <a:txBody>
                    <a:bodyPr/>
                    <a:lstStyle/>
                    <a:p>
                      <a:pPr algn="ctr"/>
                      <a:endParaRPr lang="en-US" sz="1200" dirty="0"/>
                    </a:p>
                  </a:txBody>
                  <a:tcPr/>
                </a:tc>
                <a:tc>
                  <a:txBody>
                    <a:bodyPr/>
                    <a:lstStyle/>
                    <a:p>
                      <a:pPr algn="ctr"/>
                      <a:r>
                        <a:rPr lang="en-US" dirty="0" smtClean="0">
                          <a:solidFill>
                            <a:schemeClr val="tx2"/>
                          </a:solidFill>
                        </a:rPr>
                        <a:t>Worker</a:t>
                      </a:r>
                      <a:endParaRPr lang="en-US" dirty="0">
                        <a:solidFill>
                          <a:schemeClr val="tx2"/>
                        </a:solidFill>
                      </a:endParaRPr>
                    </a:p>
                  </a:txBody>
                  <a:tcPr/>
                </a:tc>
                <a:tc>
                  <a:txBody>
                    <a:bodyPr/>
                    <a:lstStyle/>
                    <a:p>
                      <a:pPr algn="ctr"/>
                      <a:r>
                        <a:rPr lang="en-US" dirty="0" smtClean="0">
                          <a:solidFill>
                            <a:schemeClr val="tx2"/>
                          </a:solidFill>
                        </a:rPr>
                        <a:t>Queen</a:t>
                      </a:r>
                      <a:endParaRPr lang="en-US" dirty="0">
                        <a:solidFill>
                          <a:schemeClr val="tx2"/>
                        </a:solidFill>
                      </a:endParaRPr>
                    </a:p>
                  </a:txBody>
                  <a:tcPr/>
                </a:tc>
                <a:tc>
                  <a:txBody>
                    <a:bodyPr/>
                    <a:lstStyle/>
                    <a:p>
                      <a:pPr algn="ctr"/>
                      <a:r>
                        <a:rPr lang="en-US" dirty="0" smtClean="0">
                          <a:solidFill>
                            <a:schemeClr val="tx2"/>
                          </a:solidFill>
                        </a:rPr>
                        <a:t>Drone</a:t>
                      </a:r>
                      <a:endParaRPr lang="en-US" dirty="0">
                        <a:solidFill>
                          <a:schemeClr val="tx2"/>
                        </a:solidFill>
                      </a:endParaRPr>
                    </a:p>
                  </a:txBody>
                  <a:tcPr/>
                </a:tc>
              </a:tr>
              <a:tr h="335503">
                <a:tc>
                  <a:txBody>
                    <a:bodyPr/>
                    <a:lstStyle/>
                    <a:p>
                      <a:r>
                        <a:rPr lang="en-US" sz="1400" dirty="0" smtClean="0">
                          <a:solidFill>
                            <a:srgbClr val="FFFFFF"/>
                          </a:solidFill>
                        </a:rPr>
                        <a:t>Open cell</a:t>
                      </a:r>
                      <a:endParaRPr lang="en-US" sz="1400" dirty="0">
                        <a:solidFill>
                          <a:srgbClr val="FFFFFF"/>
                        </a:solidFill>
                      </a:endParaRPr>
                    </a:p>
                  </a:txBody>
                  <a:tcPr/>
                </a:tc>
                <a:tc gridSpan="3">
                  <a:txBody>
                    <a:bodyPr/>
                    <a:lstStyle/>
                    <a:p>
                      <a:endParaRPr lang="en-US" sz="1400" dirty="0">
                        <a:solidFill>
                          <a:srgbClr val="FFFFFF"/>
                        </a:solidFill>
                      </a:endParaRPr>
                    </a:p>
                  </a:txBody>
                  <a:tcPr/>
                </a:tc>
                <a:tc hMerge="1">
                  <a:txBody>
                    <a:bodyPr/>
                    <a:lstStyle/>
                    <a:p>
                      <a:endParaRPr lang="en-US" dirty="0">
                        <a:solidFill>
                          <a:srgbClr val="FFFFFF"/>
                        </a:solidFill>
                      </a:endParaRPr>
                    </a:p>
                  </a:txBody>
                  <a:tcPr/>
                </a:tc>
                <a:tc hMerge="1">
                  <a:txBody>
                    <a:bodyPr/>
                    <a:lstStyle/>
                    <a:p>
                      <a:endParaRPr lang="en-US" dirty="0">
                        <a:solidFill>
                          <a:srgbClr val="FFFFFF"/>
                        </a:solidFill>
                      </a:endParaRPr>
                    </a:p>
                  </a:txBody>
                  <a:tcPr/>
                </a:tc>
              </a:tr>
              <a:tr h="388550">
                <a:tc>
                  <a:txBody>
                    <a:bodyPr/>
                    <a:lstStyle/>
                    <a:p>
                      <a:r>
                        <a:rPr lang="en-US" sz="1400" dirty="0" smtClean="0">
                          <a:solidFill>
                            <a:srgbClr val="FFFFFF"/>
                          </a:solidFill>
                        </a:rPr>
                        <a:t>Egg</a:t>
                      </a:r>
                      <a:endParaRPr lang="en-US" sz="1400" dirty="0">
                        <a:solidFill>
                          <a:srgbClr val="FFFFFF"/>
                        </a:solidFill>
                      </a:endParaRPr>
                    </a:p>
                  </a:txBody>
                  <a:tcPr/>
                </a:tc>
                <a:tc>
                  <a:txBody>
                    <a:bodyPr/>
                    <a:lstStyle/>
                    <a:p>
                      <a:r>
                        <a:rPr lang="en-US" sz="1400" dirty="0" smtClean="0">
                          <a:solidFill>
                            <a:srgbClr val="FFFFFF"/>
                          </a:solidFill>
                        </a:rPr>
                        <a:t>3</a:t>
                      </a:r>
                      <a:endParaRPr lang="en-US" sz="1400" dirty="0">
                        <a:solidFill>
                          <a:srgbClr val="FFFFFF"/>
                        </a:solidFill>
                      </a:endParaRPr>
                    </a:p>
                  </a:txBody>
                  <a:tcPr/>
                </a:tc>
                <a:tc>
                  <a:txBody>
                    <a:bodyPr/>
                    <a:lstStyle/>
                    <a:p>
                      <a:r>
                        <a:rPr lang="en-US" sz="1400" dirty="0" smtClean="0">
                          <a:solidFill>
                            <a:srgbClr val="FFFFFF"/>
                          </a:solidFill>
                        </a:rPr>
                        <a:t>3</a:t>
                      </a:r>
                      <a:endParaRPr lang="en-US" sz="1400" dirty="0">
                        <a:solidFill>
                          <a:srgbClr val="FFFFFF"/>
                        </a:solidFill>
                      </a:endParaRPr>
                    </a:p>
                  </a:txBody>
                  <a:tcPr/>
                </a:tc>
                <a:tc>
                  <a:txBody>
                    <a:bodyPr/>
                    <a:lstStyle/>
                    <a:p>
                      <a:r>
                        <a:rPr lang="en-US" sz="1400" dirty="0" smtClean="0">
                          <a:solidFill>
                            <a:srgbClr val="FFFFFF"/>
                          </a:solidFill>
                        </a:rPr>
                        <a:t>3</a:t>
                      </a:r>
                      <a:endParaRPr lang="en-US" sz="1400" dirty="0">
                        <a:solidFill>
                          <a:srgbClr val="FFFFFF"/>
                        </a:solidFill>
                      </a:endParaRPr>
                    </a:p>
                  </a:txBody>
                  <a:tcPr/>
                </a:tc>
              </a:tr>
              <a:tr h="388550">
                <a:tc>
                  <a:txBody>
                    <a:bodyPr/>
                    <a:lstStyle/>
                    <a:p>
                      <a:r>
                        <a:rPr lang="en-US" sz="1400" dirty="0" smtClean="0">
                          <a:solidFill>
                            <a:srgbClr val="FFFFFF"/>
                          </a:solidFill>
                        </a:rPr>
                        <a:t>Larva</a:t>
                      </a:r>
                      <a:endParaRPr lang="en-US" sz="1400" dirty="0">
                        <a:solidFill>
                          <a:srgbClr val="FFFFFF"/>
                        </a:solidFill>
                      </a:endParaRPr>
                    </a:p>
                  </a:txBody>
                  <a:tcPr/>
                </a:tc>
                <a:tc>
                  <a:txBody>
                    <a:bodyPr/>
                    <a:lstStyle/>
                    <a:p>
                      <a:r>
                        <a:rPr lang="en-US" sz="1400" dirty="0" smtClean="0">
                          <a:solidFill>
                            <a:srgbClr val="FFFFFF"/>
                          </a:solidFill>
                        </a:rPr>
                        <a:t>6</a:t>
                      </a:r>
                      <a:endParaRPr lang="en-US" sz="1400" dirty="0">
                        <a:solidFill>
                          <a:srgbClr val="FFFFFF"/>
                        </a:solidFill>
                      </a:endParaRPr>
                    </a:p>
                  </a:txBody>
                  <a:tcPr/>
                </a:tc>
                <a:tc>
                  <a:txBody>
                    <a:bodyPr/>
                    <a:lstStyle/>
                    <a:p>
                      <a:r>
                        <a:rPr lang="en-US" sz="1400" dirty="0" smtClean="0">
                          <a:solidFill>
                            <a:srgbClr val="FFFFFF"/>
                          </a:solidFill>
                        </a:rPr>
                        <a:t>5</a:t>
                      </a:r>
                      <a:endParaRPr lang="en-US" sz="1400" dirty="0">
                        <a:solidFill>
                          <a:srgbClr val="FFFFFF"/>
                        </a:solidFill>
                      </a:endParaRPr>
                    </a:p>
                  </a:txBody>
                  <a:tcPr/>
                </a:tc>
                <a:tc>
                  <a:txBody>
                    <a:bodyPr/>
                    <a:lstStyle/>
                    <a:p>
                      <a:r>
                        <a:rPr lang="en-US" sz="1400" dirty="0" smtClean="0">
                          <a:solidFill>
                            <a:srgbClr val="FFFFFF"/>
                          </a:solidFill>
                        </a:rPr>
                        <a:t>7</a:t>
                      </a:r>
                      <a:endParaRPr lang="en-US" sz="1400" dirty="0">
                        <a:solidFill>
                          <a:srgbClr val="FFFFFF"/>
                        </a:solidFill>
                      </a:endParaRPr>
                    </a:p>
                  </a:txBody>
                  <a:tcPr/>
                </a:tc>
              </a:tr>
              <a:tr h="388550">
                <a:tc gridSpan="4">
                  <a:txBody>
                    <a:bodyPr/>
                    <a:lstStyle/>
                    <a:p>
                      <a:endParaRPr lang="en-US" sz="1400" dirty="0">
                        <a:solidFill>
                          <a:srgbClr val="FFFFFF"/>
                        </a:solidFill>
                      </a:endParaRPr>
                    </a:p>
                  </a:txBody>
                  <a:tcPr/>
                </a:tc>
                <a:tc hMerge="1">
                  <a:txBody>
                    <a:bodyPr/>
                    <a:lstStyle/>
                    <a:p>
                      <a:endParaRPr lang="en-US" dirty="0">
                        <a:solidFill>
                          <a:srgbClr val="FFFFFF"/>
                        </a:solidFill>
                      </a:endParaRPr>
                    </a:p>
                  </a:txBody>
                  <a:tcPr/>
                </a:tc>
                <a:tc hMerge="1">
                  <a:txBody>
                    <a:bodyPr/>
                    <a:lstStyle/>
                    <a:p>
                      <a:endParaRPr lang="en-US" dirty="0">
                        <a:solidFill>
                          <a:srgbClr val="FFFFFF"/>
                        </a:solidFill>
                      </a:endParaRPr>
                    </a:p>
                  </a:txBody>
                  <a:tcPr/>
                </a:tc>
                <a:tc hMerge="1">
                  <a:txBody>
                    <a:bodyPr/>
                    <a:lstStyle/>
                    <a:p>
                      <a:endParaRPr lang="en-US">
                        <a:solidFill>
                          <a:srgbClr val="FFFFFF"/>
                        </a:solidFill>
                      </a:endParaRPr>
                    </a:p>
                  </a:txBody>
                  <a:tcPr/>
                </a:tc>
              </a:tr>
              <a:tr h="587130">
                <a:tc>
                  <a:txBody>
                    <a:bodyPr/>
                    <a:lstStyle/>
                    <a:p>
                      <a:r>
                        <a:rPr lang="en-US" sz="1400" dirty="0" smtClean="0">
                          <a:solidFill>
                            <a:srgbClr val="FFFFFF"/>
                          </a:solidFill>
                        </a:rPr>
                        <a:t>Sealed cell</a:t>
                      </a:r>
                      <a:endParaRPr lang="en-US" sz="1400" dirty="0">
                        <a:solidFill>
                          <a:srgbClr val="FFFFFF"/>
                        </a:solidFill>
                      </a:endParaRPr>
                    </a:p>
                  </a:txBody>
                  <a:tcPr/>
                </a:tc>
                <a:tc gridSpan="3">
                  <a:txBody>
                    <a:bodyPr/>
                    <a:lstStyle/>
                    <a:p>
                      <a:endParaRPr lang="en-US" sz="1400" dirty="0">
                        <a:solidFill>
                          <a:srgbClr val="FFFFFF"/>
                        </a:solidFill>
                      </a:endParaRPr>
                    </a:p>
                  </a:txBody>
                  <a:tcPr/>
                </a:tc>
                <a:tc hMerge="1">
                  <a:txBody>
                    <a:bodyPr/>
                    <a:lstStyle/>
                    <a:p>
                      <a:endParaRPr lang="en-US" dirty="0">
                        <a:solidFill>
                          <a:srgbClr val="FFFFFF"/>
                        </a:solidFill>
                      </a:endParaRPr>
                    </a:p>
                  </a:txBody>
                  <a:tcPr/>
                </a:tc>
                <a:tc hMerge="1">
                  <a:txBody>
                    <a:bodyPr/>
                    <a:lstStyle/>
                    <a:p>
                      <a:endParaRPr lang="en-US">
                        <a:solidFill>
                          <a:srgbClr val="FFFFFF"/>
                        </a:solidFill>
                      </a:endParaRPr>
                    </a:p>
                  </a:txBody>
                  <a:tcPr/>
                </a:tc>
              </a:tr>
              <a:tr h="838757">
                <a:tc>
                  <a:txBody>
                    <a:bodyPr/>
                    <a:lstStyle/>
                    <a:p>
                      <a:r>
                        <a:rPr lang="en-US" sz="1400" dirty="0" smtClean="0">
                          <a:solidFill>
                            <a:srgbClr val="FFFFFF"/>
                          </a:solidFill>
                        </a:rPr>
                        <a:t>Larva/pro-pupa</a:t>
                      </a:r>
                      <a:endParaRPr lang="en-US" sz="1400" dirty="0">
                        <a:solidFill>
                          <a:srgbClr val="FFFFFF"/>
                        </a:solidFill>
                      </a:endParaRPr>
                    </a:p>
                  </a:txBody>
                  <a:tcPr/>
                </a:tc>
                <a:tc>
                  <a:txBody>
                    <a:bodyPr/>
                    <a:lstStyle/>
                    <a:p>
                      <a:r>
                        <a:rPr lang="en-US" sz="1400" dirty="0" smtClean="0">
                          <a:solidFill>
                            <a:srgbClr val="FFFFFF"/>
                          </a:solidFill>
                        </a:rPr>
                        <a:t>3</a:t>
                      </a:r>
                      <a:endParaRPr lang="en-US" sz="1400" dirty="0">
                        <a:solidFill>
                          <a:srgbClr val="FFFFFF"/>
                        </a:solidFill>
                      </a:endParaRPr>
                    </a:p>
                  </a:txBody>
                  <a:tcPr/>
                </a:tc>
                <a:tc>
                  <a:txBody>
                    <a:bodyPr/>
                    <a:lstStyle/>
                    <a:p>
                      <a:r>
                        <a:rPr lang="en-US" sz="1400" dirty="0" smtClean="0">
                          <a:solidFill>
                            <a:srgbClr val="FFFFFF"/>
                          </a:solidFill>
                        </a:rPr>
                        <a:t>2</a:t>
                      </a:r>
                      <a:endParaRPr lang="en-US" sz="1400" dirty="0">
                        <a:solidFill>
                          <a:srgbClr val="FFFFFF"/>
                        </a:solidFill>
                      </a:endParaRPr>
                    </a:p>
                  </a:txBody>
                  <a:tcPr/>
                </a:tc>
                <a:tc>
                  <a:txBody>
                    <a:bodyPr/>
                    <a:lstStyle/>
                    <a:p>
                      <a:r>
                        <a:rPr lang="en-US" sz="1400" dirty="0" smtClean="0">
                          <a:solidFill>
                            <a:srgbClr val="FFFFFF"/>
                          </a:solidFill>
                        </a:rPr>
                        <a:t>4</a:t>
                      </a:r>
                      <a:endParaRPr lang="en-US" sz="1400" dirty="0">
                        <a:solidFill>
                          <a:srgbClr val="FFFFFF"/>
                        </a:solidFill>
                      </a:endParaRPr>
                    </a:p>
                  </a:txBody>
                  <a:tcPr/>
                </a:tc>
              </a:tr>
              <a:tr h="388550">
                <a:tc>
                  <a:txBody>
                    <a:bodyPr/>
                    <a:lstStyle/>
                    <a:p>
                      <a:r>
                        <a:rPr lang="en-US" sz="1400" dirty="0" smtClean="0">
                          <a:solidFill>
                            <a:srgbClr val="FFFFFF"/>
                          </a:solidFill>
                        </a:rPr>
                        <a:t>Pupa</a:t>
                      </a:r>
                      <a:endParaRPr lang="en-US" sz="1400" dirty="0">
                        <a:solidFill>
                          <a:srgbClr val="FFFFFF"/>
                        </a:solidFill>
                      </a:endParaRPr>
                    </a:p>
                  </a:txBody>
                  <a:tcPr/>
                </a:tc>
                <a:tc>
                  <a:txBody>
                    <a:bodyPr/>
                    <a:lstStyle/>
                    <a:p>
                      <a:r>
                        <a:rPr lang="en-US" sz="1400" dirty="0" smtClean="0">
                          <a:solidFill>
                            <a:srgbClr val="FFFFFF"/>
                          </a:solidFill>
                        </a:rPr>
                        <a:t>9</a:t>
                      </a:r>
                      <a:endParaRPr lang="en-US" sz="1400" dirty="0">
                        <a:solidFill>
                          <a:srgbClr val="FFFFFF"/>
                        </a:solidFill>
                      </a:endParaRPr>
                    </a:p>
                  </a:txBody>
                  <a:tcPr/>
                </a:tc>
                <a:tc>
                  <a:txBody>
                    <a:bodyPr/>
                    <a:lstStyle/>
                    <a:p>
                      <a:r>
                        <a:rPr lang="en-US" sz="1400" dirty="0" smtClean="0">
                          <a:solidFill>
                            <a:srgbClr val="FFFFFF"/>
                          </a:solidFill>
                        </a:rPr>
                        <a:t>6</a:t>
                      </a:r>
                      <a:endParaRPr lang="en-US" sz="1400" dirty="0">
                        <a:solidFill>
                          <a:srgbClr val="FFFFFF"/>
                        </a:solidFill>
                      </a:endParaRPr>
                    </a:p>
                  </a:txBody>
                  <a:tcPr/>
                </a:tc>
                <a:tc>
                  <a:txBody>
                    <a:bodyPr/>
                    <a:lstStyle/>
                    <a:p>
                      <a:r>
                        <a:rPr lang="en-US" sz="1400" dirty="0" smtClean="0">
                          <a:solidFill>
                            <a:srgbClr val="FFFFFF"/>
                          </a:solidFill>
                        </a:rPr>
                        <a:t>10</a:t>
                      </a:r>
                      <a:endParaRPr lang="en-US" sz="1400" dirty="0">
                        <a:solidFill>
                          <a:srgbClr val="FFFFFF"/>
                        </a:solidFill>
                      </a:endParaRPr>
                    </a:p>
                  </a:txBody>
                  <a:tcPr/>
                </a:tc>
              </a:tr>
              <a:tr h="388550">
                <a:tc gridSpan="4">
                  <a:txBody>
                    <a:bodyPr/>
                    <a:lstStyle/>
                    <a:p>
                      <a:endParaRPr lang="en-US" sz="1400" dirty="0">
                        <a:solidFill>
                          <a:srgbClr val="FFFFFF"/>
                        </a:solidFill>
                      </a:endParaRPr>
                    </a:p>
                  </a:txBody>
                  <a:tcPr/>
                </a:tc>
                <a:tc hMerge="1">
                  <a:txBody>
                    <a:bodyPr/>
                    <a:lstStyle/>
                    <a:p>
                      <a:endParaRPr lang="en-US" dirty="0">
                        <a:solidFill>
                          <a:srgbClr val="FFFFFF"/>
                        </a:solidFill>
                      </a:endParaRPr>
                    </a:p>
                  </a:txBody>
                  <a:tcPr/>
                </a:tc>
                <a:tc hMerge="1">
                  <a:txBody>
                    <a:bodyPr/>
                    <a:lstStyle/>
                    <a:p>
                      <a:endParaRPr lang="en-US" dirty="0">
                        <a:solidFill>
                          <a:srgbClr val="FFFFFF"/>
                        </a:solidFill>
                      </a:endParaRPr>
                    </a:p>
                  </a:txBody>
                  <a:tcPr/>
                </a:tc>
                <a:tc hMerge="1">
                  <a:txBody>
                    <a:bodyPr/>
                    <a:lstStyle/>
                    <a:p>
                      <a:endParaRPr lang="en-US" sz="1400" dirty="0">
                        <a:solidFill>
                          <a:srgbClr val="FFFFFF"/>
                        </a:solidFill>
                      </a:endParaRPr>
                    </a:p>
                  </a:txBody>
                  <a:tcPr/>
                </a:tc>
              </a:tr>
              <a:tr h="0">
                <a:tc>
                  <a:txBody>
                    <a:bodyPr/>
                    <a:lstStyle/>
                    <a:p>
                      <a:r>
                        <a:rPr lang="en-US" sz="1400" dirty="0" smtClean="0">
                          <a:solidFill>
                            <a:srgbClr val="FFFFFF"/>
                          </a:solidFill>
                        </a:rPr>
                        <a:t>Total</a:t>
                      </a:r>
                      <a:endParaRPr lang="en-US" sz="1400" dirty="0">
                        <a:solidFill>
                          <a:srgbClr val="FFFFFF"/>
                        </a:solidFill>
                      </a:endParaRPr>
                    </a:p>
                  </a:txBody>
                  <a:tcPr/>
                </a:tc>
                <a:tc>
                  <a:txBody>
                    <a:bodyPr/>
                    <a:lstStyle/>
                    <a:p>
                      <a:r>
                        <a:rPr lang="en-US" sz="1400" dirty="0" smtClean="0">
                          <a:solidFill>
                            <a:srgbClr val="FFFFFF"/>
                          </a:solidFill>
                        </a:rPr>
                        <a:t>21</a:t>
                      </a:r>
                      <a:endParaRPr lang="en-US" sz="1400" dirty="0">
                        <a:solidFill>
                          <a:srgbClr val="FFFFFF"/>
                        </a:solidFill>
                      </a:endParaRPr>
                    </a:p>
                  </a:txBody>
                  <a:tcPr/>
                </a:tc>
                <a:tc>
                  <a:txBody>
                    <a:bodyPr/>
                    <a:lstStyle/>
                    <a:p>
                      <a:r>
                        <a:rPr lang="en-US" sz="1400" dirty="0" smtClean="0">
                          <a:solidFill>
                            <a:srgbClr val="FFFFFF"/>
                          </a:solidFill>
                        </a:rPr>
                        <a:t>16</a:t>
                      </a:r>
                      <a:endParaRPr lang="en-US" sz="1400" dirty="0">
                        <a:solidFill>
                          <a:srgbClr val="FFFFFF"/>
                        </a:solidFill>
                      </a:endParaRPr>
                    </a:p>
                  </a:txBody>
                  <a:tcPr/>
                </a:tc>
                <a:tc>
                  <a:txBody>
                    <a:bodyPr/>
                    <a:lstStyle/>
                    <a:p>
                      <a:r>
                        <a:rPr lang="en-US" sz="1400" dirty="0" smtClean="0">
                          <a:solidFill>
                            <a:srgbClr val="FFFFFF"/>
                          </a:solidFill>
                        </a:rPr>
                        <a:t>24</a:t>
                      </a:r>
                      <a:endParaRPr lang="en-US" sz="1400" dirty="0">
                        <a:solidFill>
                          <a:srgbClr val="FFFFFF"/>
                        </a:solidFill>
                      </a:endParaRPr>
                    </a:p>
                  </a:txBody>
                  <a:tcPr/>
                </a:tc>
              </a:tr>
            </a:tbl>
          </a:graphicData>
        </a:graphic>
      </p:graphicFrame>
      <p:sp>
        <p:nvSpPr>
          <p:cNvPr id="14" name="TextBox 13"/>
          <p:cNvSpPr txBox="1"/>
          <p:nvPr/>
        </p:nvSpPr>
        <p:spPr>
          <a:xfrm>
            <a:off x="231431" y="4478824"/>
            <a:ext cx="3057247" cy="369332"/>
          </a:xfrm>
          <a:prstGeom prst="rect">
            <a:avLst/>
          </a:prstGeom>
          <a:noFill/>
        </p:spPr>
        <p:txBody>
          <a:bodyPr wrap="none" rtlCol="0">
            <a:spAutoFit/>
          </a:bodyPr>
          <a:lstStyle/>
          <a:p>
            <a:r>
              <a:rPr lang="en-US" dirty="0" smtClean="0"/>
              <a:t>Image: Climate Kids, NASA</a:t>
            </a:r>
            <a:endParaRPr lang="en-US" dirty="0"/>
          </a:p>
        </p:txBody>
      </p:sp>
      <p:sp>
        <p:nvSpPr>
          <p:cNvPr id="2" name="TextBox 1"/>
          <p:cNvSpPr txBox="1"/>
          <p:nvPr/>
        </p:nvSpPr>
        <p:spPr>
          <a:xfrm>
            <a:off x="2718061" y="5901395"/>
            <a:ext cx="2255746" cy="369332"/>
          </a:xfrm>
          <a:prstGeom prst="rect">
            <a:avLst/>
          </a:prstGeom>
          <a:noFill/>
        </p:spPr>
        <p:txBody>
          <a:bodyPr wrap="none" rtlCol="0">
            <a:spAutoFit/>
          </a:bodyPr>
          <a:lstStyle/>
          <a:p>
            <a:r>
              <a:rPr lang="en-GB" dirty="0" smtClean="0">
                <a:solidFill>
                  <a:schemeClr val="bg1"/>
                </a:solidFill>
              </a:rPr>
              <a:t>Development times</a:t>
            </a:r>
            <a:endParaRPr lang="en-GB" dirty="0">
              <a:solidFill>
                <a:schemeClr val="bg1"/>
              </a:solidFill>
            </a:endParaRPr>
          </a:p>
        </p:txBody>
      </p:sp>
    </p:spTree>
    <p:extLst>
      <p:ext uri="{BB962C8B-B14F-4D97-AF65-F5344CB8AC3E}">
        <p14:creationId xmlns:p14="http://schemas.microsoft.com/office/powerpoint/2010/main" val="23939963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174" y="141179"/>
            <a:ext cx="7612063" cy="1417638"/>
          </a:xfrm>
        </p:spPr>
        <p:txBody>
          <a:bodyPr/>
          <a:lstStyle/>
          <a:p>
            <a:r>
              <a:rPr lang="en-US" dirty="0" smtClean="0"/>
              <a:t>Duties of the worker bee</a:t>
            </a:r>
            <a:endParaRPr lang="en-US" dirty="0"/>
          </a:p>
        </p:txBody>
      </p:sp>
      <p:sp>
        <p:nvSpPr>
          <p:cNvPr id="3" name="Content Placeholder 2"/>
          <p:cNvSpPr>
            <a:spLocks noGrp="1"/>
          </p:cNvSpPr>
          <p:nvPr>
            <p:ph idx="1"/>
          </p:nvPr>
        </p:nvSpPr>
        <p:spPr>
          <a:xfrm>
            <a:off x="765173" y="1720389"/>
            <a:ext cx="7612064" cy="4182035"/>
          </a:xfrm>
        </p:spPr>
        <p:txBody>
          <a:bodyPr>
            <a:noAutofit/>
          </a:bodyPr>
          <a:lstStyle/>
          <a:p>
            <a:r>
              <a:rPr lang="en-US" sz="1800" b="1" dirty="0"/>
              <a:t>Worker bee housekeeping </a:t>
            </a:r>
            <a:r>
              <a:rPr lang="en-US" sz="1800" b="1" dirty="0" smtClean="0"/>
              <a:t>(the worker bee is 1 </a:t>
            </a:r>
            <a:r>
              <a:rPr lang="en-US" sz="1800" b="1" dirty="0"/>
              <a:t>to </a:t>
            </a:r>
            <a:r>
              <a:rPr lang="en-US" sz="1800" b="1" dirty="0" smtClean="0"/>
              <a:t>3 days old)</a:t>
            </a:r>
            <a:endParaRPr lang="en-US" sz="1800" b="1" dirty="0"/>
          </a:p>
          <a:p>
            <a:r>
              <a:rPr lang="en-US" sz="1800" b="1" dirty="0" smtClean="0"/>
              <a:t>Removal of dead workers from the hive (</a:t>
            </a:r>
            <a:r>
              <a:rPr lang="en-US" sz="1800" b="1" dirty="0"/>
              <a:t>days 3 to 16)</a:t>
            </a:r>
          </a:p>
          <a:p>
            <a:r>
              <a:rPr lang="en-US" sz="1800" b="1" dirty="0" smtClean="0"/>
              <a:t>Nursing </a:t>
            </a:r>
            <a:r>
              <a:rPr lang="en-US" sz="1800" b="1" dirty="0"/>
              <a:t>young worker bees (days 4 to 12)</a:t>
            </a:r>
          </a:p>
          <a:p>
            <a:r>
              <a:rPr lang="en-US" sz="1800" b="1" dirty="0" smtClean="0"/>
              <a:t>Attending </a:t>
            </a:r>
            <a:r>
              <a:rPr lang="en-US" sz="1800" b="1" dirty="0"/>
              <a:t>to the queen bee (days 7 to 12</a:t>
            </a:r>
            <a:r>
              <a:rPr lang="en-US" sz="1800" b="1" dirty="0" smtClean="0"/>
              <a:t>)</a:t>
            </a:r>
            <a:endParaRPr lang="en-US" sz="1800" dirty="0"/>
          </a:p>
          <a:p>
            <a:r>
              <a:rPr lang="en-US" sz="1800" b="1" dirty="0"/>
              <a:t>Collecting </a:t>
            </a:r>
            <a:r>
              <a:rPr lang="en-US" sz="1800" b="1" dirty="0" smtClean="0"/>
              <a:t>nectar, pollen and water for </a:t>
            </a:r>
            <a:r>
              <a:rPr lang="en-US" sz="1800" b="1" dirty="0"/>
              <a:t>the </a:t>
            </a:r>
            <a:r>
              <a:rPr lang="en-US" sz="1800" b="1" dirty="0" smtClean="0"/>
              <a:t>hive from returning foragers </a:t>
            </a:r>
            <a:r>
              <a:rPr lang="en-US" sz="1800" b="1" dirty="0"/>
              <a:t>(days 12 to 18)</a:t>
            </a:r>
          </a:p>
          <a:p>
            <a:r>
              <a:rPr lang="en-US" sz="1800" b="1" dirty="0" smtClean="0"/>
              <a:t>Fanning </a:t>
            </a:r>
            <a:r>
              <a:rPr lang="en-US" sz="1800" b="1" dirty="0"/>
              <a:t>the beehive (days 12 to 18)</a:t>
            </a:r>
          </a:p>
          <a:p>
            <a:r>
              <a:rPr lang="en-US" sz="1800" b="1" dirty="0" smtClean="0"/>
              <a:t>Making wax comb (</a:t>
            </a:r>
            <a:r>
              <a:rPr lang="en-US" sz="1800" b="1" dirty="0"/>
              <a:t>days 12 to 35</a:t>
            </a:r>
            <a:r>
              <a:rPr lang="en-US" sz="1800" b="1" dirty="0" smtClean="0"/>
              <a:t>)</a:t>
            </a:r>
            <a:endParaRPr lang="en-US" sz="1800" dirty="0"/>
          </a:p>
          <a:p>
            <a:r>
              <a:rPr lang="en-US" sz="1800" b="1" dirty="0"/>
              <a:t>Guarding the hive (days 18 to 21)</a:t>
            </a:r>
          </a:p>
          <a:p>
            <a:r>
              <a:rPr lang="en-US" sz="1800" b="1" dirty="0" smtClean="0"/>
              <a:t>Becoming foragers (</a:t>
            </a:r>
            <a:r>
              <a:rPr lang="en-US" sz="1800" b="1" dirty="0"/>
              <a:t>days 22 to 42</a:t>
            </a:r>
            <a:r>
              <a:rPr lang="en-US" sz="1800" b="1" dirty="0" smtClean="0"/>
              <a:t>) - Death</a:t>
            </a:r>
            <a:endParaRPr lang="en-US" sz="1800" b="1" dirty="0"/>
          </a:p>
        </p:txBody>
      </p:sp>
    </p:spTree>
    <p:extLst>
      <p:ext uri="{BB962C8B-B14F-4D97-AF65-F5344CB8AC3E}">
        <p14:creationId xmlns:p14="http://schemas.microsoft.com/office/powerpoint/2010/main" val="3104084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Waggle dance</a:t>
            </a:r>
            <a:endParaRPr lang="en-US" dirty="0"/>
          </a:p>
        </p:txBody>
      </p:sp>
      <p:sp>
        <p:nvSpPr>
          <p:cNvPr id="4" name="Rectangle 3"/>
          <p:cNvSpPr/>
          <p:nvPr/>
        </p:nvSpPr>
        <p:spPr>
          <a:xfrm>
            <a:off x="2590630" y="3173513"/>
            <a:ext cx="6092826" cy="646331"/>
          </a:xfrm>
          <a:prstGeom prst="rect">
            <a:avLst/>
          </a:prstGeom>
        </p:spPr>
        <p:txBody>
          <a:bodyPr wrap="square">
            <a:spAutoFit/>
          </a:bodyPr>
          <a:lstStyle/>
          <a:p>
            <a:r>
              <a:rPr lang="en-US" dirty="0" smtClean="0">
                <a:solidFill>
                  <a:srgbClr val="FFFF00"/>
                </a:solidFill>
                <a:hlinkClick r:id="rId3"/>
              </a:rPr>
              <a:t>http</a:t>
            </a:r>
            <a:r>
              <a:rPr lang="en-US" dirty="0">
                <a:solidFill>
                  <a:srgbClr val="FFFF00"/>
                </a:solidFill>
                <a:hlinkClick r:id="rId3"/>
              </a:rPr>
              <a:t>://www.bbc.co.uk/programmes/</a:t>
            </a:r>
            <a:r>
              <a:rPr lang="en-US" dirty="0" smtClean="0">
                <a:solidFill>
                  <a:srgbClr val="FFFF00"/>
                </a:solidFill>
                <a:hlinkClick r:id="rId3"/>
              </a:rPr>
              <a:t>p007vgtw</a:t>
            </a:r>
            <a:endParaRPr lang="en-US" dirty="0" smtClean="0">
              <a:solidFill>
                <a:srgbClr val="FFFF00"/>
              </a:solidFill>
            </a:endParaRPr>
          </a:p>
          <a:p>
            <a:endParaRPr lang="en-US" dirty="0"/>
          </a:p>
        </p:txBody>
      </p:sp>
      <p:sp>
        <p:nvSpPr>
          <p:cNvPr id="3" name="TextBox 2"/>
          <p:cNvSpPr txBox="1"/>
          <p:nvPr/>
        </p:nvSpPr>
        <p:spPr>
          <a:xfrm>
            <a:off x="595424" y="1850065"/>
            <a:ext cx="7581014" cy="1200329"/>
          </a:xfrm>
          <a:prstGeom prst="rect">
            <a:avLst/>
          </a:prstGeom>
          <a:noFill/>
        </p:spPr>
        <p:txBody>
          <a:bodyPr wrap="square" rtlCol="0">
            <a:spAutoFit/>
          </a:bodyPr>
          <a:lstStyle/>
          <a:p>
            <a:r>
              <a:rPr lang="en-GB" dirty="0" smtClean="0">
                <a:solidFill>
                  <a:schemeClr val="bg1"/>
                </a:solidFill>
              </a:rPr>
              <a:t>Honey bees tell their nest mates where to find a good source of food. This is known as the Waggle Dance</a:t>
            </a:r>
            <a:r>
              <a:rPr lang="en-GB" dirty="0">
                <a:solidFill>
                  <a:schemeClr val="bg1"/>
                </a:solidFill>
              </a:rPr>
              <a:t>. </a:t>
            </a:r>
            <a:r>
              <a:rPr lang="en-GB" dirty="0" smtClean="0">
                <a:solidFill>
                  <a:schemeClr val="bg1"/>
                </a:solidFill>
              </a:rPr>
              <a:t>Karl von Frisch spent his entire </a:t>
            </a:r>
            <a:r>
              <a:rPr lang="en-GB" dirty="0">
                <a:solidFill>
                  <a:schemeClr val="bg1"/>
                </a:solidFill>
              </a:rPr>
              <a:t>life studying bees and won a Nobel Prize </a:t>
            </a:r>
            <a:r>
              <a:rPr lang="en-GB" dirty="0" smtClean="0">
                <a:solidFill>
                  <a:schemeClr val="bg1"/>
                </a:solidFill>
              </a:rPr>
              <a:t>in 1973 for </a:t>
            </a:r>
            <a:r>
              <a:rPr lang="en-GB" dirty="0">
                <a:solidFill>
                  <a:schemeClr val="bg1"/>
                </a:solidFill>
              </a:rPr>
              <a:t>his research on that subject.</a:t>
            </a:r>
          </a:p>
        </p:txBody>
      </p:sp>
      <p:sp>
        <p:nvSpPr>
          <p:cNvPr id="5" name="TextBox 4"/>
          <p:cNvSpPr txBox="1"/>
          <p:nvPr/>
        </p:nvSpPr>
        <p:spPr>
          <a:xfrm>
            <a:off x="2590630" y="3602123"/>
            <a:ext cx="5828840" cy="369332"/>
          </a:xfrm>
          <a:prstGeom prst="rect">
            <a:avLst/>
          </a:prstGeom>
          <a:noFill/>
        </p:spPr>
        <p:txBody>
          <a:bodyPr wrap="none" rtlCol="0">
            <a:spAutoFit/>
          </a:bodyPr>
          <a:lstStyle/>
          <a:p>
            <a:r>
              <a:rPr lang="en-GB" dirty="0">
                <a:solidFill>
                  <a:srgbClr val="FFFF00"/>
                </a:solidFill>
              </a:rPr>
              <a:t>http://www.youtube.com/watch?v=B4D6WGmXTLQ</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4931" y="4181421"/>
            <a:ext cx="2686492" cy="1972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05691" y="6323671"/>
            <a:ext cx="2675732" cy="369332"/>
          </a:xfrm>
          <a:prstGeom prst="rect">
            <a:avLst/>
          </a:prstGeom>
          <a:noFill/>
        </p:spPr>
        <p:txBody>
          <a:bodyPr wrap="none" rtlCol="0">
            <a:spAutoFit/>
          </a:bodyPr>
          <a:lstStyle/>
          <a:p>
            <a:r>
              <a:rPr lang="en-GB" dirty="0" smtClean="0"/>
              <a:t>Photo: </a:t>
            </a:r>
            <a:r>
              <a:rPr lang="en-GB" dirty="0" err="1" smtClean="0"/>
              <a:t>Christoph</a:t>
            </a:r>
            <a:r>
              <a:rPr lang="en-GB" dirty="0" smtClean="0"/>
              <a:t> </a:t>
            </a:r>
            <a:r>
              <a:rPr lang="en-GB" dirty="0" err="1" smtClean="0"/>
              <a:t>Gruter</a:t>
            </a:r>
            <a:endParaRPr lang="en-GB" dirty="0"/>
          </a:p>
        </p:txBody>
      </p:sp>
      <p:sp>
        <p:nvSpPr>
          <p:cNvPr id="7" name="TextBox 6"/>
          <p:cNvSpPr txBox="1"/>
          <p:nvPr/>
        </p:nvSpPr>
        <p:spPr>
          <a:xfrm>
            <a:off x="194931" y="3232791"/>
            <a:ext cx="2313454" cy="369332"/>
          </a:xfrm>
          <a:prstGeom prst="rect">
            <a:avLst/>
          </a:prstGeom>
          <a:noFill/>
        </p:spPr>
        <p:txBody>
          <a:bodyPr wrap="none" rtlCol="0">
            <a:spAutoFit/>
          </a:bodyPr>
          <a:lstStyle/>
          <a:p>
            <a:r>
              <a:rPr lang="en-GB" dirty="0" smtClean="0">
                <a:solidFill>
                  <a:schemeClr val="bg1"/>
                </a:solidFill>
              </a:rPr>
              <a:t>Two videos to watch</a:t>
            </a:r>
            <a:endParaRPr lang="en-GB" dirty="0">
              <a:solidFill>
                <a:schemeClr val="bg1"/>
              </a:solidFill>
            </a:endParaRPr>
          </a:p>
        </p:txBody>
      </p:sp>
    </p:spTree>
    <p:extLst>
      <p:ext uri="{BB962C8B-B14F-4D97-AF65-F5344CB8AC3E}">
        <p14:creationId xmlns:p14="http://schemas.microsoft.com/office/powerpoint/2010/main" val="3573249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A026337.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73688" y="2649383"/>
            <a:ext cx="1882999" cy="1401216"/>
          </a:xfrm>
          <a:prstGeom prst="rect">
            <a:avLst/>
          </a:prstGeom>
        </p:spPr>
      </p:pic>
      <p:sp>
        <p:nvSpPr>
          <p:cNvPr id="2" name="Title 1"/>
          <p:cNvSpPr>
            <a:spLocks noGrp="1"/>
          </p:cNvSpPr>
          <p:nvPr>
            <p:ph type="title"/>
          </p:nvPr>
        </p:nvSpPr>
        <p:spPr/>
        <p:txBody>
          <a:bodyPr/>
          <a:lstStyle/>
          <a:p>
            <a:r>
              <a:rPr lang="en-US" sz="4000" dirty="0" smtClean="0"/>
              <a:t>Why are bees important to us?</a:t>
            </a:r>
            <a:endParaRPr lang="en-US" sz="4000" dirty="0"/>
          </a:p>
        </p:txBody>
      </p:sp>
      <p:pic>
        <p:nvPicPr>
          <p:cNvPr id="5" name="Picture 4" descr="AA026335.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1111" y="2945205"/>
            <a:ext cx="2336739" cy="1980751"/>
          </a:xfrm>
          <a:prstGeom prst="rect">
            <a:avLst/>
          </a:prstGeom>
        </p:spPr>
      </p:pic>
      <p:pic>
        <p:nvPicPr>
          <p:cNvPr id="7" name="Picture 6" descr="AA026348.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3746" y="3262616"/>
            <a:ext cx="2272941" cy="1575965"/>
          </a:xfrm>
          <a:prstGeom prst="rect">
            <a:avLst/>
          </a:prstGeom>
        </p:spPr>
      </p:pic>
      <p:pic>
        <p:nvPicPr>
          <p:cNvPr id="9" name="Picture 8" descr="AA026339.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77850" y="3778752"/>
            <a:ext cx="1977827" cy="1842852"/>
          </a:xfrm>
          <a:prstGeom prst="rect">
            <a:avLst/>
          </a:prstGeom>
        </p:spPr>
      </p:pic>
      <p:pic>
        <p:nvPicPr>
          <p:cNvPr id="6" name="Picture 5" descr="AA026350.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8531" y="4514526"/>
            <a:ext cx="3121256" cy="1392982"/>
          </a:xfrm>
          <a:prstGeom prst="rect">
            <a:avLst/>
          </a:prstGeom>
        </p:spPr>
      </p:pic>
      <p:pic>
        <p:nvPicPr>
          <p:cNvPr id="4" name="Picture 3" descr="AA026359.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8531" y="5183458"/>
            <a:ext cx="1455170" cy="1448099"/>
          </a:xfrm>
          <a:prstGeom prst="rect">
            <a:avLst/>
          </a:prstGeom>
        </p:spPr>
      </p:pic>
      <p:sp>
        <p:nvSpPr>
          <p:cNvPr id="3" name="TextBox 2"/>
          <p:cNvSpPr txBox="1"/>
          <p:nvPr/>
        </p:nvSpPr>
        <p:spPr>
          <a:xfrm>
            <a:off x="4367881" y="2034662"/>
            <a:ext cx="4600223" cy="4031873"/>
          </a:xfrm>
          <a:prstGeom prst="rect">
            <a:avLst/>
          </a:prstGeom>
          <a:noFill/>
        </p:spPr>
        <p:txBody>
          <a:bodyPr wrap="square" rtlCol="0">
            <a:spAutoFit/>
          </a:bodyPr>
          <a:lstStyle/>
          <a:p>
            <a:pPr algn="ctr"/>
            <a:r>
              <a:rPr lang="en-US" sz="4000" dirty="0" smtClean="0">
                <a:solidFill>
                  <a:srgbClr val="FFFFFF"/>
                </a:solidFill>
              </a:rPr>
              <a:t>Food</a:t>
            </a:r>
          </a:p>
          <a:p>
            <a:r>
              <a:rPr lang="en-US" dirty="0" smtClean="0">
                <a:solidFill>
                  <a:srgbClr val="FFFFFF"/>
                </a:solidFill>
              </a:rPr>
              <a:t>Bees and other insects pollinate a lot of the food we consume. This includes a large amount of the food we eat daily at breakfast such as jams, marmalade, fresh fruits, coffee and so on. They also pollinate many of our vegetables, for instance onions, cauliflower and broccoli, so that we can sow the seeds for next years crop.</a:t>
            </a:r>
          </a:p>
          <a:p>
            <a:endParaRPr lang="en-US" dirty="0">
              <a:solidFill>
                <a:srgbClr val="FFFFFF"/>
              </a:solidFill>
            </a:endParaRPr>
          </a:p>
          <a:p>
            <a:endParaRPr lang="en-US" dirty="0" smtClean="0">
              <a:solidFill>
                <a:srgbClr val="FFFFFF"/>
              </a:solidFill>
            </a:endParaRPr>
          </a:p>
          <a:p>
            <a:r>
              <a:rPr lang="en-US" dirty="0">
                <a:solidFill>
                  <a:srgbClr val="FFFFFF"/>
                </a:solidFill>
              </a:rPr>
              <a:t> </a:t>
            </a:r>
            <a:r>
              <a:rPr lang="en-US" dirty="0" smtClean="0">
                <a:solidFill>
                  <a:srgbClr val="FFFFFF"/>
                </a:solidFill>
              </a:rPr>
              <a:t>          </a:t>
            </a:r>
          </a:p>
          <a:p>
            <a:endParaRPr lang="en-US" dirty="0" smtClean="0">
              <a:solidFill>
                <a:srgbClr val="FFFFFF"/>
              </a:solidFill>
            </a:endParaRPr>
          </a:p>
        </p:txBody>
      </p:sp>
    </p:spTree>
    <p:extLst>
      <p:ext uri="{BB962C8B-B14F-4D97-AF65-F5344CB8AC3E}">
        <p14:creationId xmlns:p14="http://schemas.microsoft.com/office/powerpoint/2010/main" val="37038552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Bumblebees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Bumblebees are larger and more rotund and colorful than honey bees, and will not sting unless severely agitated. There are around 25 species in the UK.</a:t>
            </a:r>
          </a:p>
          <a:p>
            <a:pPr marL="0" indent="0">
              <a:buNone/>
            </a:pPr>
            <a:r>
              <a:rPr lang="en-US" dirty="0" smtClean="0"/>
              <a:t>They have a deep buzz and are a familiar sight in summer in both cities and the countryside. </a:t>
            </a:r>
          </a:p>
          <a:p>
            <a:pPr marL="0" indent="0">
              <a:buNone/>
            </a:pPr>
            <a:r>
              <a:rPr lang="en-US" dirty="0" smtClean="0"/>
              <a:t>In spring, a bumblebee colony is founded by a queen, that has overwintered, she lays eggs that become workers. Firstly, she lays a lot of workers before she eventually lays males and young queens, who leave the nest and mate.</a:t>
            </a:r>
            <a:endParaRPr lang="en-US" dirty="0"/>
          </a:p>
        </p:txBody>
      </p:sp>
    </p:spTree>
    <p:extLst>
      <p:ext uri="{BB962C8B-B14F-4D97-AF65-F5344CB8AC3E}">
        <p14:creationId xmlns:p14="http://schemas.microsoft.com/office/powerpoint/2010/main" val="23362331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874" y="79468"/>
            <a:ext cx="8026363" cy="1417638"/>
          </a:xfrm>
        </p:spPr>
        <p:txBody>
          <a:bodyPr/>
          <a:lstStyle/>
          <a:p>
            <a:r>
              <a:rPr lang="en-US" sz="4400" dirty="0" smtClean="0"/>
              <a:t>The life cycle of the bumblebee</a:t>
            </a:r>
            <a:endParaRPr lang="en-US" sz="4400" dirty="0"/>
          </a:p>
        </p:txBody>
      </p:sp>
      <p:pic>
        <p:nvPicPr>
          <p:cNvPr id="4" name="Picture 3"/>
          <p:cNvPicPr>
            <a:picLocks noChangeAspect="1"/>
          </p:cNvPicPr>
          <p:nvPr/>
        </p:nvPicPr>
        <p:blipFill>
          <a:blip r:embed="rId3"/>
          <a:stretch>
            <a:fillRect/>
          </a:stretch>
        </p:blipFill>
        <p:spPr>
          <a:xfrm>
            <a:off x="1216839" y="1849296"/>
            <a:ext cx="5194594" cy="4742890"/>
          </a:xfrm>
          <a:prstGeom prst="rect">
            <a:avLst/>
          </a:prstGeom>
        </p:spPr>
      </p:pic>
    </p:spTree>
    <p:extLst>
      <p:ext uri="{BB962C8B-B14F-4D97-AF65-F5344CB8AC3E}">
        <p14:creationId xmlns:p14="http://schemas.microsoft.com/office/powerpoint/2010/main" val="40251937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3446" y="1800026"/>
            <a:ext cx="2928056" cy="1947157"/>
          </a:xfrm>
          <a:prstGeom prst="rect">
            <a:avLst/>
          </a:prstGeom>
        </p:spPr>
      </p:pic>
      <p:sp>
        <p:nvSpPr>
          <p:cNvPr id="6" name="Rectangle 5"/>
          <p:cNvSpPr/>
          <p:nvPr/>
        </p:nvSpPr>
        <p:spPr>
          <a:xfrm>
            <a:off x="715889" y="3747183"/>
            <a:ext cx="1837362" cy="369332"/>
          </a:xfrm>
          <a:prstGeom prst="rect">
            <a:avLst/>
          </a:prstGeom>
        </p:spPr>
        <p:txBody>
          <a:bodyPr wrap="none">
            <a:spAutoFit/>
          </a:bodyPr>
          <a:lstStyle/>
          <a:p>
            <a:r>
              <a:rPr lang="en-US" i="1" dirty="0">
                <a:solidFill>
                  <a:schemeClr val="bg1"/>
                </a:solidFill>
              </a:rPr>
              <a:t>Bombus </a:t>
            </a:r>
            <a:r>
              <a:rPr lang="en-US" i="1" dirty="0" err="1" smtClean="0">
                <a:solidFill>
                  <a:schemeClr val="bg1"/>
                </a:solidFill>
              </a:rPr>
              <a:t>terrestris</a:t>
            </a:r>
            <a:endParaRPr lang="en-US" i="1" dirty="0">
              <a:solidFill>
                <a:schemeClr val="bg1"/>
              </a:solidFill>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3446" y="4144737"/>
            <a:ext cx="2928056" cy="2228068"/>
          </a:xfrm>
          <a:prstGeom prst="rect">
            <a:avLst/>
          </a:prstGeom>
        </p:spPr>
      </p:pic>
      <p:sp>
        <p:nvSpPr>
          <p:cNvPr id="8" name="Rectangle 7"/>
          <p:cNvSpPr/>
          <p:nvPr/>
        </p:nvSpPr>
        <p:spPr>
          <a:xfrm>
            <a:off x="540150" y="6372805"/>
            <a:ext cx="1973795" cy="369332"/>
          </a:xfrm>
          <a:prstGeom prst="rect">
            <a:avLst/>
          </a:prstGeom>
        </p:spPr>
        <p:txBody>
          <a:bodyPr wrap="none">
            <a:spAutoFit/>
          </a:bodyPr>
          <a:lstStyle/>
          <a:p>
            <a:r>
              <a:rPr lang="en-US" i="1" dirty="0" smtClean="0">
                <a:solidFill>
                  <a:schemeClr val="bg1"/>
                </a:solidFill>
              </a:rPr>
              <a:t>Bombus </a:t>
            </a:r>
            <a:r>
              <a:rPr lang="en-US" i="1" dirty="0" err="1">
                <a:solidFill>
                  <a:schemeClr val="bg1"/>
                </a:solidFill>
              </a:rPr>
              <a:t>lapidarius</a:t>
            </a:r>
            <a:endParaRPr lang="en-US" i="1" dirty="0">
              <a:solidFill>
                <a:schemeClr val="bg1"/>
              </a:solidFill>
            </a:endParaRPr>
          </a:p>
        </p:txBody>
      </p:sp>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11503" y="1800025"/>
            <a:ext cx="2596210" cy="1947157"/>
          </a:xfrm>
          <a:prstGeom prst="rect">
            <a:avLst/>
          </a:prstGeom>
        </p:spPr>
      </p:pic>
      <p:sp>
        <p:nvSpPr>
          <p:cNvPr id="10" name="Rectangle 9"/>
          <p:cNvSpPr/>
          <p:nvPr/>
        </p:nvSpPr>
        <p:spPr>
          <a:xfrm>
            <a:off x="3594856" y="3726964"/>
            <a:ext cx="2067909" cy="369332"/>
          </a:xfrm>
          <a:prstGeom prst="rect">
            <a:avLst/>
          </a:prstGeom>
        </p:spPr>
        <p:txBody>
          <a:bodyPr wrap="none">
            <a:spAutoFit/>
          </a:bodyPr>
          <a:lstStyle/>
          <a:p>
            <a:r>
              <a:rPr lang="en-US" i="1" dirty="0" smtClean="0">
                <a:solidFill>
                  <a:schemeClr val="bg1"/>
                </a:solidFill>
              </a:rPr>
              <a:t>Bombus </a:t>
            </a:r>
            <a:r>
              <a:rPr lang="en-US" i="1" dirty="0" err="1">
                <a:solidFill>
                  <a:schemeClr val="bg1"/>
                </a:solidFill>
              </a:rPr>
              <a:t>pascuorum</a:t>
            </a:r>
            <a:endParaRPr lang="en-US" i="1" dirty="0">
              <a:solidFill>
                <a:schemeClr val="bg1"/>
              </a:solidFill>
            </a:endParaRPr>
          </a:p>
        </p:txBody>
      </p:sp>
      <p:pic>
        <p:nvPicPr>
          <p:cNvPr id="11" name="Picture 10"/>
          <p:cNvPicPr>
            <a:picLocks noChangeAspect="1"/>
          </p:cNvPicPr>
          <p:nvPr/>
        </p:nvPicPr>
        <p:blipFill>
          <a:blip r:embed="rId6"/>
          <a:stretch>
            <a:fillRect/>
          </a:stretch>
        </p:blipFill>
        <p:spPr>
          <a:xfrm>
            <a:off x="3111503" y="4096296"/>
            <a:ext cx="3420983" cy="2276509"/>
          </a:xfrm>
          <a:prstGeom prst="rect">
            <a:avLst/>
          </a:prstGeom>
        </p:spPr>
      </p:pic>
      <p:sp>
        <p:nvSpPr>
          <p:cNvPr id="12" name="Rectangle 11"/>
          <p:cNvSpPr/>
          <p:nvPr/>
        </p:nvSpPr>
        <p:spPr>
          <a:xfrm>
            <a:off x="3524452" y="6371583"/>
            <a:ext cx="1952042" cy="369332"/>
          </a:xfrm>
          <a:prstGeom prst="rect">
            <a:avLst/>
          </a:prstGeom>
        </p:spPr>
        <p:txBody>
          <a:bodyPr wrap="none">
            <a:spAutoFit/>
          </a:bodyPr>
          <a:lstStyle/>
          <a:p>
            <a:r>
              <a:rPr lang="en-US" i="1" dirty="0" smtClean="0">
                <a:solidFill>
                  <a:schemeClr val="bg1"/>
                </a:solidFill>
              </a:rPr>
              <a:t>Bombus </a:t>
            </a:r>
            <a:r>
              <a:rPr lang="en-US" i="1" dirty="0" err="1">
                <a:solidFill>
                  <a:schemeClr val="bg1"/>
                </a:solidFill>
              </a:rPr>
              <a:t>monticola</a:t>
            </a:r>
            <a:endParaRPr lang="en-US" i="1" dirty="0">
              <a:solidFill>
                <a:schemeClr val="bg1"/>
              </a:solidFill>
            </a:endParaRPr>
          </a:p>
        </p:txBody>
      </p:sp>
      <p:pic>
        <p:nvPicPr>
          <p:cNvPr id="13" name="Picture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07713" y="1800026"/>
            <a:ext cx="2945314" cy="1964502"/>
          </a:xfrm>
          <a:prstGeom prst="rect">
            <a:avLst/>
          </a:prstGeom>
        </p:spPr>
      </p:pic>
      <p:sp>
        <p:nvSpPr>
          <p:cNvPr id="14" name="Rectangle 13"/>
          <p:cNvSpPr/>
          <p:nvPr/>
        </p:nvSpPr>
        <p:spPr>
          <a:xfrm>
            <a:off x="6124583" y="3695603"/>
            <a:ext cx="2012455" cy="369332"/>
          </a:xfrm>
          <a:prstGeom prst="rect">
            <a:avLst/>
          </a:prstGeom>
        </p:spPr>
        <p:txBody>
          <a:bodyPr wrap="none">
            <a:spAutoFit/>
          </a:bodyPr>
          <a:lstStyle/>
          <a:p>
            <a:r>
              <a:rPr lang="en-US" i="1" dirty="0">
                <a:solidFill>
                  <a:schemeClr val="bg1"/>
                </a:solidFill>
              </a:rPr>
              <a:t>B</a:t>
            </a:r>
            <a:r>
              <a:rPr lang="en-US" i="1" dirty="0" smtClean="0">
                <a:solidFill>
                  <a:schemeClr val="bg1"/>
                </a:solidFill>
              </a:rPr>
              <a:t>ombus </a:t>
            </a:r>
            <a:r>
              <a:rPr lang="en-US" i="1" dirty="0" err="1">
                <a:solidFill>
                  <a:schemeClr val="bg1"/>
                </a:solidFill>
              </a:rPr>
              <a:t>hypnorum</a:t>
            </a:r>
            <a:endParaRPr lang="en-US" i="1" dirty="0">
              <a:solidFill>
                <a:schemeClr val="bg1"/>
              </a:solidFill>
            </a:endParaRPr>
          </a:p>
        </p:txBody>
      </p:sp>
      <p:pic>
        <p:nvPicPr>
          <p:cNvPr id="15" name="Picture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37111" y="4064935"/>
            <a:ext cx="2906889" cy="2334595"/>
          </a:xfrm>
          <a:prstGeom prst="rect">
            <a:avLst/>
          </a:prstGeom>
        </p:spPr>
      </p:pic>
      <p:sp>
        <p:nvSpPr>
          <p:cNvPr id="16" name="Rectangle 15"/>
          <p:cNvSpPr/>
          <p:nvPr/>
        </p:nvSpPr>
        <p:spPr>
          <a:xfrm>
            <a:off x="6596054" y="6426531"/>
            <a:ext cx="1922399" cy="369332"/>
          </a:xfrm>
          <a:prstGeom prst="rect">
            <a:avLst/>
          </a:prstGeom>
        </p:spPr>
        <p:txBody>
          <a:bodyPr wrap="none">
            <a:spAutoFit/>
          </a:bodyPr>
          <a:lstStyle/>
          <a:p>
            <a:r>
              <a:rPr lang="en-US" i="1" dirty="0">
                <a:solidFill>
                  <a:schemeClr val="bg1"/>
                </a:solidFill>
              </a:rPr>
              <a:t>Bombus </a:t>
            </a:r>
            <a:r>
              <a:rPr lang="en-US" i="1" dirty="0" err="1">
                <a:solidFill>
                  <a:schemeClr val="bg1"/>
                </a:solidFill>
              </a:rPr>
              <a:t>pratorum</a:t>
            </a:r>
            <a:endParaRPr lang="en-US" i="1" dirty="0">
              <a:solidFill>
                <a:schemeClr val="bg1"/>
              </a:solidFill>
            </a:endParaRPr>
          </a:p>
        </p:txBody>
      </p:sp>
      <p:sp>
        <p:nvSpPr>
          <p:cNvPr id="17" name="Title 1"/>
          <p:cNvSpPr>
            <a:spLocks noGrp="1"/>
          </p:cNvSpPr>
          <p:nvPr>
            <p:ph type="title"/>
          </p:nvPr>
        </p:nvSpPr>
        <p:spPr>
          <a:xfrm>
            <a:off x="765174" y="79468"/>
            <a:ext cx="7612063" cy="1417638"/>
          </a:xfrm>
        </p:spPr>
        <p:txBody>
          <a:bodyPr/>
          <a:lstStyle/>
          <a:p>
            <a:r>
              <a:rPr lang="en-US" sz="3600" dirty="0" smtClean="0"/>
              <a:t>Common bumblebee species (UK)</a:t>
            </a:r>
            <a:endParaRPr lang="en-US" sz="3600" dirty="0"/>
          </a:p>
        </p:txBody>
      </p:sp>
    </p:spTree>
    <p:extLst>
      <p:ext uri="{BB962C8B-B14F-4D97-AF65-F5344CB8AC3E}">
        <p14:creationId xmlns:p14="http://schemas.microsoft.com/office/powerpoint/2010/main" val="26777092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Cuckoo bumblebees</a:t>
            </a:r>
            <a:endParaRPr lang="en-US" dirty="0"/>
          </a:p>
        </p:txBody>
      </p:sp>
      <p:sp>
        <p:nvSpPr>
          <p:cNvPr id="3" name="Content Placeholder 2"/>
          <p:cNvSpPr>
            <a:spLocks noGrp="1"/>
          </p:cNvSpPr>
          <p:nvPr>
            <p:ph idx="1"/>
          </p:nvPr>
        </p:nvSpPr>
        <p:spPr/>
        <p:txBody>
          <a:bodyPr/>
          <a:lstStyle/>
          <a:p>
            <a:pPr marL="0" indent="0">
              <a:buNone/>
            </a:pPr>
            <a:r>
              <a:rPr lang="en-US" dirty="0" smtClean="0"/>
              <a:t>Cuckoo bumblebees are members are the subgenus </a:t>
            </a:r>
            <a:r>
              <a:rPr lang="en-US" i="1" dirty="0" smtClean="0"/>
              <a:t>Psithyrus</a:t>
            </a:r>
            <a:r>
              <a:rPr lang="en-US" dirty="0" smtClean="0"/>
              <a:t>, they look very much like true bumblebees and still belong to the same genus </a:t>
            </a:r>
            <a:r>
              <a:rPr lang="en-US" i="1" dirty="0" smtClean="0"/>
              <a:t>Bombus</a:t>
            </a:r>
            <a:r>
              <a:rPr lang="en-US" dirty="0" smtClean="0"/>
              <a:t>. </a:t>
            </a:r>
          </a:p>
          <a:p>
            <a:pPr marL="0" indent="0">
              <a:buNone/>
            </a:pPr>
            <a:r>
              <a:rPr lang="en-US" dirty="0" smtClean="0"/>
              <a:t>Unlike bumblebees there are no worker castes, or queens, just males or females. The cuckoo bees enter a bumblebee nest and kills the bumblebee queen and she lays her eggs and then the cuckoo larvae are raised in the nest of the true bumblebee species.</a:t>
            </a:r>
          </a:p>
          <a:p>
            <a:pPr marL="0" indent="0">
              <a:buNone/>
            </a:pPr>
            <a:endParaRPr lang="en-US" dirty="0" smtClean="0"/>
          </a:p>
        </p:txBody>
      </p:sp>
    </p:spTree>
    <p:extLst>
      <p:ext uri="{BB962C8B-B14F-4D97-AF65-F5344CB8AC3E}">
        <p14:creationId xmlns:p14="http://schemas.microsoft.com/office/powerpoint/2010/main" val="709550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cuckoo bumblebees</a:t>
            </a:r>
            <a:endParaRPr lang="en-US" dirty="0"/>
          </a:p>
        </p:txBody>
      </p:sp>
      <p:sp>
        <p:nvSpPr>
          <p:cNvPr id="3" name="Content Placeholder 2"/>
          <p:cNvSpPr>
            <a:spLocks noGrp="1"/>
          </p:cNvSpPr>
          <p:nvPr>
            <p:ph idx="1"/>
          </p:nvPr>
        </p:nvSpPr>
        <p:spPr>
          <a:xfrm>
            <a:off x="4303889" y="2070846"/>
            <a:ext cx="4073350" cy="4182035"/>
          </a:xfrm>
        </p:spPr>
        <p:txBody>
          <a:bodyPr/>
          <a:lstStyle/>
          <a:p>
            <a:r>
              <a:rPr lang="en-US" dirty="0"/>
              <a:t>The </a:t>
            </a:r>
            <a:r>
              <a:rPr lang="en-US" dirty="0" smtClean="0"/>
              <a:t>bumblebee </a:t>
            </a:r>
            <a:r>
              <a:rPr lang="en-US" i="1" dirty="0" smtClean="0"/>
              <a:t>Bombus </a:t>
            </a:r>
            <a:r>
              <a:rPr lang="en-US" i="1" dirty="0" err="1" smtClean="0"/>
              <a:t>vestalis</a:t>
            </a:r>
            <a:r>
              <a:rPr lang="en-US" i="1" dirty="0" smtClean="0"/>
              <a:t> (top left) </a:t>
            </a:r>
            <a:r>
              <a:rPr lang="en-US" dirty="0" smtClean="0"/>
              <a:t>is a cuckoo which has very similar </a:t>
            </a:r>
            <a:r>
              <a:rPr lang="en-US" dirty="0" err="1" smtClean="0"/>
              <a:t>colourings</a:t>
            </a:r>
            <a:r>
              <a:rPr lang="en-US" dirty="0" smtClean="0"/>
              <a:t> to its host bumblebee </a:t>
            </a:r>
            <a:r>
              <a:rPr lang="en-US" i="1" dirty="0" smtClean="0"/>
              <a:t>Bombus </a:t>
            </a:r>
            <a:r>
              <a:rPr lang="en-US" i="1" dirty="0" err="1" smtClean="0"/>
              <a:t>terrestris</a:t>
            </a:r>
            <a:r>
              <a:rPr lang="en-US" i="1" dirty="0"/>
              <a:t> </a:t>
            </a:r>
            <a:r>
              <a:rPr lang="en-US" i="1" dirty="0" smtClean="0"/>
              <a:t>(bottom left).</a:t>
            </a:r>
          </a:p>
          <a:p>
            <a:pPr marL="0" indent="0">
              <a:buNone/>
            </a:pPr>
            <a:endParaRPr lang="en-US" dirty="0"/>
          </a:p>
        </p:txBody>
      </p:sp>
      <p:pic>
        <p:nvPicPr>
          <p:cNvPr id="4" name="Picture 3"/>
          <p:cNvPicPr>
            <a:picLocks noChangeAspect="1"/>
          </p:cNvPicPr>
          <p:nvPr/>
        </p:nvPicPr>
        <p:blipFill>
          <a:blip r:embed="rId3"/>
          <a:stretch>
            <a:fillRect/>
          </a:stretch>
        </p:blipFill>
        <p:spPr>
          <a:xfrm>
            <a:off x="765174" y="1841500"/>
            <a:ext cx="2568222" cy="2439811"/>
          </a:xfrm>
          <a:prstGeom prst="rect">
            <a:avLst/>
          </a:prstGeom>
        </p:spPr>
      </p:pic>
      <p:pic>
        <p:nvPicPr>
          <p:cNvPr id="5" name="Picture 4"/>
          <p:cNvPicPr>
            <a:picLocks noChangeAspect="1"/>
          </p:cNvPicPr>
          <p:nvPr/>
        </p:nvPicPr>
        <p:blipFill>
          <a:blip r:embed="rId4"/>
          <a:stretch>
            <a:fillRect/>
          </a:stretch>
        </p:blipFill>
        <p:spPr>
          <a:xfrm>
            <a:off x="2049285" y="4451432"/>
            <a:ext cx="3048000" cy="2286000"/>
          </a:xfrm>
          <a:prstGeom prst="rect">
            <a:avLst/>
          </a:prstGeom>
        </p:spPr>
      </p:pic>
    </p:spTree>
    <p:extLst>
      <p:ext uri="{BB962C8B-B14F-4D97-AF65-F5344CB8AC3E}">
        <p14:creationId xmlns:p14="http://schemas.microsoft.com/office/powerpoint/2010/main" val="2885816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Solitary Bees</a:t>
            </a:r>
            <a:endParaRPr lang="en-US" dirty="0"/>
          </a:p>
        </p:txBody>
      </p:sp>
      <p:sp>
        <p:nvSpPr>
          <p:cNvPr id="3" name="Content Placeholder 2"/>
          <p:cNvSpPr>
            <a:spLocks noGrp="1"/>
          </p:cNvSpPr>
          <p:nvPr>
            <p:ph idx="1"/>
          </p:nvPr>
        </p:nvSpPr>
        <p:spPr>
          <a:xfrm>
            <a:off x="412397" y="2198154"/>
            <a:ext cx="5048603" cy="4182035"/>
          </a:xfrm>
        </p:spPr>
        <p:txBody>
          <a:bodyPr>
            <a:normAutofit fontScale="92500" lnSpcReduction="20000"/>
          </a:bodyPr>
          <a:lstStyle/>
          <a:p>
            <a:pPr marL="0" indent="0">
              <a:buNone/>
            </a:pPr>
            <a:r>
              <a:rPr lang="en-US" dirty="0" smtClean="0"/>
              <a:t>There are around 200 species in the UK, unlike honey bees and bumblebees they do not live in colonies. </a:t>
            </a:r>
          </a:p>
          <a:p>
            <a:pPr marL="0" indent="0">
              <a:buNone/>
            </a:pPr>
            <a:r>
              <a:rPr lang="en-US" dirty="0" smtClean="0"/>
              <a:t>The first solitary bees appear in March, and these are miner bees (</a:t>
            </a:r>
            <a:r>
              <a:rPr lang="en-US" i="1" dirty="0" smtClean="0"/>
              <a:t>Andrena)</a:t>
            </a:r>
            <a:r>
              <a:rPr lang="en-US" dirty="0" smtClean="0"/>
              <a:t>. They look similar to honeybees, yet lack pollen baskets. They make their nests in the ground, in sandy soil and along paths. The female digs the nest and stocks it with nectar and pollen and seals it and then leaves the young to fend for themselves.</a:t>
            </a:r>
          </a:p>
          <a:p>
            <a:pPr marL="0" indent="0">
              <a:buNone/>
            </a:pPr>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l="31881" t="21830" r="8794" b="11522"/>
          <a:stretch/>
        </p:blipFill>
        <p:spPr>
          <a:xfrm>
            <a:off x="5977337" y="1796899"/>
            <a:ext cx="2676348" cy="2299429"/>
          </a:xfrm>
          <a:prstGeom prst="rect">
            <a:avLst/>
          </a:prstGeom>
        </p:spPr>
      </p:pic>
      <p:sp>
        <p:nvSpPr>
          <p:cNvPr id="5" name="TextBox 4"/>
          <p:cNvSpPr txBox="1"/>
          <p:nvPr/>
        </p:nvSpPr>
        <p:spPr>
          <a:xfrm>
            <a:off x="5987909" y="4282124"/>
            <a:ext cx="2665776" cy="369332"/>
          </a:xfrm>
          <a:prstGeom prst="rect">
            <a:avLst/>
          </a:prstGeom>
          <a:noFill/>
        </p:spPr>
        <p:txBody>
          <a:bodyPr wrap="none" rtlCol="0">
            <a:spAutoFit/>
          </a:bodyPr>
          <a:lstStyle/>
          <a:p>
            <a:r>
              <a:rPr lang="en-US" dirty="0" smtClean="0"/>
              <a:t>Image: </a:t>
            </a:r>
            <a:r>
              <a:rPr lang="en-US" dirty="0" err="1" smtClean="0"/>
              <a:t>wildaboutbritain</a:t>
            </a:r>
            <a:endParaRPr lang="en-US" dirty="0"/>
          </a:p>
        </p:txBody>
      </p:sp>
      <p:pic>
        <p:nvPicPr>
          <p:cNvPr id="2050"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77337" y="4790773"/>
            <a:ext cx="2805156" cy="1842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7597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Butterflies</a:t>
            </a:r>
            <a:endParaRPr lang="en-US" dirty="0"/>
          </a:p>
        </p:txBody>
      </p:sp>
      <p:sp>
        <p:nvSpPr>
          <p:cNvPr id="3" name="Content Placeholder 2"/>
          <p:cNvSpPr>
            <a:spLocks noGrp="1"/>
          </p:cNvSpPr>
          <p:nvPr>
            <p:ph idx="1"/>
          </p:nvPr>
        </p:nvSpPr>
        <p:spPr>
          <a:xfrm>
            <a:off x="765175" y="2070846"/>
            <a:ext cx="8124825" cy="4688376"/>
          </a:xfrm>
        </p:spPr>
        <p:txBody>
          <a:bodyPr>
            <a:normAutofit/>
          </a:bodyPr>
          <a:lstStyle/>
          <a:p>
            <a:r>
              <a:rPr lang="en-US" dirty="0"/>
              <a:t>A butterfly is a mainly day-</a:t>
            </a:r>
            <a:r>
              <a:rPr lang="en-US" dirty="0" smtClean="0"/>
              <a:t>flying insect, they belong to the order Lepidoptera, which also includes moths.</a:t>
            </a:r>
          </a:p>
          <a:p>
            <a:r>
              <a:rPr lang="en-US" dirty="0" smtClean="0"/>
              <a:t>Their lifecycle consists of four parts; egg, larva, crystalis (pupa), adult. </a:t>
            </a:r>
          </a:p>
          <a:p>
            <a:r>
              <a:rPr lang="en-US" dirty="0" smtClean="0"/>
              <a:t>Butterflies can vary, such as polymorphism (where there is more than one colour of the same species), sexual dimorphism and seasonal morphism and geographical morphism.</a:t>
            </a:r>
          </a:p>
          <a:p>
            <a:endParaRPr lang="en-US" dirty="0" smtClean="0"/>
          </a:p>
          <a:p>
            <a:pPr marL="0" indent="0">
              <a:buNone/>
            </a:pPr>
            <a:endParaRPr lang="en-US" dirty="0"/>
          </a:p>
        </p:txBody>
      </p:sp>
      <p:sp>
        <p:nvSpPr>
          <p:cNvPr id="6" name="Rectangle 5"/>
          <p:cNvSpPr/>
          <p:nvPr/>
        </p:nvSpPr>
        <p:spPr>
          <a:xfrm>
            <a:off x="4318000" y="2782669"/>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2922670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Butterfly Anatomy</a:t>
            </a:r>
            <a:endParaRPr lang="en-US" dirty="0"/>
          </a:p>
        </p:txBody>
      </p:sp>
      <p:pic>
        <p:nvPicPr>
          <p:cNvPr id="8" name="Picture 7"/>
          <p:cNvPicPr>
            <a:picLocks noChangeAspect="1"/>
          </p:cNvPicPr>
          <p:nvPr/>
        </p:nvPicPr>
        <p:blipFill>
          <a:blip r:embed="rId3"/>
          <a:stretch>
            <a:fillRect/>
          </a:stretch>
        </p:blipFill>
        <p:spPr>
          <a:xfrm>
            <a:off x="352778" y="1961445"/>
            <a:ext cx="4306119" cy="3697111"/>
          </a:xfrm>
          <a:prstGeom prst="rect">
            <a:avLst/>
          </a:prstGeom>
        </p:spPr>
      </p:pic>
      <p:sp>
        <p:nvSpPr>
          <p:cNvPr id="9" name="Content Placeholder 2"/>
          <p:cNvSpPr>
            <a:spLocks noGrp="1"/>
          </p:cNvSpPr>
          <p:nvPr>
            <p:ph idx="1"/>
          </p:nvPr>
        </p:nvSpPr>
        <p:spPr>
          <a:xfrm>
            <a:off x="4924779" y="2070846"/>
            <a:ext cx="3452460" cy="4182035"/>
          </a:xfrm>
        </p:spPr>
        <p:txBody>
          <a:bodyPr>
            <a:normAutofit/>
          </a:bodyPr>
          <a:lstStyle/>
          <a:p>
            <a:r>
              <a:rPr lang="en-US" dirty="0" smtClean="0"/>
              <a:t>The butterfly pollinates flowers by pollen being transferred onto its legs and body.</a:t>
            </a:r>
          </a:p>
          <a:p>
            <a:r>
              <a:rPr lang="en-US" dirty="0" smtClean="0"/>
              <a:t>The butterfly has a long proboscis which it uses to collect nectar.</a:t>
            </a:r>
            <a:endParaRPr lang="en-US" dirty="0"/>
          </a:p>
        </p:txBody>
      </p:sp>
      <p:sp>
        <p:nvSpPr>
          <p:cNvPr id="10" name="TextBox 9"/>
          <p:cNvSpPr txBox="1"/>
          <p:nvPr/>
        </p:nvSpPr>
        <p:spPr>
          <a:xfrm>
            <a:off x="790222" y="5856110"/>
            <a:ext cx="4035778" cy="369332"/>
          </a:xfrm>
          <a:prstGeom prst="rect">
            <a:avLst/>
          </a:prstGeom>
          <a:noFill/>
        </p:spPr>
        <p:txBody>
          <a:bodyPr wrap="square" rtlCol="0">
            <a:spAutoFit/>
          </a:bodyPr>
          <a:lstStyle/>
          <a:p>
            <a:r>
              <a:rPr lang="en-US" dirty="0" smtClean="0"/>
              <a:t>Image: </a:t>
            </a:r>
            <a:r>
              <a:rPr lang="en-US" dirty="0" err="1" smtClean="0"/>
              <a:t>www.theanimalfiles.com</a:t>
            </a:r>
            <a:endParaRPr lang="en-US" dirty="0"/>
          </a:p>
        </p:txBody>
      </p:sp>
    </p:spTree>
    <p:extLst>
      <p:ext uri="{BB962C8B-B14F-4D97-AF65-F5344CB8AC3E}">
        <p14:creationId xmlns:p14="http://schemas.microsoft.com/office/powerpoint/2010/main" val="1631692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Butterfly species (UK)</a:t>
            </a:r>
            <a:endParaRPr lang="en-US" dirty="0"/>
          </a:p>
        </p:txBody>
      </p:sp>
      <p:pic>
        <p:nvPicPr>
          <p:cNvPr id="4" name="Picture 3"/>
          <p:cNvPicPr>
            <a:picLocks noChangeAspect="1"/>
          </p:cNvPicPr>
          <p:nvPr/>
        </p:nvPicPr>
        <p:blipFill>
          <a:blip r:embed="rId3"/>
          <a:stretch>
            <a:fillRect/>
          </a:stretch>
        </p:blipFill>
        <p:spPr>
          <a:xfrm>
            <a:off x="155221" y="1905000"/>
            <a:ext cx="2844659" cy="1531739"/>
          </a:xfrm>
          <a:prstGeom prst="rect">
            <a:avLst/>
          </a:prstGeom>
        </p:spPr>
      </p:pic>
      <p:sp>
        <p:nvSpPr>
          <p:cNvPr id="5" name="Rectangle 4"/>
          <p:cNvSpPr/>
          <p:nvPr/>
        </p:nvSpPr>
        <p:spPr>
          <a:xfrm>
            <a:off x="155222" y="3436739"/>
            <a:ext cx="2078504" cy="923330"/>
          </a:xfrm>
          <a:prstGeom prst="rect">
            <a:avLst/>
          </a:prstGeom>
        </p:spPr>
        <p:txBody>
          <a:bodyPr wrap="none">
            <a:spAutoFit/>
          </a:bodyPr>
          <a:lstStyle/>
          <a:p>
            <a:r>
              <a:rPr lang="en-US" b="1" dirty="0" smtClean="0">
                <a:solidFill>
                  <a:schemeClr val="bg1"/>
                </a:solidFill>
              </a:rPr>
              <a:t>Red admiral </a:t>
            </a:r>
            <a:r>
              <a:rPr lang="en-US" dirty="0">
                <a:solidFill>
                  <a:schemeClr val="bg1"/>
                </a:solidFill>
              </a:rPr>
              <a:t>	</a:t>
            </a:r>
          </a:p>
          <a:p>
            <a:r>
              <a:rPr lang="en-US" i="1" dirty="0">
                <a:solidFill>
                  <a:schemeClr val="bg1"/>
                </a:solidFill>
              </a:rPr>
              <a:t>Vanessa </a:t>
            </a:r>
            <a:r>
              <a:rPr lang="en-US" i="1" dirty="0" err="1">
                <a:solidFill>
                  <a:schemeClr val="bg1"/>
                </a:solidFill>
              </a:rPr>
              <a:t>atalanta</a:t>
            </a:r>
            <a:r>
              <a:rPr lang="en-US" i="1" dirty="0">
                <a:solidFill>
                  <a:schemeClr val="bg1"/>
                </a:solidFill>
              </a:rPr>
              <a:t>	</a:t>
            </a:r>
          </a:p>
          <a:p>
            <a:r>
              <a:rPr lang="en-US" dirty="0" smtClean="0"/>
              <a:t> </a:t>
            </a:r>
            <a:endParaRPr lang="en-US" dirty="0"/>
          </a:p>
        </p:txBody>
      </p:sp>
      <p:sp>
        <p:nvSpPr>
          <p:cNvPr id="6" name="Rectangle 5"/>
          <p:cNvSpPr/>
          <p:nvPr/>
        </p:nvSpPr>
        <p:spPr>
          <a:xfrm>
            <a:off x="2999880" y="3449893"/>
            <a:ext cx="2118422" cy="646331"/>
          </a:xfrm>
          <a:prstGeom prst="rect">
            <a:avLst/>
          </a:prstGeom>
        </p:spPr>
        <p:txBody>
          <a:bodyPr wrap="square">
            <a:spAutoFit/>
          </a:bodyPr>
          <a:lstStyle/>
          <a:p>
            <a:r>
              <a:rPr lang="en-US" b="1" dirty="0">
                <a:solidFill>
                  <a:schemeClr val="bg1"/>
                </a:solidFill>
              </a:rPr>
              <a:t>Meadow </a:t>
            </a:r>
            <a:r>
              <a:rPr lang="en-US" b="1" dirty="0" smtClean="0">
                <a:solidFill>
                  <a:schemeClr val="bg1"/>
                </a:solidFill>
              </a:rPr>
              <a:t>Brown</a:t>
            </a:r>
            <a:r>
              <a:rPr lang="en-US" dirty="0">
                <a:solidFill>
                  <a:schemeClr val="bg1"/>
                </a:solidFill>
              </a:rPr>
              <a:t>	</a:t>
            </a:r>
          </a:p>
          <a:p>
            <a:r>
              <a:rPr lang="en-US" i="1" dirty="0" err="1">
                <a:solidFill>
                  <a:schemeClr val="bg1"/>
                </a:solidFill>
              </a:rPr>
              <a:t>Maniola</a:t>
            </a:r>
            <a:r>
              <a:rPr lang="en-US" i="1" dirty="0">
                <a:solidFill>
                  <a:schemeClr val="bg1"/>
                </a:solidFill>
              </a:rPr>
              <a:t> </a:t>
            </a:r>
            <a:r>
              <a:rPr lang="en-US" i="1" dirty="0" err="1">
                <a:solidFill>
                  <a:schemeClr val="bg1"/>
                </a:solidFill>
              </a:rPr>
              <a:t>jurtina</a:t>
            </a:r>
            <a:r>
              <a:rPr lang="en-US" b="1" i="1" dirty="0"/>
              <a:t>	</a:t>
            </a:r>
          </a:p>
        </p:txBody>
      </p:sp>
      <p:pic>
        <p:nvPicPr>
          <p:cNvPr id="7" name="Picture 6"/>
          <p:cNvPicPr>
            <a:picLocks noChangeAspect="1"/>
          </p:cNvPicPr>
          <p:nvPr/>
        </p:nvPicPr>
        <p:blipFill rotWithShape="1">
          <a:blip r:embed="rId4"/>
          <a:srcRect t="21030" b="-14281"/>
          <a:stretch/>
        </p:blipFill>
        <p:spPr>
          <a:xfrm>
            <a:off x="2959302" y="1905000"/>
            <a:ext cx="2159000" cy="1808738"/>
          </a:xfrm>
          <a:prstGeom prst="rect">
            <a:avLst/>
          </a:prstGeom>
        </p:spPr>
      </p:pic>
      <p:sp>
        <p:nvSpPr>
          <p:cNvPr id="8" name="Rectangle 7"/>
          <p:cNvSpPr/>
          <p:nvPr/>
        </p:nvSpPr>
        <p:spPr>
          <a:xfrm>
            <a:off x="5245302" y="3449893"/>
            <a:ext cx="2286000" cy="646331"/>
          </a:xfrm>
          <a:prstGeom prst="rect">
            <a:avLst/>
          </a:prstGeom>
        </p:spPr>
        <p:txBody>
          <a:bodyPr wrap="square">
            <a:spAutoFit/>
          </a:bodyPr>
          <a:lstStyle/>
          <a:p>
            <a:r>
              <a:rPr lang="en-US" b="1" dirty="0">
                <a:solidFill>
                  <a:schemeClr val="bg1"/>
                </a:solidFill>
              </a:rPr>
              <a:t>Holly Blue</a:t>
            </a:r>
            <a:endParaRPr lang="en-US" dirty="0">
              <a:solidFill>
                <a:schemeClr val="bg1"/>
              </a:solidFill>
            </a:endParaRPr>
          </a:p>
          <a:p>
            <a:r>
              <a:rPr lang="en-US" i="1" dirty="0" err="1">
                <a:solidFill>
                  <a:schemeClr val="bg1"/>
                </a:solidFill>
              </a:rPr>
              <a:t>Celastrina</a:t>
            </a:r>
            <a:r>
              <a:rPr lang="en-US" i="1" dirty="0">
                <a:solidFill>
                  <a:schemeClr val="bg1"/>
                </a:solidFill>
              </a:rPr>
              <a:t> </a:t>
            </a:r>
            <a:r>
              <a:rPr lang="en-US" i="1" dirty="0" err="1">
                <a:solidFill>
                  <a:schemeClr val="bg1"/>
                </a:solidFill>
              </a:rPr>
              <a:t>argiolus</a:t>
            </a:r>
            <a:r>
              <a:rPr lang="en-US" i="1" dirty="0">
                <a:solidFill>
                  <a:schemeClr val="bg1"/>
                </a:solidFill>
              </a:rPr>
              <a:t> </a:t>
            </a:r>
            <a:r>
              <a:rPr lang="en-US" i="1" dirty="0"/>
              <a:t>	</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18302" y="1838656"/>
            <a:ext cx="2130778" cy="1598083"/>
          </a:xfrm>
          <a:prstGeom prst="rect">
            <a:avLst/>
          </a:prstGeom>
        </p:spPr>
      </p:pic>
      <p:sp>
        <p:nvSpPr>
          <p:cNvPr id="11" name="Rectangle 10"/>
          <p:cNvSpPr/>
          <p:nvPr/>
        </p:nvSpPr>
        <p:spPr>
          <a:xfrm>
            <a:off x="155222" y="6211669"/>
            <a:ext cx="4572000" cy="646331"/>
          </a:xfrm>
          <a:prstGeom prst="rect">
            <a:avLst/>
          </a:prstGeom>
        </p:spPr>
        <p:txBody>
          <a:bodyPr>
            <a:spAutoFit/>
          </a:bodyPr>
          <a:lstStyle/>
          <a:p>
            <a:r>
              <a:rPr lang="en-US" b="1" dirty="0">
                <a:solidFill>
                  <a:schemeClr val="bg1"/>
                </a:solidFill>
              </a:rPr>
              <a:t>Heath Fritillary</a:t>
            </a:r>
            <a:endParaRPr lang="en-US" dirty="0">
              <a:solidFill>
                <a:schemeClr val="bg1"/>
              </a:solidFill>
            </a:endParaRPr>
          </a:p>
          <a:p>
            <a:r>
              <a:rPr lang="en-US" i="1" dirty="0" err="1">
                <a:solidFill>
                  <a:schemeClr val="bg1"/>
                </a:solidFill>
              </a:rPr>
              <a:t>Melitaea</a:t>
            </a:r>
            <a:r>
              <a:rPr lang="en-US" i="1" dirty="0">
                <a:solidFill>
                  <a:schemeClr val="bg1"/>
                </a:solidFill>
              </a:rPr>
              <a:t> </a:t>
            </a:r>
            <a:r>
              <a:rPr lang="en-US" i="1" dirty="0" err="1">
                <a:solidFill>
                  <a:schemeClr val="bg1"/>
                </a:solidFill>
              </a:rPr>
              <a:t>athalia</a:t>
            </a:r>
            <a:r>
              <a:rPr lang="en-US" i="1" dirty="0"/>
              <a:t>	</a:t>
            </a:r>
          </a:p>
        </p:txBody>
      </p:sp>
      <p:pic>
        <p:nvPicPr>
          <p:cNvPr id="12" name="Picture 11"/>
          <p:cNvPicPr>
            <a:picLocks noChangeAspect="1"/>
          </p:cNvPicPr>
          <p:nvPr/>
        </p:nvPicPr>
        <p:blipFill>
          <a:blip r:embed="rId6"/>
          <a:stretch>
            <a:fillRect/>
          </a:stretch>
        </p:blipFill>
        <p:spPr>
          <a:xfrm>
            <a:off x="155221" y="4296296"/>
            <a:ext cx="2557123" cy="1915374"/>
          </a:xfrm>
          <a:prstGeom prst="rect">
            <a:avLst/>
          </a:prstGeom>
        </p:spPr>
      </p:pic>
      <p:sp>
        <p:nvSpPr>
          <p:cNvPr id="13" name="Rectangle 12"/>
          <p:cNvSpPr/>
          <p:nvPr/>
        </p:nvSpPr>
        <p:spPr>
          <a:xfrm>
            <a:off x="2811122" y="6244064"/>
            <a:ext cx="2113656" cy="923330"/>
          </a:xfrm>
          <a:prstGeom prst="rect">
            <a:avLst/>
          </a:prstGeom>
        </p:spPr>
        <p:txBody>
          <a:bodyPr wrap="square">
            <a:spAutoFit/>
          </a:bodyPr>
          <a:lstStyle/>
          <a:p>
            <a:r>
              <a:rPr lang="en-US" b="1" dirty="0">
                <a:solidFill>
                  <a:schemeClr val="bg1"/>
                </a:solidFill>
              </a:rPr>
              <a:t>Large Blue</a:t>
            </a:r>
            <a:endParaRPr lang="en-US" dirty="0">
              <a:solidFill>
                <a:schemeClr val="bg1"/>
              </a:solidFill>
            </a:endParaRPr>
          </a:p>
          <a:p>
            <a:r>
              <a:rPr lang="en-US" i="1" dirty="0" err="1">
                <a:solidFill>
                  <a:schemeClr val="bg1"/>
                </a:solidFill>
              </a:rPr>
              <a:t>Glaucopsyche</a:t>
            </a:r>
            <a:r>
              <a:rPr lang="en-US" i="1" dirty="0">
                <a:solidFill>
                  <a:schemeClr val="bg1"/>
                </a:solidFill>
              </a:rPr>
              <a:t> </a:t>
            </a:r>
            <a:r>
              <a:rPr lang="en-US" i="1" dirty="0" err="1">
                <a:solidFill>
                  <a:schemeClr val="bg1"/>
                </a:solidFill>
              </a:rPr>
              <a:t>arion</a:t>
            </a:r>
            <a:r>
              <a:rPr lang="en-US" i="1" dirty="0">
                <a:solidFill>
                  <a:schemeClr val="bg1"/>
                </a:solidFill>
              </a:rPr>
              <a:t> </a:t>
            </a:r>
            <a:r>
              <a:rPr lang="en-US" i="1" dirty="0"/>
              <a:t>	</a:t>
            </a:r>
          </a:p>
        </p:txBody>
      </p:sp>
      <p:pic>
        <p:nvPicPr>
          <p:cNvPr id="15" name="Picture 14"/>
          <p:cNvPicPr>
            <a:picLocks noChangeAspect="1"/>
          </p:cNvPicPr>
          <p:nvPr/>
        </p:nvPicPr>
        <p:blipFill rotWithShape="1">
          <a:blip r:embed="rId7" cstate="screen">
            <a:extLst>
              <a:ext uri="{28A0092B-C50C-407E-A947-70E740481C1C}">
                <a14:useLocalDpi xmlns:a14="http://schemas.microsoft.com/office/drawing/2010/main"/>
              </a:ext>
            </a:extLst>
          </a:blip>
          <a:srcRect l="22924" t="9312" r="18758"/>
          <a:stretch/>
        </p:blipFill>
        <p:spPr>
          <a:xfrm>
            <a:off x="2811122" y="4295653"/>
            <a:ext cx="1999746" cy="1948411"/>
          </a:xfrm>
          <a:prstGeom prst="rect">
            <a:avLst/>
          </a:prstGeom>
        </p:spPr>
      </p:pic>
      <p:sp>
        <p:nvSpPr>
          <p:cNvPr id="16" name="Rectangle 15"/>
          <p:cNvSpPr/>
          <p:nvPr/>
        </p:nvSpPr>
        <p:spPr>
          <a:xfrm>
            <a:off x="5245302" y="6255393"/>
            <a:ext cx="4572000" cy="646331"/>
          </a:xfrm>
          <a:prstGeom prst="rect">
            <a:avLst/>
          </a:prstGeom>
        </p:spPr>
        <p:txBody>
          <a:bodyPr>
            <a:spAutoFit/>
          </a:bodyPr>
          <a:lstStyle/>
          <a:p>
            <a:r>
              <a:rPr lang="en-US" b="1" dirty="0" smtClean="0">
                <a:solidFill>
                  <a:schemeClr val="bg1"/>
                </a:solidFill>
              </a:rPr>
              <a:t>Wood White</a:t>
            </a:r>
          </a:p>
          <a:p>
            <a:r>
              <a:rPr lang="en-US" i="1" dirty="0" err="1" smtClean="0">
                <a:solidFill>
                  <a:schemeClr val="bg1"/>
                </a:solidFill>
              </a:rPr>
              <a:t>Leptidea</a:t>
            </a:r>
            <a:r>
              <a:rPr lang="en-US" i="1" dirty="0" smtClean="0">
                <a:solidFill>
                  <a:schemeClr val="bg1"/>
                </a:solidFill>
              </a:rPr>
              <a:t> </a:t>
            </a:r>
            <a:r>
              <a:rPr lang="en-US" i="1" dirty="0" err="1">
                <a:solidFill>
                  <a:schemeClr val="bg1"/>
                </a:solidFill>
              </a:rPr>
              <a:t>sinapis</a:t>
            </a:r>
            <a:r>
              <a:rPr lang="en-US" i="1" dirty="0"/>
              <a:t>	</a:t>
            </a:r>
          </a:p>
        </p:txBody>
      </p:sp>
      <p:pic>
        <p:nvPicPr>
          <p:cNvPr id="17" name="Picture 16"/>
          <p:cNvPicPr>
            <a:picLocks noChangeAspect="1"/>
          </p:cNvPicPr>
          <p:nvPr/>
        </p:nvPicPr>
        <p:blipFill>
          <a:blip r:embed="rId8"/>
          <a:stretch>
            <a:fillRect/>
          </a:stretch>
        </p:blipFill>
        <p:spPr>
          <a:xfrm>
            <a:off x="4839090" y="4295653"/>
            <a:ext cx="2526910" cy="1927137"/>
          </a:xfrm>
          <a:prstGeom prst="rect">
            <a:avLst/>
          </a:prstGeom>
        </p:spPr>
      </p:pic>
    </p:spTree>
    <p:extLst>
      <p:ext uri="{BB962C8B-B14F-4D97-AF65-F5344CB8AC3E}">
        <p14:creationId xmlns:p14="http://schemas.microsoft.com/office/powerpoint/2010/main" val="21987088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9777" y="1933223"/>
            <a:ext cx="4007556" cy="4526181"/>
          </a:xfrm>
          <a:prstGeom prst="rect">
            <a:avLst/>
          </a:prstGeom>
        </p:spPr>
      </p:pic>
      <p:sp>
        <p:nvSpPr>
          <p:cNvPr id="5" name="Rectangle 4"/>
          <p:cNvSpPr/>
          <p:nvPr/>
        </p:nvSpPr>
        <p:spPr>
          <a:xfrm>
            <a:off x="4924778" y="1981117"/>
            <a:ext cx="3894666" cy="4353500"/>
          </a:xfrm>
          <a:prstGeom prst="rect">
            <a:avLst/>
          </a:prstGeom>
        </p:spPr>
        <p:txBody>
          <a:bodyPr wrap="square">
            <a:spAutoFit/>
          </a:bodyPr>
          <a:lstStyle/>
          <a:p>
            <a:pPr marL="285750" indent="-285750">
              <a:lnSpc>
                <a:spcPct val="110000"/>
              </a:lnSpc>
              <a:buFont typeface="Arial"/>
              <a:buChar char="•"/>
            </a:pPr>
            <a:r>
              <a:rPr lang="en-US" dirty="0" smtClean="0">
                <a:solidFill>
                  <a:srgbClr val="FFFFFF"/>
                </a:solidFill>
              </a:rPr>
              <a:t>The Large Blue butterfly went extinct in the UK and was reintroduced from a Swedish population. The butterfly is a parasitic on the grubs of the red </a:t>
            </a:r>
            <a:r>
              <a:rPr lang="en-US" dirty="0">
                <a:solidFill>
                  <a:srgbClr val="FFFFFF"/>
                </a:solidFill>
              </a:rPr>
              <a:t>ant, </a:t>
            </a:r>
            <a:r>
              <a:rPr lang="en-US" i="1" dirty="0" err="1">
                <a:solidFill>
                  <a:srgbClr val="FFFFFF"/>
                </a:solidFill>
              </a:rPr>
              <a:t>Myrmica</a:t>
            </a:r>
            <a:r>
              <a:rPr lang="en-US" i="1" dirty="0">
                <a:solidFill>
                  <a:srgbClr val="FFFFFF"/>
                </a:solidFill>
              </a:rPr>
              <a:t> </a:t>
            </a:r>
            <a:r>
              <a:rPr lang="en-US" i="1" dirty="0" err="1" smtClean="0">
                <a:solidFill>
                  <a:srgbClr val="FFFFFF"/>
                </a:solidFill>
              </a:rPr>
              <a:t>sabuleti</a:t>
            </a:r>
            <a:r>
              <a:rPr lang="en-US" dirty="0" smtClean="0">
                <a:solidFill>
                  <a:srgbClr val="FFFFFF"/>
                </a:solidFill>
              </a:rPr>
              <a:t>.</a:t>
            </a:r>
          </a:p>
          <a:p>
            <a:pPr>
              <a:lnSpc>
                <a:spcPct val="110000"/>
              </a:lnSpc>
            </a:pPr>
            <a:endParaRPr lang="en-US" dirty="0">
              <a:solidFill>
                <a:srgbClr val="FFFFFF"/>
              </a:solidFill>
            </a:endParaRPr>
          </a:p>
          <a:p>
            <a:pPr marL="285750" indent="-285750">
              <a:lnSpc>
                <a:spcPct val="110000"/>
              </a:lnSpc>
              <a:buFont typeface="Arial"/>
              <a:buChar char="•"/>
            </a:pPr>
            <a:r>
              <a:rPr lang="en-US" dirty="0" smtClean="0">
                <a:solidFill>
                  <a:srgbClr val="FFFFFF"/>
                </a:solidFill>
              </a:rPr>
              <a:t>Management </a:t>
            </a:r>
            <a:r>
              <a:rPr lang="en-US" dirty="0">
                <a:solidFill>
                  <a:srgbClr val="FFFFFF"/>
                </a:solidFill>
              </a:rPr>
              <a:t>of grassland </a:t>
            </a:r>
            <a:r>
              <a:rPr lang="en-US" dirty="0" smtClean="0">
                <a:solidFill>
                  <a:srgbClr val="FFFFFF"/>
                </a:solidFill>
              </a:rPr>
              <a:t>sites to </a:t>
            </a:r>
            <a:r>
              <a:rPr lang="en-US" dirty="0">
                <a:solidFill>
                  <a:srgbClr val="FFFFFF"/>
                </a:solidFill>
              </a:rPr>
              <a:t>keep sward height at optimum levels for </a:t>
            </a:r>
            <a:r>
              <a:rPr lang="en-US" dirty="0" smtClean="0">
                <a:solidFill>
                  <a:srgbClr val="FFFFFF"/>
                </a:solidFill>
              </a:rPr>
              <a:t>the red ant, </a:t>
            </a:r>
            <a:r>
              <a:rPr lang="en-US" i="1" dirty="0" err="1" smtClean="0">
                <a:solidFill>
                  <a:srgbClr val="FFFFFF"/>
                </a:solidFill>
              </a:rPr>
              <a:t>Myrmica</a:t>
            </a:r>
            <a:r>
              <a:rPr lang="en-US" i="1" dirty="0" smtClean="0">
                <a:solidFill>
                  <a:srgbClr val="FFFFFF"/>
                </a:solidFill>
              </a:rPr>
              <a:t> </a:t>
            </a:r>
            <a:r>
              <a:rPr lang="en-US" i="1" dirty="0" err="1">
                <a:solidFill>
                  <a:srgbClr val="FFFFFF"/>
                </a:solidFill>
              </a:rPr>
              <a:t>sabuleti</a:t>
            </a:r>
            <a:r>
              <a:rPr lang="en-US" i="1" dirty="0">
                <a:solidFill>
                  <a:srgbClr val="FFFFFF"/>
                </a:solidFill>
              </a:rPr>
              <a:t> </a:t>
            </a:r>
            <a:r>
              <a:rPr lang="en-US" dirty="0">
                <a:solidFill>
                  <a:srgbClr val="FFFFFF"/>
                </a:solidFill>
              </a:rPr>
              <a:t>has enabled the successful re- introduction of a previously extinct </a:t>
            </a:r>
            <a:r>
              <a:rPr lang="en-US" dirty="0" smtClean="0">
                <a:solidFill>
                  <a:srgbClr val="FFFFFF"/>
                </a:solidFill>
              </a:rPr>
              <a:t>species in the UK</a:t>
            </a:r>
            <a:endParaRPr lang="en-US" dirty="0">
              <a:solidFill>
                <a:srgbClr val="FFFFFF"/>
              </a:solidFill>
            </a:endParaRPr>
          </a:p>
        </p:txBody>
      </p:sp>
      <p:sp>
        <p:nvSpPr>
          <p:cNvPr id="7" name="Title 1"/>
          <p:cNvSpPr>
            <a:spLocks noGrp="1"/>
          </p:cNvSpPr>
          <p:nvPr>
            <p:ph type="title"/>
          </p:nvPr>
        </p:nvSpPr>
        <p:spPr>
          <a:xfrm>
            <a:off x="765174" y="79468"/>
            <a:ext cx="7612063" cy="1417638"/>
          </a:xfrm>
        </p:spPr>
        <p:txBody>
          <a:bodyPr/>
          <a:lstStyle/>
          <a:p>
            <a:r>
              <a:rPr lang="en-US" dirty="0" smtClean="0"/>
              <a:t>Conservation of Large Blue </a:t>
            </a:r>
            <a:endParaRPr lang="en-US" dirty="0"/>
          </a:p>
        </p:txBody>
      </p:sp>
      <p:sp>
        <p:nvSpPr>
          <p:cNvPr id="8" name="Rectangle 7"/>
          <p:cNvSpPr/>
          <p:nvPr/>
        </p:nvSpPr>
        <p:spPr>
          <a:xfrm>
            <a:off x="479777" y="6443435"/>
            <a:ext cx="4572000" cy="369332"/>
          </a:xfrm>
          <a:prstGeom prst="rect">
            <a:avLst/>
          </a:prstGeom>
        </p:spPr>
        <p:txBody>
          <a:bodyPr>
            <a:spAutoFit/>
          </a:bodyPr>
          <a:lstStyle/>
          <a:p>
            <a:r>
              <a:rPr lang="en-US" dirty="0" smtClean="0"/>
              <a:t>Image: Richard Lewington </a:t>
            </a:r>
            <a:endParaRPr lang="en-US" dirty="0"/>
          </a:p>
        </p:txBody>
      </p:sp>
    </p:spTree>
    <p:extLst>
      <p:ext uri="{BB962C8B-B14F-4D97-AF65-F5344CB8AC3E}">
        <p14:creationId xmlns:p14="http://schemas.microsoft.com/office/powerpoint/2010/main" val="41601119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Hoverflies</a:t>
            </a:r>
            <a:endParaRPr lang="en-US" dirty="0"/>
          </a:p>
        </p:txBody>
      </p:sp>
      <p:sp>
        <p:nvSpPr>
          <p:cNvPr id="3" name="Content Placeholder 2"/>
          <p:cNvSpPr>
            <a:spLocks noGrp="1"/>
          </p:cNvSpPr>
          <p:nvPr>
            <p:ph idx="1"/>
          </p:nvPr>
        </p:nvSpPr>
        <p:spPr>
          <a:xfrm>
            <a:off x="716822" y="2050244"/>
            <a:ext cx="7612064" cy="4182035"/>
          </a:xfrm>
        </p:spPr>
        <p:txBody>
          <a:bodyPr/>
          <a:lstStyle/>
          <a:p>
            <a:pPr marL="0" indent="0">
              <a:buNone/>
            </a:pPr>
            <a:r>
              <a:rPr lang="en-US" dirty="0"/>
              <a:t>There are more than 250 species of </a:t>
            </a:r>
            <a:r>
              <a:rPr lang="en-US" dirty="0" smtClean="0"/>
              <a:t>hoverfly. They are a type of fly and belong to the order </a:t>
            </a:r>
            <a:r>
              <a:rPr lang="en-US" dirty="0" err="1" smtClean="0"/>
              <a:t>Diptera</a:t>
            </a:r>
            <a:r>
              <a:rPr lang="en-US" dirty="0" smtClean="0"/>
              <a:t>. They are skillful flyers and can reach bursts of speed of </a:t>
            </a:r>
            <a:r>
              <a:rPr lang="en-US" dirty="0"/>
              <a:t>up to 40km/h </a:t>
            </a:r>
            <a:r>
              <a:rPr lang="en-US" dirty="0" smtClean="0"/>
              <a:t>.</a:t>
            </a:r>
          </a:p>
          <a:p>
            <a:pPr marL="0" indent="0">
              <a:buNone/>
            </a:pPr>
            <a:r>
              <a:rPr lang="en-US" dirty="0" smtClean="0"/>
              <a:t>Many hoverflies mimic wasps in colouration, this is called a </a:t>
            </a:r>
            <a:r>
              <a:rPr lang="en-US" dirty="0" err="1" smtClean="0"/>
              <a:t>Batesian</a:t>
            </a:r>
            <a:r>
              <a:rPr lang="en-US" dirty="0"/>
              <a:t> </a:t>
            </a:r>
            <a:r>
              <a:rPr lang="en-US" dirty="0" smtClean="0"/>
              <a:t>mimicry, where a harmless species mimics a dangerous one, to gain protection from predation of visual searching natural enemies. There are also hoverflies that mimic bumblebees and the honey bee. </a:t>
            </a:r>
          </a:p>
        </p:txBody>
      </p:sp>
      <p:pic>
        <p:nvPicPr>
          <p:cNvPr id="3074"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6325" y="79468"/>
            <a:ext cx="2880205" cy="1952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06325" y="6250053"/>
            <a:ext cx="1943161" cy="369332"/>
          </a:xfrm>
          <a:prstGeom prst="rect">
            <a:avLst/>
          </a:prstGeom>
          <a:noFill/>
        </p:spPr>
        <p:txBody>
          <a:bodyPr wrap="none" rtlCol="0">
            <a:spAutoFit/>
          </a:bodyPr>
          <a:lstStyle/>
          <a:p>
            <a:r>
              <a:rPr lang="en-GB" dirty="0" smtClean="0"/>
              <a:t>Photo: Alex Wild</a:t>
            </a:r>
            <a:endParaRPr lang="en-GB" dirty="0"/>
          </a:p>
        </p:txBody>
      </p:sp>
    </p:spTree>
    <p:extLst>
      <p:ext uri="{BB962C8B-B14F-4D97-AF65-F5344CB8AC3E}">
        <p14:creationId xmlns:p14="http://schemas.microsoft.com/office/powerpoint/2010/main" val="3233873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of a hoverfly</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03211" y="1820333"/>
            <a:ext cx="5760765" cy="4487333"/>
          </a:xfrm>
          <a:prstGeom prst="rect">
            <a:avLst/>
          </a:prstGeom>
        </p:spPr>
      </p:pic>
      <p:sp>
        <p:nvSpPr>
          <p:cNvPr id="3" name="Rectangle 2"/>
          <p:cNvSpPr/>
          <p:nvPr/>
        </p:nvSpPr>
        <p:spPr>
          <a:xfrm>
            <a:off x="0" y="6425949"/>
            <a:ext cx="8494889" cy="369332"/>
          </a:xfrm>
          <a:prstGeom prst="rect">
            <a:avLst/>
          </a:prstGeom>
        </p:spPr>
        <p:txBody>
          <a:bodyPr wrap="square">
            <a:spAutoFit/>
          </a:bodyPr>
          <a:lstStyle/>
          <a:p>
            <a:r>
              <a:rPr lang="en-US" dirty="0" smtClean="0"/>
              <a:t> </a:t>
            </a:r>
            <a:r>
              <a:rPr lang="en-US" dirty="0" err="1" smtClean="0"/>
              <a:t>Image:http</a:t>
            </a:r>
            <a:r>
              <a:rPr lang="en-US" dirty="0"/>
              <a:t>://</a:t>
            </a:r>
            <a:r>
              <a:rPr lang="en-US" dirty="0" err="1"/>
              <a:t>www.microscopy-uk.org.uk</a:t>
            </a:r>
            <a:r>
              <a:rPr lang="en-US" dirty="0"/>
              <a:t>/mag/artmay07/cd-</a:t>
            </a:r>
            <a:r>
              <a:rPr lang="en-US" dirty="0" err="1"/>
              <a:t>hoverflies.html</a:t>
            </a:r>
            <a:endParaRPr lang="en-US" dirty="0"/>
          </a:p>
        </p:txBody>
      </p:sp>
    </p:spTree>
    <p:extLst>
      <p:ext uri="{BB962C8B-B14F-4D97-AF65-F5344CB8AC3E}">
        <p14:creationId xmlns:p14="http://schemas.microsoft.com/office/powerpoint/2010/main" val="982350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mimicry</a:t>
            </a:r>
            <a:endParaRPr lang="en-US" dirty="0"/>
          </a:p>
        </p:txBody>
      </p:sp>
      <p:pic>
        <p:nvPicPr>
          <p:cNvPr id="5" name="Content Placeholder 4"/>
          <p:cNvPicPr>
            <a:picLocks noGrp="1" noChangeAspect="1"/>
          </p:cNvPicPr>
          <p:nvPr>
            <p:ph idx="1"/>
          </p:nvPr>
        </p:nvPicPr>
        <p:blipFill>
          <a:blip r:embed="rId3" cstate="screen">
            <a:extLst>
              <a:ext uri="{28A0092B-C50C-407E-A947-70E740481C1C}">
                <a14:useLocalDpi xmlns:a14="http://schemas.microsoft.com/office/drawing/2010/main"/>
              </a:ext>
            </a:extLst>
          </a:blip>
          <a:srcRect l="8377" r="8377"/>
          <a:stretch>
            <a:fillRect/>
          </a:stretch>
        </p:blipFill>
        <p:spPr>
          <a:xfrm>
            <a:off x="1839205" y="1801989"/>
            <a:ext cx="2381603" cy="2968555"/>
          </a:xfr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12421" y="1801988"/>
            <a:ext cx="2931448" cy="2968555"/>
          </a:xfrm>
          <a:prstGeom prst="rect">
            <a:avLst/>
          </a:prstGeom>
        </p:spPr>
      </p:pic>
      <p:sp>
        <p:nvSpPr>
          <p:cNvPr id="7" name="TextBox 6"/>
          <p:cNvSpPr txBox="1"/>
          <p:nvPr/>
        </p:nvSpPr>
        <p:spPr>
          <a:xfrm>
            <a:off x="34886" y="5148262"/>
            <a:ext cx="9155070" cy="646331"/>
          </a:xfrm>
          <a:prstGeom prst="rect">
            <a:avLst/>
          </a:prstGeom>
          <a:noFill/>
        </p:spPr>
        <p:txBody>
          <a:bodyPr wrap="none" rtlCol="0">
            <a:spAutoFit/>
          </a:bodyPr>
          <a:lstStyle/>
          <a:p>
            <a:r>
              <a:rPr lang="en-US" dirty="0" smtClean="0">
                <a:solidFill>
                  <a:srgbClr val="FFFFFF"/>
                </a:solidFill>
              </a:rPr>
              <a:t>Here is one example of a wasp mimic hoverfly, on the left is the Common </a:t>
            </a:r>
            <a:r>
              <a:rPr lang="en-US" dirty="0">
                <a:solidFill>
                  <a:srgbClr val="FFFFFF"/>
                </a:solidFill>
              </a:rPr>
              <a:t>W</a:t>
            </a:r>
            <a:r>
              <a:rPr lang="en-US" dirty="0" smtClean="0">
                <a:solidFill>
                  <a:srgbClr val="FFFFFF"/>
                </a:solidFill>
              </a:rPr>
              <a:t>asp, </a:t>
            </a:r>
          </a:p>
          <a:p>
            <a:r>
              <a:rPr lang="en-US" i="1" dirty="0" smtClean="0">
                <a:solidFill>
                  <a:srgbClr val="FFFFFF"/>
                </a:solidFill>
              </a:rPr>
              <a:t> </a:t>
            </a:r>
            <a:r>
              <a:rPr lang="en-US" i="1" dirty="0">
                <a:solidFill>
                  <a:srgbClr val="FFFFFF"/>
                </a:solidFill>
              </a:rPr>
              <a:t>( </a:t>
            </a:r>
            <a:r>
              <a:rPr lang="en-US" i="1" dirty="0" err="1">
                <a:solidFill>
                  <a:srgbClr val="FFFFFF"/>
                </a:solidFill>
              </a:rPr>
              <a:t>P</a:t>
            </a:r>
            <a:r>
              <a:rPr lang="en-US" i="1" dirty="0" err="1" smtClean="0">
                <a:solidFill>
                  <a:srgbClr val="FFFFFF"/>
                </a:solidFill>
              </a:rPr>
              <a:t>aravespula</a:t>
            </a:r>
            <a:r>
              <a:rPr lang="en-US" i="1" dirty="0" smtClean="0">
                <a:solidFill>
                  <a:srgbClr val="FFFFFF"/>
                </a:solidFill>
              </a:rPr>
              <a:t> </a:t>
            </a:r>
            <a:r>
              <a:rPr lang="en-US" i="1" dirty="0" err="1">
                <a:solidFill>
                  <a:srgbClr val="FFFFFF"/>
                </a:solidFill>
              </a:rPr>
              <a:t>vulgris</a:t>
            </a:r>
            <a:r>
              <a:rPr lang="en-US" i="1" dirty="0">
                <a:solidFill>
                  <a:srgbClr val="FFFFFF"/>
                </a:solidFill>
              </a:rPr>
              <a:t> ) </a:t>
            </a:r>
            <a:r>
              <a:rPr lang="en-US" dirty="0" smtClean="0">
                <a:solidFill>
                  <a:srgbClr val="FFFFFF"/>
                </a:solidFill>
              </a:rPr>
              <a:t>and on the right is the </a:t>
            </a:r>
            <a:r>
              <a:rPr lang="en-US" dirty="0">
                <a:solidFill>
                  <a:srgbClr val="FFFFFF"/>
                </a:solidFill>
              </a:rPr>
              <a:t>Hover Fly </a:t>
            </a:r>
            <a:r>
              <a:rPr lang="en-US" dirty="0" smtClean="0">
                <a:solidFill>
                  <a:srgbClr val="FFFFFF"/>
                </a:solidFill>
              </a:rPr>
              <a:t> </a:t>
            </a:r>
            <a:r>
              <a:rPr lang="en-US" i="1" dirty="0">
                <a:solidFill>
                  <a:srgbClr val="FFFFFF"/>
                </a:solidFill>
              </a:rPr>
              <a:t>(</a:t>
            </a:r>
            <a:r>
              <a:rPr lang="en-US" i="1" dirty="0" err="1">
                <a:solidFill>
                  <a:srgbClr val="FFFFFF"/>
                </a:solidFill>
              </a:rPr>
              <a:t>Chrysotoxum</a:t>
            </a:r>
            <a:r>
              <a:rPr lang="en-US" i="1" dirty="0">
                <a:solidFill>
                  <a:srgbClr val="FFFFFF"/>
                </a:solidFill>
              </a:rPr>
              <a:t> </a:t>
            </a:r>
            <a:r>
              <a:rPr lang="en-US" i="1" dirty="0" err="1">
                <a:solidFill>
                  <a:srgbClr val="FFFFFF"/>
                </a:solidFill>
              </a:rPr>
              <a:t>cautum</a:t>
            </a:r>
            <a:r>
              <a:rPr lang="en-US" i="1" dirty="0">
                <a:solidFill>
                  <a:srgbClr val="FFFFFF"/>
                </a:solidFill>
              </a:rPr>
              <a:t> </a:t>
            </a:r>
            <a:r>
              <a:rPr lang="en-US" dirty="0">
                <a:solidFill>
                  <a:srgbClr val="FFFFFF"/>
                </a:solidFill>
              </a:rPr>
              <a:t>- female)</a:t>
            </a:r>
          </a:p>
        </p:txBody>
      </p:sp>
      <p:sp>
        <p:nvSpPr>
          <p:cNvPr id="8" name="Rectangle 7"/>
          <p:cNvSpPr/>
          <p:nvPr/>
        </p:nvSpPr>
        <p:spPr>
          <a:xfrm>
            <a:off x="186618" y="6369503"/>
            <a:ext cx="8068381" cy="369332"/>
          </a:xfrm>
          <a:prstGeom prst="rect">
            <a:avLst/>
          </a:prstGeom>
        </p:spPr>
        <p:txBody>
          <a:bodyPr wrap="square">
            <a:spAutoFit/>
          </a:bodyPr>
          <a:lstStyle/>
          <a:p>
            <a:r>
              <a:rPr lang="en-US" dirty="0"/>
              <a:t>http://</a:t>
            </a:r>
            <a:r>
              <a:rPr lang="en-US" dirty="0" err="1"/>
              <a:t>www.microscopy-uk.org.uk</a:t>
            </a:r>
            <a:r>
              <a:rPr lang="en-US" dirty="0"/>
              <a:t>/mag/artmay07/cd-</a:t>
            </a:r>
            <a:r>
              <a:rPr lang="en-US" dirty="0" err="1"/>
              <a:t>hoverflies.html</a:t>
            </a:r>
            <a:endParaRPr lang="en-US" dirty="0"/>
          </a:p>
        </p:txBody>
      </p:sp>
    </p:spTree>
    <p:extLst>
      <p:ext uri="{BB962C8B-B14F-4D97-AF65-F5344CB8AC3E}">
        <p14:creationId xmlns:p14="http://schemas.microsoft.com/office/powerpoint/2010/main" val="977005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74558" y="1981117"/>
            <a:ext cx="5044886" cy="1920526"/>
          </a:xfrm>
          <a:prstGeom prst="rect">
            <a:avLst/>
          </a:prstGeom>
        </p:spPr>
        <p:txBody>
          <a:bodyPr wrap="square">
            <a:spAutoFit/>
          </a:bodyPr>
          <a:lstStyle/>
          <a:p>
            <a:pPr marL="285750" indent="-285750">
              <a:lnSpc>
                <a:spcPct val="110000"/>
              </a:lnSpc>
              <a:buFont typeface="Arial"/>
              <a:buChar char="•"/>
            </a:pPr>
            <a:r>
              <a:rPr lang="en-US" dirty="0" smtClean="0">
                <a:solidFill>
                  <a:srgbClr val="FFFFFF"/>
                </a:solidFill>
              </a:rPr>
              <a:t>Flies are very common</a:t>
            </a:r>
            <a:r>
              <a:rPr lang="en-US" dirty="0">
                <a:solidFill>
                  <a:srgbClr val="FFFFFF"/>
                </a:solidFill>
              </a:rPr>
              <a:t>. These are not social insects. </a:t>
            </a:r>
            <a:r>
              <a:rPr lang="en-GB" dirty="0" smtClean="0">
                <a:solidFill>
                  <a:schemeClr val="bg1"/>
                </a:solidFill>
              </a:rPr>
              <a:t>There </a:t>
            </a:r>
            <a:r>
              <a:rPr lang="en-GB" dirty="0">
                <a:solidFill>
                  <a:schemeClr val="bg1"/>
                </a:solidFill>
              </a:rPr>
              <a:t>are more than 120,000 species of flies worldwide. Most flies live an average of 21 days and take on various shapes throughout their short lives</a:t>
            </a:r>
            <a:r>
              <a:rPr lang="en-GB" dirty="0" smtClean="0">
                <a:solidFill>
                  <a:schemeClr val="bg1"/>
                </a:solidFill>
              </a:rPr>
              <a:t>. The larvae of the flies are sometimes called maggots.</a:t>
            </a:r>
            <a:endParaRPr lang="en-US" dirty="0" smtClean="0">
              <a:solidFill>
                <a:schemeClr val="bg1"/>
              </a:solidFill>
            </a:endParaRPr>
          </a:p>
        </p:txBody>
      </p:sp>
      <p:sp>
        <p:nvSpPr>
          <p:cNvPr id="7" name="Title 1"/>
          <p:cNvSpPr>
            <a:spLocks noGrp="1"/>
          </p:cNvSpPr>
          <p:nvPr>
            <p:ph type="title"/>
          </p:nvPr>
        </p:nvSpPr>
        <p:spPr>
          <a:xfrm>
            <a:off x="765174" y="79468"/>
            <a:ext cx="7612063" cy="1417638"/>
          </a:xfrm>
        </p:spPr>
        <p:txBody>
          <a:bodyPr/>
          <a:lstStyle/>
          <a:p>
            <a:r>
              <a:rPr lang="en-US" dirty="0" smtClean="0"/>
              <a:t>Other flies</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9777" y="1981118"/>
            <a:ext cx="2541258" cy="2229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descr="C:\Users\user\Pictures\ivy\Ivy_Fly_Derbyshire_21October2006.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591508" y="4513625"/>
            <a:ext cx="2700671" cy="20255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9777" y="4412512"/>
            <a:ext cx="4774018" cy="2031325"/>
          </a:xfrm>
          <a:prstGeom prst="rect">
            <a:avLst/>
          </a:prstGeom>
          <a:noFill/>
        </p:spPr>
        <p:txBody>
          <a:bodyPr wrap="square" rtlCol="0">
            <a:spAutoFit/>
          </a:bodyPr>
          <a:lstStyle/>
          <a:p>
            <a:r>
              <a:rPr lang="en-US" dirty="0">
                <a:solidFill>
                  <a:srgbClr val="FFFFFF"/>
                </a:solidFill>
              </a:rPr>
              <a:t>There are many </a:t>
            </a:r>
            <a:r>
              <a:rPr lang="en-US" dirty="0" smtClean="0">
                <a:solidFill>
                  <a:srgbClr val="FFFFFF"/>
                </a:solidFill>
              </a:rPr>
              <a:t>types </a:t>
            </a:r>
            <a:r>
              <a:rPr lang="en-US" dirty="0">
                <a:solidFill>
                  <a:srgbClr val="FFFFFF"/>
                </a:solidFill>
              </a:rPr>
              <a:t>of flies that visit flowers for food such as </a:t>
            </a:r>
            <a:r>
              <a:rPr lang="en-US" dirty="0" smtClean="0">
                <a:solidFill>
                  <a:srgbClr val="FFFFFF"/>
                </a:solidFill>
              </a:rPr>
              <a:t>this </a:t>
            </a:r>
            <a:r>
              <a:rPr lang="en-US" dirty="0">
                <a:solidFill>
                  <a:srgbClr val="FFFFFF"/>
                </a:solidFill>
              </a:rPr>
              <a:t>green bottle fly </a:t>
            </a:r>
            <a:r>
              <a:rPr lang="en-US" dirty="0" smtClean="0">
                <a:solidFill>
                  <a:srgbClr val="FFFFFF"/>
                </a:solidFill>
              </a:rPr>
              <a:t>(top) and the noon fly (right). Some </a:t>
            </a:r>
            <a:r>
              <a:rPr lang="en-US" dirty="0">
                <a:solidFill>
                  <a:srgbClr val="FFFFFF"/>
                </a:solidFill>
              </a:rPr>
              <a:t>live on a varied diet of dead animal flesh, </a:t>
            </a:r>
            <a:r>
              <a:rPr lang="en-US" dirty="0" smtClean="0">
                <a:solidFill>
                  <a:srgbClr val="FFFFFF"/>
                </a:solidFill>
              </a:rPr>
              <a:t>animal </a:t>
            </a:r>
            <a:r>
              <a:rPr lang="en-US" dirty="0" err="1" smtClean="0">
                <a:solidFill>
                  <a:srgbClr val="FFFFFF"/>
                </a:solidFill>
              </a:rPr>
              <a:t>faeces</a:t>
            </a:r>
            <a:r>
              <a:rPr lang="en-US" dirty="0" smtClean="0">
                <a:solidFill>
                  <a:srgbClr val="FFFFFF"/>
                </a:solidFill>
              </a:rPr>
              <a:t> </a:t>
            </a:r>
            <a:r>
              <a:rPr lang="en-US" dirty="0">
                <a:solidFill>
                  <a:srgbClr val="FFFFFF"/>
                </a:solidFill>
              </a:rPr>
              <a:t>as well as feeding on nectar and pollen. </a:t>
            </a:r>
          </a:p>
          <a:p>
            <a:endParaRPr lang="en-GB" dirty="0"/>
          </a:p>
        </p:txBody>
      </p:sp>
    </p:spTree>
    <p:extLst>
      <p:ext uri="{BB962C8B-B14F-4D97-AF65-F5344CB8AC3E}">
        <p14:creationId xmlns:p14="http://schemas.microsoft.com/office/powerpoint/2010/main" val="9640086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Beetles</a:t>
            </a:r>
            <a:endParaRPr lang="en-GB" dirty="0"/>
          </a:p>
        </p:txBody>
      </p:sp>
      <p:sp>
        <p:nvSpPr>
          <p:cNvPr id="3" name="Content Placeholder 2"/>
          <p:cNvSpPr>
            <a:spLocks noGrp="1"/>
          </p:cNvSpPr>
          <p:nvPr>
            <p:ph idx="1"/>
          </p:nvPr>
        </p:nvSpPr>
        <p:spPr>
          <a:xfrm>
            <a:off x="765175" y="1841797"/>
            <a:ext cx="7612064" cy="4182035"/>
          </a:xfrm>
        </p:spPr>
        <p:txBody>
          <a:bodyPr/>
          <a:lstStyle/>
          <a:p>
            <a:pPr marL="0" indent="0">
              <a:buNone/>
            </a:pPr>
            <a:r>
              <a:rPr lang="en-GB" dirty="0" smtClean="0"/>
              <a:t>Some beetles also visit flowers for food. Beetles belong to the order </a:t>
            </a:r>
            <a:r>
              <a:rPr lang="en-GB" dirty="0" err="1" smtClean="0"/>
              <a:t>Coleoptera</a:t>
            </a:r>
            <a:r>
              <a:rPr lang="en-GB" dirty="0" smtClean="0"/>
              <a:t>, which includes weevils and ladybirds. Many beetles are omnivores and eat both plants and animals. There are over 400,000 species worldwide. This is a group of pollen beetles (left) and this is a soldier beetle (right).</a:t>
            </a:r>
            <a:endParaRPr lang="en-GB" dirty="0"/>
          </a:p>
        </p:txBody>
      </p:sp>
      <p:pic>
        <p:nvPicPr>
          <p:cNvPr id="512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8083" y="4392242"/>
            <a:ext cx="3261658" cy="2287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34332" y="4392242"/>
            <a:ext cx="3850830" cy="2287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4425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a:xfrm>
            <a:off x="765175" y="2070846"/>
            <a:ext cx="7612064" cy="3883387"/>
          </a:xfrm>
        </p:spPr>
        <p:txBody>
          <a:bodyPr>
            <a:normAutofit fontScale="85000" lnSpcReduction="20000"/>
          </a:bodyPr>
          <a:lstStyle/>
          <a:p>
            <a:r>
              <a:rPr lang="en-GB" b="1" dirty="0" smtClean="0"/>
              <a:t>Flower visitors include</a:t>
            </a:r>
            <a:r>
              <a:rPr lang="en-GB" dirty="0" smtClean="0"/>
              <a:t>:</a:t>
            </a:r>
          </a:p>
          <a:p>
            <a:r>
              <a:rPr lang="en-GB" dirty="0" smtClean="0"/>
              <a:t>Honey bees</a:t>
            </a:r>
          </a:p>
          <a:p>
            <a:r>
              <a:rPr lang="en-GB" dirty="0" smtClean="0"/>
              <a:t>Bumblebees</a:t>
            </a:r>
          </a:p>
          <a:p>
            <a:r>
              <a:rPr lang="en-GB" dirty="0" smtClean="0"/>
              <a:t>Solitary bees</a:t>
            </a:r>
          </a:p>
          <a:p>
            <a:r>
              <a:rPr lang="en-GB" dirty="0" smtClean="0"/>
              <a:t>Butterflies</a:t>
            </a:r>
          </a:p>
          <a:p>
            <a:r>
              <a:rPr lang="en-GB" dirty="0" smtClean="0"/>
              <a:t>Hoverflies</a:t>
            </a:r>
          </a:p>
          <a:p>
            <a:r>
              <a:rPr lang="en-GB" dirty="0" smtClean="0"/>
              <a:t>Other flies</a:t>
            </a:r>
          </a:p>
          <a:p>
            <a:r>
              <a:rPr lang="en-GB" dirty="0" smtClean="0"/>
              <a:t>Beetles</a:t>
            </a:r>
          </a:p>
          <a:p>
            <a:endParaRPr lang="en-GB" dirty="0"/>
          </a:p>
        </p:txBody>
      </p:sp>
      <p:pic>
        <p:nvPicPr>
          <p:cNvPr id="614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93327" y="2966484"/>
            <a:ext cx="4481624" cy="2987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72380" y="6095263"/>
            <a:ext cx="5123518" cy="369332"/>
          </a:xfrm>
          <a:prstGeom prst="rect">
            <a:avLst/>
          </a:prstGeom>
          <a:noFill/>
        </p:spPr>
        <p:txBody>
          <a:bodyPr wrap="none" rtlCol="0">
            <a:spAutoFit/>
          </a:bodyPr>
          <a:lstStyle/>
          <a:p>
            <a:r>
              <a:rPr lang="en-GB" dirty="0" smtClean="0"/>
              <a:t>Honey bee drinking nectar. Photo: John </a:t>
            </a:r>
            <a:r>
              <a:rPr lang="en-GB" dirty="0" err="1" smtClean="0"/>
              <a:t>Kimbler</a:t>
            </a:r>
            <a:endParaRPr lang="en-GB" dirty="0"/>
          </a:p>
        </p:txBody>
      </p:sp>
    </p:spTree>
    <p:extLst>
      <p:ext uri="{BB962C8B-B14F-4D97-AF65-F5344CB8AC3E}">
        <p14:creationId xmlns:p14="http://schemas.microsoft.com/office/powerpoint/2010/main" val="4051809371"/>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Habitat">
  <a:themeElements>
    <a:clrScheme name="Habitat">
      <a:dk1>
        <a:sysClr val="windowText" lastClr="000000"/>
      </a:dk1>
      <a:lt1>
        <a:sysClr val="window" lastClr="FFFFFF"/>
      </a:lt1>
      <a:dk2>
        <a:srgbClr val="194431"/>
      </a:dk2>
      <a:lt2>
        <a:srgbClr val="F0E6C3"/>
      </a:lt2>
      <a:accent1>
        <a:srgbClr val="F8C000"/>
      </a:accent1>
      <a:accent2>
        <a:srgbClr val="F88600"/>
      </a:accent2>
      <a:accent3>
        <a:srgbClr val="F83500"/>
      </a:accent3>
      <a:accent4>
        <a:srgbClr val="8B723D"/>
      </a:accent4>
      <a:accent5>
        <a:srgbClr val="818B3D"/>
      </a:accent5>
      <a:accent6>
        <a:srgbClr val="586215"/>
      </a:accent6>
      <a:hlink>
        <a:srgbClr val="FF621D"/>
      </a:hlink>
      <a:folHlink>
        <a:srgbClr val="F3D260"/>
      </a:folHlink>
    </a:clrScheme>
    <a:fontScheme name="Habitat">
      <a:majorFont>
        <a:latin typeface="Book Antiqua"/>
        <a:ea typeface=""/>
        <a:cs typeface=""/>
        <a:font script="Jpan" typeface="ＭＳ 明朝"/>
        <a:font script="Hans" typeface="宋体"/>
        <a:font script="Hant" typeface="新細明體"/>
      </a:majorFont>
      <a:minorFont>
        <a:latin typeface="Book Antiqua"/>
        <a:ea typeface=""/>
        <a:cs typeface=""/>
        <a:font script="Jpan" typeface="ＭＳ 明朝"/>
        <a:font script="Hans" typeface="宋体"/>
        <a:font script="Hant" typeface="新細明體"/>
      </a:minorFont>
    </a:fontScheme>
    <a:fmtScheme name="Habitat">
      <a:fillStyleLst>
        <a:solidFill>
          <a:schemeClr val="phClr"/>
        </a:solidFill>
        <a:blipFill rotWithShape="1">
          <a:blip xmlns:r="http://schemas.openxmlformats.org/officeDocument/2006/relationships" r:embed="rId1">
            <a:duotone>
              <a:schemeClr val="phClr">
                <a:shade val="10000"/>
                <a:satMod val="130000"/>
              </a:schemeClr>
              <a:schemeClr val="phClr">
                <a:satMod val="275000"/>
              </a:schemeClr>
            </a:duotone>
          </a:blip>
          <a:tile tx="0" ty="0" sx="40000" sy="40000" flip="none" algn="tl"/>
        </a:blipFill>
        <a:blipFill rotWithShape="1">
          <a:blip xmlns:r="http://schemas.openxmlformats.org/officeDocument/2006/relationships" r:embed="rId2">
            <a:duotone>
              <a:schemeClr val="phClr">
                <a:shade val="40000"/>
                <a:satMod val="130000"/>
              </a:schemeClr>
              <a:schemeClr val="phClr">
                <a:satMod val="275000"/>
              </a:schemeClr>
            </a:duotone>
          </a:blip>
          <a:stretch/>
        </a:blipFill>
      </a:fillStyleLst>
      <a:lnStyleLst>
        <a:ln w="12700" cap="flat" cmpd="sng" algn="ctr">
          <a:solidFill>
            <a:schemeClr val="phClr">
              <a:shade val="90000"/>
              <a:satMod val="105000"/>
            </a:schemeClr>
          </a:solidFill>
          <a:prstDash val="solid"/>
        </a:ln>
        <a:ln w="25400" cap="flat" cmpd="sng" algn="ctr">
          <a:solidFill>
            <a:schemeClr val="phClr">
              <a:shade val="80000"/>
            </a:schemeClr>
          </a:solidFill>
          <a:prstDash val="solid"/>
        </a:ln>
        <a:ln w="25400" cap="flat" cmpd="sng" algn="ctr">
          <a:solidFill>
            <a:schemeClr val="phClr">
              <a:shade val="70000"/>
            </a:schemeClr>
          </a:solidFill>
          <a:prstDash val="solid"/>
        </a:ln>
      </a:lnStyleLst>
      <a:effectStyleLst>
        <a:effectStyle>
          <a:effectLst/>
        </a:effectStyle>
        <a:effectStyle>
          <a:effectLst>
            <a:outerShdw blurRad="88900" dir="4200000" sx="105000" sy="105000" algn="t" rotWithShape="0">
              <a:srgbClr val="000000">
                <a:alpha val="40000"/>
              </a:srgbClr>
            </a:outerShdw>
          </a:effectLst>
        </a:effectStyle>
        <a:effectStyle>
          <a:effectLst>
            <a:innerShdw blurRad="76200" dist="25400" dir="13200000">
              <a:srgbClr val="000000">
                <a:alpha val="80000"/>
              </a:srgbClr>
            </a:innerShdw>
          </a:effectLst>
          <a:scene3d>
            <a:camera prst="orthographicFront">
              <a:rot lat="0" lon="0" rev="0"/>
            </a:camera>
            <a:lightRig rig="balanced" dir="t">
              <a:rot lat="0" lon="0" rev="19800000"/>
            </a:lightRig>
          </a:scene3d>
          <a:sp3d prstMaterial="softEdge">
            <a:bevelT w="0" h="0"/>
          </a:sp3d>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0</TotalTime>
  <Words>1777</Words>
  <Application>Microsoft Office PowerPoint</Application>
  <PresentationFormat>On-screen Show (4:3)</PresentationFormat>
  <Paragraphs>189</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Habitat</vt:lpstr>
      <vt:lpstr>LASI Outreach Flower Visitors</vt:lpstr>
      <vt:lpstr>Honey bees</vt:lpstr>
      <vt:lpstr>Honey bee Castes</vt:lpstr>
      <vt:lpstr>Honey bee life cycle</vt:lpstr>
      <vt:lpstr>Duties of the worker bee</vt:lpstr>
      <vt:lpstr>Waggle dance</vt:lpstr>
      <vt:lpstr>Why are bees important to us?</vt:lpstr>
      <vt:lpstr>Bumblebees</vt:lpstr>
      <vt:lpstr>The life cycle of the bumblebee</vt:lpstr>
      <vt:lpstr>Common bumblebee species (UK)</vt:lpstr>
      <vt:lpstr>Cuckoo bumblebees</vt:lpstr>
      <vt:lpstr>Example of cuckoo bumblebees</vt:lpstr>
      <vt:lpstr>Solitary Bees</vt:lpstr>
      <vt:lpstr>Butterflies</vt:lpstr>
      <vt:lpstr>Butterfly Anatomy</vt:lpstr>
      <vt:lpstr>Butterfly species (UK)</vt:lpstr>
      <vt:lpstr>Conservation of Large Blue </vt:lpstr>
      <vt:lpstr>        Hoverflies</vt:lpstr>
      <vt:lpstr>Life cycle of a hoverfly</vt:lpstr>
      <vt:lpstr>Example of mimicry</vt:lpstr>
      <vt:lpstr>Other flies</vt:lpstr>
      <vt:lpstr>Beetles</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LASI Outreach</dc:title>
  <dc:creator>Scott Dwyer</dc:creator>
  <cp:lastModifiedBy>Karin Alton</cp:lastModifiedBy>
  <cp:revision>78</cp:revision>
  <dcterms:created xsi:type="dcterms:W3CDTF">2013-08-06T09:28:24Z</dcterms:created>
  <dcterms:modified xsi:type="dcterms:W3CDTF">2013-11-12T15:38:43Z</dcterms:modified>
</cp:coreProperties>
</file>