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516" r:id="rId3"/>
    <p:sldId id="524" r:id="rId4"/>
    <p:sldId id="497" r:id="rId5"/>
    <p:sldId id="488" r:id="rId6"/>
    <p:sldId id="506" r:id="rId7"/>
    <p:sldId id="528" r:id="rId8"/>
    <p:sldId id="529" r:id="rId9"/>
    <p:sldId id="508" r:id="rId10"/>
    <p:sldId id="513" r:id="rId1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555"/>
    <a:srgbClr val="DFD73B"/>
    <a:srgbClr val="9C73A3"/>
    <a:srgbClr val="030405"/>
    <a:srgbClr val="CBE0F5"/>
    <a:srgbClr val="4DACD0"/>
    <a:srgbClr val="FFFF99"/>
    <a:srgbClr val="F99D1D"/>
    <a:srgbClr val="FBC071"/>
    <a:srgbClr val="8FB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88556" autoAdjust="0"/>
  </p:normalViewPr>
  <p:slideViewPr>
    <p:cSldViewPr showGuides="1">
      <p:cViewPr>
        <p:scale>
          <a:sx n="110" d="100"/>
          <a:sy n="110" d="100"/>
        </p:scale>
        <p:origin x="-1644" y="-54"/>
      </p:cViewPr>
      <p:guideLst>
        <p:guide orient="horz" pos="2160"/>
        <p:guide orient="horz" pos="958"/>
        <p:guide orient="horz" pos="3612"/>
        <p:guide orient="horz" pos="3955"/>
        <p:guide orient="horz" pos="2886"/>
        <p:guide orient="horz" pos="1434"/>
        <p:guide orient="horz" pos="1253"/>
        <p:guide orient="horz" pos="4020"/>
        <p:guide pos="2880"/>
        <p:guide pos="703"/>
        <p:guide pos="54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FDFB6-BF53-4FE7-A271-306FAA7D4AB2}" type="datetimeFigureOut">
              <a:rPr lang="de-CH" smtClean="0"/>
              <a:pPr/>
              <a:t>24.07.2013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07F9E-A904-42FA-8B0B-194EB99593CD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017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833AB587-AF27-4BA2-8B5F-B915889EEF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523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de-CH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224AA-2641-4161-B9BE-CED733E2222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ct val="5000"/>
              </a:spcAft>
            </a:pPr>
            <a:r>
              <a:rPr kumimoji="0" lang="de-CH" sz="1200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*Quelle: </a:t>
            </a:r>
            <a:r>
              <a:rPr lang="en-US" sz="1200" kern="0" dirty="0" smtClean="0">
                <a:solidFill>
                  <a:srgbClr val="7C8D9E"/>
                </a:solidFill>
                <a:latin typeface="Arial" charset="0"/>
                <a:ea typeface="+mn-ea"/>
                <a:cs typeface="Arial" charset="0"/>
              </a:rPr>
              <a:t>UNAIDS, WHO, UNDP: Using TRIPS flexibilities to improve access to HIV treatment, Policy Brief, </a:t>
            </a:r>
            <a:r>
              <a:rPr lang="en-US" sz="1200" kern="0" dirty="0" err="1" smtClean="0">
                <a:solidFill>
                  <a:srgbClr val="7C8D9E"/>
                </a:solidFill>
                <a:latin typeface="Arial" charset="0"/>
                <a:ea typeface="+mn-ea"/>
                <a:cs typeface="Arial" charset="0"/>
              </a:rPr>
              <a:t>Genf</a:t>
            </a:r>
            <a:r>
              <a:rPr lang="en-US" sz="1200" kern="0" dirty="0" smtClean="0">
                <a:solidFill>
                  <a:srgbClr val="7C8D9E"/>
                </a:solidFill>
                <a:latin typeface="Arial" charset="0"/>
                <a:ea typeface="+mn-ea"/>
                <a:cs typeface="Arial" charset="0"/>
              </a:rPr>
              <a:t> 2011.</a:t>
            </a:r>
          </a:p>
          <a:p>
            <a:pPr>
              <a:spcBef>
                <a:spcPct val="20000"/>
              </a:spcBef>
              <a:spcAft>
                <a:spcPct val="5000"/>
              </a:spcAft>
            </a:pP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**</a:t>
            </a:r>
            <a:r>
              <a:rPr kumimoji="0" lang="en-US" sz="1200" i="0" u="none" strike="noStrike" kern="0" cap="none" spc="0" normalizeH="0" baseline="0" noProof="0" dirty="0" err="1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Quelle</a:t>
            </a: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</a:t>
            </a:r>
            <a:r>
              <a:rPr kumimoji="0" lang="en-US" sz="1200" i="0" u="none" strike="noStrike" kern="0" cap="none" spc="0" normalizeH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World Bank</a:t>
            </a:r>
            <a:endParaRPr kumimoji="0" lang="de-CH" sz="1200" i="0" u="none" strike="noStrike" kern="0" cap="none" spc="0" normalizeH="0" baseline="0" noProof="0" dirty="0" smtClean="0">
              <a:ln>
                <a:noFill/>
              </a:ln>
              <a:solidFill>
                <a:srgbClr val="7C8D9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lvl="1" eaLnBrk="1" hangingPunct="1"/>
            <a:r>
              <a:rPr lang="en-US" sz="1200" dirty="0" smtClean="0"/>
              <a:t>Many other challenges clearly remain: </a:t>
            </a:r>
          </a:p>
          <a:p>
            <a:pPr lvl="2" eaLnBrk="1" hangingPunct="1"/>
            <a:r>
              <a:rPr lang="en-US" sz="1200" dirty="0" smtClean="0"/>
              <a:t>there is a large under-served population</a:t>
            </a:r>
          </a:p>
          <a:p>
            <a:pPr lvl="2" eaLnBrk="1" hangingPunct="1"/>
            <a:r>
              <a:rPr lang="en-US" sz="1200" dirty="0" smtClean="0"/>
              <a:t>types of patient that are still particularly badly served </a:t>
            </a:r>
          </a:p>
          <a:p>
            <a:pPr lvl="2" eaLnBrk="1" hangingPunct="1"/>
            <a:r>
              <a:rPr lang="en-US" sz="1200" dirty="0" smtClean="0"/>
              <a:t>uncertainty about the speed at which mutations will create resistant strains of HIV. 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3AB587-AF27-4BA2-8B5F-B915889EEFC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0"/>
          <p:cNvGrpSpPr>
            <a:grpSpLocks noChangeAspect="1"/>
          </p:cNvGrpSpPr>
          <p:nvPr userDrawn="1"/>
        </p:nvGrpSpPr>
        <p:grpSpPr bwMode="auto">
          <a:xfrm>
            <a:off x="0" y="-4763"/>
            <a:ext cx="661988" cy="2286001"/>
            <a:chOff x="158" y="2358"/>
            <a:chExt cx="492" cy="1701"/>
          </a:xfrm>
        </p:grpSpPr>
        <p:sp>
          <p:nvSpPr>
            <p:cNvPr id="5" name="Rectangle 17"/>
            <p:cNvSpPr>
              <a:spLocks noChangeArrowheads="1"/>
            </p:cNvSpPr>
            <p:nvPr/>
          </p:nvSpPr>
          <p:spPr bwMode="auto">
            <a:xfrm>
              <a:off x="158" y="2358"/>
              <a:ext cx="492" cy="1701"/>
            </a:xfrm>
            <a:prstGeom prst="rect">
              <a:avLst/>
            </a:prstGeom>
            <a:solidFill>
              <a:srgbClr val="7C8D9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6" name="Freeform 19"/>
            <p:cNvSpPr>
              <a:spLocks noEditPoints="1"/>
            </p:cNvSpPr>
            <p:nvPr/>
          </p:nvSpPr>
          <p:spPr bwMode="auto">
            <a:xfrm>
              <a:off x="310" y="3903"/>
              <a:ext cx="166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6" y="7"/>
                </a:cxn>
                <a:cxn ang="0">
                  <a:pos x="2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47" y="7"/>
                </a:cxn>
                <a:cxn ang="0">
                  <a:pos x="167" y="7"/>
                </a:cxn>
                <a:cxn ang="0">
                  <a:pos x="167" y="0"/>
                </a:cxn>
                <a:cxn ang="0">
                  <a:pos x="47" y="0"/>
                </a:cxn>
                <a:cxn ang="0">
                  <a:pos x="47" y="7"/>
                </a:cxn>
              </a:cxnLst>
              <a:rect l="0" t="0" r="r" b="b"/>
              <a:pathLst>
                <a:path w="167" h="7">
                  <a:moveTo>
                    <a:pt x="0" y="7"/>
                  </a:moveTo>
                  <a:lnTo>
                    <a:pt x="26" y="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7"/>
                  </a:lnTo>
                  <a:close/>
                  <a:moveTo>
                    <a:pt x="47" y="7"/>
                  </a:moveTo>
                  <a:lnTo>
                    <a:pt x="167" y="7"/>
                  </a:lnTo>
                  <a:lnTo>
                    <a:pt x="167" y="0"/>
                  </a:lnTo>
                  <a:lnTo>
                    <a:pt x="47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4" y="3780"/>
              <a:ext cx="123" cy="93"/>
            </a:xfrm>
            <a:custGeom>
              <a:avLst/>
              <a:gdLst/>
              <a:ahLst/>
              <a:cxnLst>
                <a:cxn ang="0">
                  <a:pos x="52" y="40"/>
                </a:cxn>
                <a:cxn ang="0">
                  <a:pos x="52" y="36"/>
                </a:cxn>
                <a:cxn ang="0">
                  <a:pos x="24" y="36"/>
                </a:cxn>
                <a:cxn ang="0">
                  <a:pos x="3" y="18"/>
                </a:cxn>
                <a:cxn ang="0">
                  <a:pos x="20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21" y="0"/>
                </a:cxn>
                <a:cxn ang="0">
                  <a:pos x="0" y="18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1" y="36"/>
                </a:cxn>
                <a:cxn ang="0">
                  <a:pos x="1" y="40"/>
                </a:cxn>
                <a:cxn ang="0">
                  <a:pos x="52" y="40"/>
                </a:cxn>
              </a:cxnLst>
              <a:rect l="0" t="0" r="r" b="b"/>
              <a:pathLst>
                <a:path w="52" h="40">
                  <a:moveTo>
                    <a:pt x="52" y="40"/>
                  </a:moveTo>
                  <a:cubicBezTo>
                    <a:pt x="52" y="36"/>
                    <a:pt x="52" y="36"/>
                    <a:pt x="5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2" y="36"/>
                    <a:pt x="3" y="29"/>
                    <a:pt x="3" y="18"/>
                  </a:cubicBezTo>
                  <a:cubicBezTo>
                    <a:pt x="3" y="4"/>
                    <a:pt x="15" y="3"/>
                    <a:pt x="20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0" y="0"/>
                    <a:pt x="0" y="18"/>
                  </a:cubicBezTo>
                  <a:cubicBezTo>
                    <a:pt x="0" y="26"/>
                    <a:pt x="4" y="33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40"/>
                    <a:pt x="1" y="40"/>
                    <a:pt x="1" y="40"/>
                  </a:cubicBezTo>
                  <a:lnTo>
                    <a:pt x="52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318" y="3709"/>
              <a:ext cx="158" cy="5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1"/>
                </a:cxn>
                <a:cxn ang="0">
                  <a:pos x="0" y="11"/>
                </a:cxn>
                <a:cxn ang="0">
                  <a:pos x="0" y="15"/>
                </a:cxn>
                <a:cxn ang="0">
                  <a:pos x="16" y="15"/>
                </a:cxn>
                <a:cxn ang="0">
                  <a:pos x="16" y="24"/>
                </a:cxn>
                <a:cxn ang="0">
                  <a:pos x="19" y="24"/>
                </a:cxn>
                <a:cxn ang="0">
                  <a:pos x="19" y="15"/>
                </a:cxn>
                <a:cxn ang="0">
                  <a:pos x="55" y="15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55" y="11"/>
                </a:cxn>
                <a:cxn ang="0">
                  <a:pos x="19" y="11"/>
                </a:cxn>
                <a:cxn ang="0">
                  <a:pos x="19" y="0"/>
                </a:cxn>
                <a:cxn ang="0">
                  <a:pos x="16" y="0"/>
                </a:cxn>
              </a:cxnLst>
              <a:rect l="0" t="0" r="r" b="b"/>
              <a:pathLst>
                <a:path w="67" h="24">
                  <a:moveTo>
                    <a:pt x="16" y="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66" y="15"/>
                    <a:pt x="67" y="8"/>
                    <a:pt x="6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7"/>
                    <a:pt x="63" y="11"/>
                    <a:pt x="55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354" y="3591"/>
              <a:ext cx="126" cy="109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0" y="23"/>
                </a:cxn>
                <a:cxn ang="0">
                  <a:pos x="27" y="45"/>
                </a:cxn>
                <a:cxn ang="0">
                  <a:pos x="53" y="23"/>
                </a:cxn>
                <a:cxn ang="0">
                  <a:pos x="35" y="1"/>
                </a:cxn>
                <a:cxn ang="0">
                  <a:pos x="35" y="5"/>
                </a:cxn>
                <a:cxn ang="0">
                  <a:pos x="50" y="23"/>
                </a:cxn>
                <a:cxn ang="0">
                  <a:pos x="27" y="42"/>
                </a:cxn>
                <a:cxn ang="0">
                  <a:pos x="27" y="1"/>
                </a:cxn>
                <a:cxn ang="0">
                  <a:pos x="24" y="42"/>
                </a:cxn>
                <a:cxn ang="0">
                  <a:pos x="3" y="23"/>
                </a:cxn>
                <a:cxn ang="0">
                  <a:pos x="24" y="4"/>
                </a:cxn>
                <a:cxn ang="0">
                  <a:pos x="24" y="42"/>
                </a:cxn>
              </a:cxnLst>
              <a:rect l="0" t="0" r="r" b="b"/>
              <a:pathLst>
                <a:path w="53" h="46">
                  <a:moveTo>
                    <a:pt x="27" y="1"/>
                  </a:moveTo>
                  <a:cubicBezTo>
                    <a:pt x="13" y="0"/>
                    <a:pt x="0" y="7"/>
                    <a:pt x="0" y="23"/>
                  </a:cubicBezTo>
                  <a:cubicBezTo>
                    <a:pt x="0" y="38"/>
                    <a:pt x="14" y="46"/>
                    <a:pt x="27" y="45"/>
                  </a:cubicBezTo>
                  <a:cubicBezTo>
                    <a:pt x="41" y="46"/>
                    <a:pt x="53" y="38"/>
                    <a:pt x="53" y="23"/>
                  </a:cubicBezTo>
                  <a:cubicBezTo>
                    <a:pt x="53" y="11"/>
                    <a:pt x="47" y="3"/>
                    <a:pt x="35" y="1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4" y="7"/>
                    <a:pt x="50" y="13"/>
                    <a:pt x="50" y="23"/>
                  </a:cubicBezTo>
                  <a:cubicBezTo>
                    <a:pt x="50" y="36"/>
                    <a:pt x="39" y="42"/>
                    <a:pt x="27" y="42"/>
                  </a:cubicBezTo>
                  <a:lnTo>
                    <a:pt x="27" y="1"/>
                  </a:lnTo>
                  <a:close/>
                  <a:moveTo>
                    <a:pt x="24" y="42"/>
                  </a:moveTo>
                  <a:cubicBezTo>
                    <a:pt x="14" y="41"/>
                    <a:pt x="3" y="34"/>
                    <a:pt x="3" y="23"/>
                  </a:cubicBezTo>
                  <a:cubicBezTo>
                    <a:pt x="3" y="11"/>
                    <a:pt x="13" y="5"/>
                    <a:pt x="24" y="4"/>
                  </a:cubicBezTo>
                  <a:lnTo>
                    <a:pt x="24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354" y="3518"/>
              <a:ext cx="123" cy="54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19"/>
                </a:cxn>
                <a:cxn ang="0">
                  <a:pos x="24" y="19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" y="19"/>
                </a:cxn>
              </a:cxnLst>
              <a:rect l="0" t="0" r="r" b="b"/>
              <a:pathLst>
                <a:path w="52" h="23">
                  <a:moveTo>
                    <a:pt x="1" y="19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17" y="19"/>
                    <a:pt x="13" y="17"/>
                    <a:pt x="10" y="14"/>
                  </a:cubicBezTo>
                  <a:cubicBezTo>
                    <a:pt x="5" y="9"/>
                    <a:pt x="4" y="3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1" name="Freeform 24"/>
            <p:cNvSpPr>
              <a:spLocks noEditPoints="1"/>
            </p:cNvSpPr>
            <p:nvPr/>
          </p:nvSpPr>
          <p:spPr bwMode="auto">
            <a:xfrm>
              <a:off x="354" y="3400"/>
              <a:ext cx="166" cy="106"/>
            </a:xfrm>
            <a:custGeom>
              <a:avLst/>
              <a:gdLst/>
              <a:ahLst/>
              <a:cxnLst>
                <a:cxn ang="0">
                  <a:pos x="50" y="22"/>
                </a:cxn>
                <a:cxn ang="0">
                  <a:pos x="27" y="41"/>
                </a:cxn>
                <a:cxn ang="0">
                  <a:pos x="3" y="22"/>
                </a:cxn>
                <a:cxn ang="0">
                  <a:pos x="27" y="3"/>
                </a:cxn>
                <a:cxn ang="0">
                  <a:pos x="50" y="22"/>
                </a:cxn>
                <a:cxn ang="0">
                  <a:pos x="1" y="41"/>
                </a:cxn>
                <a:cxn ang="0">
                  <a:pos x="1" y="45"/>
                </a:cxn>
                <a:cxn ang="0">
                  <a:pos x="70" y="45"/>
                </a:cxn>
                <a:cxn ang="0">
                  <a:pos x="70" y="41"/>
                </a:cxn>
                <a:cxn ang="0">
                  <a:pos x="41" y="41"/>
                </a:cxn>
                <a:cxn ang="0">
                  <a:pos x="41" y="41"/>
                </a:cxn>
                <a:cxn ang="0">
                  <a:pos x="53" y="22"/>
                </a:cxn>
                <a:cxn ang="0">
                  <a:pos x="27" y="0"/>
                </a:cxn>
                <a:cxn ang="0">
                  <a:pos x="0" y="22"/>
                </a:cxn>
                <a:cxn ang="0">
                  <a:pos x="13" y="41"/>
                </a:cxn>
                <a:cxn ang="0">
                  <a:pos x="13" y="41"/>
                </a:cxn>
                <a:cxn ang="0">
                  <a:pos x="1" y="41"/>
                </a:cxn>
              </a:cxnLst>
              <a:rect l="0" t="0" r="r" b="b"/>
              <a:pathLst>
                <a:path w="70" h="45">
                  <a:moveTo>
                    <a:pt x="50" y="22"/>
                  </a:moveTo>
                  <a:cubicBezTo>
                    <a:pt x="50" y="37"/>
                    <a:pt x="39" y="41"/>
                    <a:pt x="27" y="41"/>
                  </a:cubicBezTo>
                  <a:cubicBezTo>
                    <a:pt x="15" y="41"/>
                    <a:pt x="3" y="36"/>
                    <a:pt x="3" y="22"/>
                  </a:cubicBezTo>
                  <a:cubicBezTo>
                    <a:pt x="3" y="9"/>
                    <a:pt x="15" y="3"/>
                    <a:pt x="27" y="3"/>
                  </a:cubicBezTo>
                  <a:cubicBezTo>
                    <a:pt x="39" y="3"/>
                    <a:pt x="50" y="9"/>
                    <a:pt x="50" y="22"/>
                  </a:cubicBezTo>
                  <a:moveTo>
                    <a:pt x="1" y="41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0" y="38"/>
                    <a:pt x="53" y="31"/>
                    <a:pt x="53" y="22"/>
                  </a:cubicBezTo>
                  <a:cubicBezTo>
                    <a:pt x="53" y="7"/>
                    <a:pt x="42" y="0"/>
                    <a:pt x="27" y="0"/>
                  </a:cubicBezTo>
                  <a:cubicBezTo>
                    <a:pt x="12" y="0"/>
                    <a:pt x="0" y="7"/>
                    <a:pt x="0" y="22"/>
                  </a:cubicBezTo>
                  <a:cubicBezTo>
                    <a:pt x="0" y="33"/>
                    <a:pt x="8" y="39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310" y="3284"/>
              <a:ext cx="166" cy="9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71" y="40"/>
                </a:cxn>
                <a:cxn ang="0">
                  <a:pos x="71" y="36"/>
                </a:cxn>
                <a:cxn ang="0">
                  <a:pos x="43" y="36"/>
                </a:cxn>
                <a:cxn ang="0">
                  <a:pos x="22" y="18"/>
                </a:cxn>
                <a:cxn ang="0">
                  <a:pos x="39" y="3"/>
                </a:cxn>
                <a:cxn ang="0">
                  <a:pos x="71" y="3"/>
                </a:cxn>
                <a:cxn ang="0">
                  <a:pos x="71" y="0"/>
                </a:cxn>
                <a:cxn ang="0">
                  <a:pos x="40" y="0"/>
                </a:cxn>
                <a:cxn ang="0">
                  <a:pos x="19" y="18"/>
                </a:cxn>
                <a:cxn ang="0">
                  <a:pos x="31" y="36"/>
                </a:cxn>
                <a:cxn ang="0">
                  <a:pos x="31" y="36"/>
                </a:cxn>
                <a:cxn ang="0">
                  <a:pos x="0" y="36"/>
                </a:cxn>
                <a:cxn ang="0">
                  <a:pos x="0" y="40"/>
                </a:cxn>
              </a:cxnLst>
              <a:rect l="0" t="0" r="r" b="b"/>
              <a:pathLst>
                <a:path w="71" h="40">
                  <a:moveTo>
                    <a:pt x="0" y="40"/>
                  </a:moveTo>
                  <a:cubicBezTo>
                    <a:pt x="71" y="40"/>
                    <a:pt x="71" y="40"/>
                    <a:pt x="71" y="40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31" y="36"/>
                    <a:pt x="22" y="29"/>
                    <a:pt x="22" y="18"/>
                  </a:cubicBezTo>
                  <a:cubicBezTo>
                    <a:pt x="22" y="4"/>
                    <a:pt x="34" y="3"/>
                    <a:pt x="39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19" y="0"/>
                    <a:pt x="19" y="18"/>
                  </a:cubicBezTo>
                  <a:cubicBezTo>
                    <a:pt x="19" y="26"/>
                    <a:pt x="23" y="33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3" name="Freeform 26"/>
            <p:cNvSpPr>
              <a:spLocks noEditPoints="1"/>
            </p:cNvSpPr>
            <p:nvPr/>
          </p:nvSpPr>
          <p:spPr bwMode="auto">
            <a:xfrm>
              <a:off x="354" y="3154"/>
              <a:ext cx="126" cy="109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40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3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3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354" y="3086"/>
              <a:ext cx="123" cy="54"/>
            </a:xfrm>
            <a:custGeom>
              <a:avLst/>
              <a:gdLst/>
              <a:ahLst/>
              <a:cxnLst>
                <a:cxn ang="0">
                  <a:pos x="1" y="20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20"/>
                </a:cxn>
                <a:cxn ang="0">
                  <a:pos x="24" y="20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20"/>
                </a:cxn>
                <a:cxn ang="0">
                  <a:pos x="1" y="20"/>
                </a:cxn>
              </a:cxnLst>
              <a:rect l="0" t="0" r="r" b="b"/>
              <a:pathLst>
                <a:path w="52" h="23">
                  <a:moveTo>
                    <a:pt x="1" y="20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7" y="19"/>
                    <a:pt x="13" y="18"/>
                    <a:pt x="10" y="14"/>
                  </a:cubicBezTo>
                  <a:cubicBezTo>
                    <a:pt x="5" y="9"/>
                    <a:pt x="4" y="4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354" y="2918"/>
              <a:ext cx="123" cy="158"/>
            </a:xfrm>
            <a:custGeom>
              <a:avLst/>
              <a:gdLst/>
              <a:ahLst/>
              <a:cxnLst>
                <a:cxn ang="0">
                  <a:pos x="52" y="67"/>
                </a:cxn>
                <a:cxn ang="0">
                  <a:pos x="52" y="63"/>
                </a:cxn>
                <a:cxn ang="0">
                  <a:pos x="22" y="63"/>
                </a:cxn>
                <a:cxn ang="0">
                  <a:pos x="3" y="47"/>
                </a:cxn>
                <a:cxn ang="0">
                  <a:pos x="17" y="35"/>
                </a:cxn>
                <a:cxn ang="0">
                  <a:pos x="52" y="35"/>
                </a:cxn>
                <a:cxn ang="0">
                  <a:pos x="52" y="31"/>
                </a:cxn>
                <a:cxn ang="0">
                  <a:pos x="22" y="31"/>
                </a:cxn>
                <a:cxn ang="0">
                  <a:pos x="3" y="16"/>
                </a:cxn>
                <a:cxn ang="0">
                  <a:pos x="17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11" y="32"/>
                </a:cxn>
                <a:cxn ang="0">
                  <a:pos x="11" y="32"/>
                </a:cxn>
                <a:cxn ang="0">
                  <a:pos x="0" y="47"/>
                </a:cxn>
                <a:cxn ang="0">
                  <a:pos x="12" y="63"/>
                </a:cxn>
                <a:cxn ang="0">
                  <a:pos x="12" y="63"/>
                </a:cxn>
                <a:cxn ang="0">
                  <a:pos x="1" y="63"/>
                </a:cxn>
                <a:cxn ang="0">
                  <a:pos x="1" y="67"/>
                </a:cxn>
                <a:cxn ang="0">
                  <a:pos x="52" y="67"/>
                </a:cxn>
              </a:cxnLst>
              <a:rect l="0" t="0" r="r" b="b"/>
              <a:pathLst>
                <a:path w="52" h="67">
                  <a:moveTo>
                    <a:pt x="52" y="67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9" y="63"/>
                    <a:pt x="3" y="54"/>
                    <a:pt x="3" y="47"/>
                  </a:cubicBezTo>
                  <a:cubicBezTo>
                    <a:pt x="3" y="44"/>
                    <a:pt x="4" y="35"/>
                    <a:pt x="17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0" y="31"/>
                    <a:pt x="3" y="25"/>
                    <a:pt x="3" y="16"/>
                  </a:cubicBezTo>
                  <a:cubicBezTo>
                    <a:pt x="3" y="13"/>
                    <a:pt x="4" y="3"/>
                    <a:pt x="17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5" y="0"/>
                    <a:pt x="0" y="6"/>
                    <a:pt x="0" y="16"/>
                  </a:cubicBezTo>
                  <a:cubicBezTo>
                    <a:pt x="0" y="24"/>
                    <a:pt x="4" y="29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6" y="33"/>
                    <a:pt x="0" y="37"/>
                    <a:pt x="0" y="47"/>
                  </a:cubicBezTo>
                  <a:cubicBezTo>
                    <a:pt x="0" y="55"/>
                    <a:pt x="5" y="61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7"/>
                    <a:pt x="1" y="67"/>
                    <a:pt x="1" y="67"/>
                  </a:cubicBezTo>
                  <a:lnTo>
                    <a:pt x="52" y="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354" y="2788"/>
              <a:ext cx="126" cy="109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2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2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359" y="2729"/>
              <a:ext cx="32" cy="40"/>
            </a:xfrm>
            <a:prstGeom prst="rect">
              <a:avLst/>
            </a:prstGeom>
            <a:solidFill>
              <a:srgbClr val="FE881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351" y="2644"/>
              <a:ext cx="171" cy="125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0" y="23"/>
                </a:cxn>
                <a:cxn ang="0">
                  <a:pos x="28" y="0"/>
                </a:cxn>
                <a:cxn ang="0">
                  <a:pos x="54" y="22"/>
                </a:cxn>
                <a:cxn ang="0">
                  <a:pos x="47" y="36"/>
                </a:cxn>
                <a:cxn ang="0">
                  <a:pos x="73" y="36"/>
                </a:cxn>
                <a:cxn ang="0">
                  <a:pos x="73" y="53"/>
                </a:cxn>
                <a:cxn ang="0">
                  <a:pos x="22" y="53"/>
                </a:cxn>
                <a:cxn ang="0">
                  <a:pos x="22" y="36"/>
                </a:cxn>
                <a:cxn ang="0">
                  <a:pos x="34" y="36"/>
                </a:cxn>
                <a:cxn ang="0">
                  <a:pos x="41" y="27"/>
                </a:cxn>
                <a:cxn ang="0">
                  <a:pos x="26" y="17"/>
                </a:cxn>
                <a:cxn ang="0">
                  <a:pos x="13" y="27"/>
                </a:cxn>
                <a:cxn ang="0">
                  <a:pos x="13" y="30"/>
                </a:cxn>
                <a:cxn ang="0">
                  <a:pos x="1" y="30"/>
                </a:cxn>
              </a:cxnLst>
              <a:rect l="0" t="0" r="r" b="b"/>
              <a:pathLst>
                <a:path w="73" h="53">
                  <a:moveTo>
                    <a:pt x="1" y="30"/>
                  </a:moveTo>
                  <a:cubicBezTo>
                    <a:pt x="1" y="28"/>
                    <a:pt x="0" y="25"/>
                    <a:pt x="0" y="23"/>
                  </a:cubicBezTo>
                  <a:cubicBezTo>
                    <a:pt x="0" y="7"/>
                    <a:pt x="14" y="0"/>
                    <a:pt x="28" y="0"/>
                  </a:cubicBezTo>
                  <a:cubicBezTo>
                    <a:pt x="41" y="0"/>
                    <a:pt x="54" y="7"/>
                    <a:pt x="54" y="22"/>
                  </a:cubicBezTo>
                  <a:cubicBezTo>
                    <a:pt x="54" y="28"/>
                    <a:pt x="52" y="33"/>
                    <a:pt x="47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8" y="35"/>
                    <a:pt x="41" y="32"/>
                    <a:pt x="41" y="27"/>
                  </a:cubicBezTo>
                  <a:cubicBezTo>
                    <a:pt x="41" y="19"/>
                    <a:pt x="33" y="17"/>
                    <a:pt x="26" y="17"/>
                  </a:cubicBezTo>
                  <a:cubicBezTo>
                    <a:pt x="20" y="17"/>
                    <a:pt x="13" y="19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lnTo>
                    <a:pt x="1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310" y="2507"/>
              <a:ext cx="166" cy="120"/>
            </a:xfrm>
            <a:custGeom>
              <a:avLst/>
              <a:gdLst/>
              <a:ahLst/>
              <a:cxnLst>
                <a:cxn ang="0">
                  <a:pos x="71" y="51"/>
                </a:cxn>
                <a:cxn ang="0">
                  <a:pos x="71" y="34"/>
                </a:cxn>
                <a:cxn ang="0">
                  <a:pos x="43" y="34"/>
                </a:cxn>
                <a:cxn ang="0">
                  <a:pos x="32" y="25"/>
                </a:cxn>
                <a:cxn ang="0">
                  <a:pos x="46" y="16"/>
                </a:cxn>
                <a:cxn ang="0">
                  <a:pos x="71" y="16"/>
                </a:cxn>
                <a:cxn ang="0">
                  <a:pos x="71" y="0"/>
                </a:cxn>
                <a:cxn ang="0">
                  <a:pos x="38" y="0"/>
                </a:cxn>
                <a:cxn ang="0">
                  <a:pos x="18" y="18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0" y="34"/>
                </a:cxn>
                <a:cxn ang="0">
                  <a:pos x="0" y="51"/>
                </a:cxn>
                <a:cxn ang="0">
                  <a:pos x="71" y="51"/>
                </a:cxn>
              </a:cxnLst>
              <a:rect l="0" t="0" r="r" b="b"/>
              <a:pathLst>
                <a:path w="71" h="51">
                  <a:moveTo>
                    <a:pt x="71" y="51"/>
                  </a:moveTo>
                  <a:cubicBezTo>
                    <a:pt x="71" y="34"/>
                    <a:pt x="71" y="34"/>
                    <a:pt x="71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7" y="34"/>
                    <a:pt x="32" y="31"/>
                    <a:pt x="32" y="25"/>
                  </a:cubicBezTo>
                  <a:cubicBezTo>
                    <a:pt x="32" y="16"/>
                    <a:pt x="39" y="16"/>
                    <a:pt x="46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18" y="1"/>
                    <a:pt x="18" y="18"/>
                  </a:cubicBezTo>
                  <a:cubicBezTo>
                    <a:pt x="18" y="24"/>
                    <a:pt x="21" y="31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71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</p:grpSp>
      <p:sp>
        <p:nvSpPr>
          <p:cNvPr id="37" name="Titel 36"/>
          <p:cNvSpPr>
            <a:spLocks noGrp="1"/>
          </p:cNvSpPr>
          <p:nvPr>
            <p:ph type="title"/>
          </p:nvPr>
        </p:nvSpPr>
        <p:spPr>
          <a:xfrm>
            <a:off x="1000800" y="5112000"/>
            <a:ext cx="7713300" cy="40011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DE" sz="2000" b="1" dirty="0" smtClean="0">
                <a:solidFill>
                  <a:srgbClr val="7C8D9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8" name="Datumsplatzhalter 37"/>
          <p:cNvSpPr>
            <a:spLocks noGrp="1"/>
          </p:cNvSpPr>
          <p:nvPr>
            <p:ph type="dt" sz="half" idx="10"/>
          </p:nvPr>
        </p:nvSpPr>
        <p:spPr>
          <a:xfrm>
            <a:off x="1011600" y="4798800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300"/>
            </a:lvl1pPr>
          </a:lstStyle>
          <a:p>
            <a:r>
              <a:rPr lang="de-DE" smtClean="0"/>
              <a:t>12. May 2011</a:t>
            </a:r>
            <a:endParaRPr lang="de-DE" dirty="0"/>
          </a:p>
        </p:txBody>
      </p:sp>
      <p:sp>
        <p:nvSpPr>
          <p:cNvPr id="40" name="Fußzeilenplatzhalter 39"/>
          <p:cNvSpPr>
            <a:spLocks noGrp="1"/>
          </p:cNvSpPr>
          <p:nvPr>
            <p:ph type="ftr" sz="quarter" idx="12"/>
          </p:nvPr>
        </p:nvSpPr>
        <p:spPr>
          <a:xfrm>
            <a:off x="1011600" y="6062400"/>
            <a:ext cx="6417920" cy="475200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</a:lstStyle>
          <a:p>
            <a:r>
              <a:rPr lang="en-US" smtClean="0"/>
              <a:t>The economics of oncology - between Scylla and Charybdis</a:t>
            </a:r>
            <a:endParaRPr lang="de-DE" dirty="0"/>
          </a:p>
        </p:txBody>
      </p:sp>
      <p:sp>
        <p:nvSpPr>
          <p:cNvPr id="42" name="Textplatzhalter 41"/>
          <p:cNvSpPr>
            <a:spLocks noGrp="1"/>
          </p:cNvSpPr>
          <p:nvPr>
            <p:ph type="body" sz="quarter" idx="13"/>
          </p:nvPr>
        </p:nvSpPr>
        <p:spPr>
          <a:xfrm>
            <a:off x="1011600" y="5439600"/>
            <a:ext cx="7714800" cy="295269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Autofit/>
          </a:bodyPr>
          <a:lstStyle>
            <a:lvl1pPr>
              <a:defRPr lang="de-DE" sz="20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rtl="0" eaLnBrk="0" fontAlgn="base" hangingPunct="0">
              <a:spcBef>
                <a:spcPct val="20000"/>
              </a:spcBef>
              <a:spcAft>
                <a:spcPct val="5000"/>
              </a:spcAft>
              <a:buNone/>
            </a:pPr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1015200" y="1893599"/>
            <a:ext cx="7709700" cy="4384963"/>
          </a:xfrm>
        </p:spPr>
        <p:txBody>
          <a:bodyPr/>
          <a:lstStyle>
            <a:lvl1pPr marL="268288" indent="-268288">
              <a:buClr>
                <a:srgbClr val="F99D1D"/>
              </a:buClr>
              <a:buSzPct val="85000"/>
              <a:buFont typeface="Wingdings" pitchFamily="2" charset="2"/>
              <a:buNone/>
              <a:defRPr lang="de-DE" sz="1500" dirty="0" smtClean="0">
                <a:solidFill>
                  <a:srgbClr val="7C8D9E"/>
                </a:solidFill>
                <a:latin typeface="+mn-lt"/>
                <a:cs typeface="+mn-cs"/>
              </a:defRPr>
            </a:lvl1pPr>
            <a:lvl2pPr>
              <a:buClr>
                <a:srgbClr val="F99D1D"/>
              </a:buClr>
              <a:defRPr/>
            </a:lvl2pPr>
            <a:lvl5pPr>
              <a:buNone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0800" y="5112001"/>
            <a:ext cx="7714800" cy="39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DE" sz="2000" b="1" dirty="0">
                <a:solidFill>
                  <a:srgbClr val="7C8D9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600" y="5439600"/>
            <a:ext cx="7713300" cy="29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>
            <a:lvl1pPr marL="0" indent="0" algn="l" rtl="0" fontAlgn="base">
              <a:spcBef>
                <a:spcPct val="20000"/>
              </a:spcBef>
              <a:spcAft>
                <a:spcPct val="5000"/>
              </a:spcAft>
              <a:buNone/>
              <a:defRPr lang="de-DE" sz="2000" b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2825" y="914156"/>
            <a:ext cx="7714800" cy="7056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14413" y="1893888"/>
            <a:ext cx="3778250" cy="4384675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20000"/>
              </a:spcBef>
              <a:spcAft>
                <a:spcPct val="5000"/>
              </a:spcAft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20000"/>
              </a:spcBef>
              <a:spcAft>
                <a:spcPct val="5000"/>
              </a:spcAft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20000"/>
              </a:spcBef>
              <a:spcAft>
                <a:spcPct val="5000"/>
              </a:spcAft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5000"/>
              </a:spcAft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5000"/>
              </a:spcAft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45063" y="1893888"/>
            <a:ext cx="3779837" cy="4384675"/>
          </a:xfrm>
          <a:prstGeom prst="rect">
            <a:avLst/>
          </a:prstGeom>
        </p:spPr>
        <p:txBody>
          <a:bodyPr/>
          <a:lstStyle>
            <a:lvl1pPr marL="0" indent="0"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600" y="914156"/>
            <a:ext cx="7714800" cy="705600"/>
          </a:xfrm>
          <a:prstGeom prst="rect">
            <a:avLst/>
          </a:prstGeom>
        </p:spPr>
        <p:txBody>
          <a:bodyPr/>
          <a:lstStyle>
            <a:lvl1pPr>
              <a:defRPr lang="de-DE" sz="2600" dirty="0" smtClean="0">
                <a:solidFill>
                  <a:srgbClr val="F99D1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5200" y="1893600"/>
            <a:ext cx="4040188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15200" y="2620984"/>
            <a:ext cx="4040188" cy="3657579"/>
          </a:xfrm>
          <a:prstGeom prst="rect">
            <a:avLst/>
          </a:prstGeom>
        </p:spPr>
        <p:txBody>
          <a:bodyPr/>
          <a:lstStyle>
            <a:lvl1pPr marL="0" indent="0"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946401" y="1893600"/>
            <a:ext cx="3778500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946401" y="2620984"/>
            <a:ext cx="3778500" cy="3657579"/>
          </a:xfrm>
          <a:prstGeom prst="rect">
            <a:avLst/>
          </a:prstGeom>
        </p:spPr>
        <p:txBody>
          <a:bodyPr/>
          <a:lstStyle>
            <a:lvl1pPr marL="0" indent="0"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2825" y="914156"/>
            <a:ext cx="7714800" cy="7056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600" y="458764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lang="de-DE" sz="2600" dirty="0" smtClean="0">
                <a:solidFill>
                  <a:srgbClr val="F99D1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75424" y="406173"/>
            <a:ext cx="4249476" cy="5853113"/>
          </a:xfrm>
          <a:prstGeom prst="rect">
            <a:avLst/>
          </a:prstGeom>
        </p:spPr>
        <p:txBody>
          <a:bodyPr/>
          <a:lstStyle>
            <a:lvl1pPr marL="0" indent="0"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5000"/>
              </a:spcAft>
              <a:buSzPct val="85000"/>
              <a:buFont typeface="Wingdings" pitchFamily="2" charset="2"/>
              <a:buChar char="n"/>
              <a:defRPr lang="de-DE" sz="1500" b="0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15257" y="1893600"/>
            <a:ext cx="3008313" cy="4384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500" b="1" dirty="0" smtClean="0">
                <a:solidFill>
                  <a:srgbClr val="7C8D9E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8"/>
          <p:cNvGrpSpPr>
            <a:grpSpLocks/>
          </p:cNvGrpSpPr>
          <p:nvPr/>
        </p:nvGrpSpPr>
        <p:grpSpPr bwMode="auto">
          <a:xfrm>
            <a:off x="0" y="0"/>
            <a:ext cx="436563" cy="1511300"/>
            <a:chOff x="158" y="2358"/>
            <a:chExt cx="492" cy="1701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158" y="2358"/>
              <a:ext cx="492" cy="1701"/>
            </a:xfrm>
            <a:prstGeom prst="rect">
              <a:avLst/>
            </a:prstGeom>
            <a:solidFill>
              <a:srgbClr val="7C8D9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4" name="Freeform 10"/>
            <p:cNvSpPr>
              <a:spLocks noEditPoints="1"/>
            </p:cNvSpPr>
            <p:nvPr/>
          </p:nvSpPr>
          <p:spPr bwMode="auto">
            <a:xfrm>
              <a:off x="310" y="3904"/>
              <a:ext cx="166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6" y="7"/>
                </a:cxn>
                <a:cxn ang="0">
                  <a:pos x="2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47" y="7"/>
                </a:cxn>
                <a:cxn ang="0">
                  <a:pos x="167" y="7"/>
                </a:cxn>
                <a:cxn ang="0">
                  <a:pos x="167" y="0"/>
                </a:cxn>
                <a:cxn ang="0">
                  <a:pos x="47" y="0"/>
                </a:cxn>
                <a:cxn ang="0">
                  <a:pos x="47" y="7"/>
                </a:cxn>
              </a:cxnLst>
              <a:rect l="0" t="0" r="r" b="b"/>
              <a:pathLst>
                <a:path w="167" h="7">
                  <a:moveTo>
                    <a:pt x="0" y="7"/>
                  </a:moveTo>
                  <a:lnTo>
                    <a:pt x="26" y="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7"/>
                  </a:lnTo>
                  <a:close/>
                  <a:moveTo>
                    <a:pt x="47" y="7"/>
                  </a:moveTo>
                  <a:lnTo>
                    <a:pt x="167" y="7"/>
                  </a:lnTo>
                  <a:lnTo>
                    <a:pt x="167" y="0"/>
                  </a:lnTo>
                  <a:lnTo>
                    <a:pt x="47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355" y="3780"/>
              <a:ext cx="122" cy="95"/>
            </a:xfrm>
            <a:custGeom>
              <a:avLst/>
              <a:gdLst/>
              <a:ahLst/>
              <a:cxnLst>
                <a:cxn ang="0">
                  <a:pos x="52" y="40"/>
                </a:cxn>
                <a:cxn ang="0">
                  <a:pos x="52" y="36"/>
                </a:cxn>
                <a:cxn ang="0">
                  <a:pos x="24" y="36"/>
                </a:cxn>
                <a:cxn ang="0">
                  <a:pos x="3" y="18"/>
                </a:cxn>
                <a:cxn ang="0">
                  <a:pos x="20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21" y="0"/>
                </a:cxn>
                <a:cxn ang="0">
                  <a:pos x="0" y="18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1" y="36"/>
                </a:cxn>
                <a:cxn ang="0">
                  <a:pos x="1" y="40"/>
                </a:cxn>
                <a:cxn ang="0">
                  <a:pos x="52" y="40"/>
                </a:cxn>
              </a:cxnLst>
              <a:rect l="0" t="0" r="r" b="b"/>
              <a:pathLst>
                <a:path w="52" h="40">
                  <a:moveTo>
                    <a:pt x="52" y="40"/>
                  </a:moveTo>
                  <a:cubicBezTo>
                    <a:pt x="52" y="36"/>
                    <a:pt x="52" y="36"/>
                    <a:pt x="5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2" y="36"/>
                    <a:pt x="3" y="29"/>
                    <a:pt x="3" y="18"/>
                  </a:cubicBezTo>
                  <a:cubicBezTo>
                    <a:pt x="3" y="4"/>
                    <a:pt x="15" y="3"/>
                    <a:pt x="20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0" y="0"/>
                    <a:pt x="0" y="18"/>
                  </a:cubicBezTo>
                  <a:cubicBezTo>
                    <a:pt x="0" y="26"/>
                    <a:pt x="4" y="33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40"/>
                    <a:pt x="1" y="40"/>
                    <a:pt x="1" y="40"/>
                  </a:cubicBezTo>
                  <a:lnTo>
                    <a:pt x="52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319" y="3709"/>
              <a:ext cx="157" cy="5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1"/>
                </a:cxn>
                <a:cxn ang="0">
                  <a:pos x="0" y="11"/>
                </a:cxn>
                <a:cxn ang="0">
                  <a:pos x="0" y="15"/>
                </a:cxn>
                <a:cxn ang="0">
                  <a:pos x="16" y="15"/>
                </a:cxn>
                <a:cxn ang="0">
                  <a:pos x="16" y="24"/>
                </a:cxn>
                <a:cxn ang="0">
                  <a:pos x="19" y="24"/>
                </a:cxn>
                <a:cxn ang="0">
                  <a:pos x="19" y="15"/>
                </a:cxn>
                <a:cxn ang="0">
                  <a:pos x="55" y="15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55" y="11"/>
                </a:cxn>
                <a:cxn ang="0">
                  <a:pos x="19" y="11"/>
                </a:cxn>
                <a:cxn ang="0">
                  <a:pos x="19" y="0"/>
                </a:cxn>
                <a:cxn ang="0">
                  <a:pos x="16" y="0"/>
                </a:cxn>
              </a:cxnLst>
              <a:rect l="0" t="0" r="r" b="b"/>
              <a:pathLst>
                <a:path w="67" h="24">
                  <a:moveTo>
                    <a:pt x="16" y="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66" y="15"/>
                    <a:pt x="67" y="8"/>
                    <a:pt x="6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7"/>
                    <a:pt x="63" y="11"/>
                    <a:pt x="55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355" y="3591"/>
              <a:ext cx="125" cy="109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0" y="23"/>
                </a:cxn>
                <a:cxn ang="0">
                  <a:pos x="27" y="45"/>
                </a:cxn>
                <a:cxn ang="0">
                  <a:pos x="53" y="23"/>
                </a:cxn>
                <a:cxn ang="0">
                  <a:pos x="35" y="1"/>
                </a:cxn>
                <a:cxn ang="0">
                  <a:pos x="35" y="5"/>
                </a:cxn>
                <a:cxn ang="0">
                  <a:pos x="50" y="23"/>
                </a:cxn>
                <a:cxn ang="0">
                  <a:pos x="27" y="42"/>
                </a:cxn>
                <a:cxn ang="0">
                  <a:pos x="27" y="1"/>
                </a:cxn>
                <a:cxn ang="0">
                  <a:pos x="24" y="42"/>
                </a:cxn>
                <a:cxn ang="0">
                  <a:pos x="3" y="23"/>
                </a:cxn>
                <a:cxn ang="0">
                  <a:pos x="24" y="4"/>
                </a:cxn>
                <a:cxn ang="0">
                  <a:pos x="24" y="42"/>
                </a:cxn>
              </a:cxnLst>
              <a:rect l="0" t="0" r="r" b="b"/>
              <a:pathLst>
                <a:path w="53" h="46">
                  <a:moveTo>
                    <a:pt x="27" y="1"/>
                  </a:moveTo>
                  <a:cubicBezTo>
                    <a:pt x="13" y="0"/>
                    <a:pt x="0" y="7"/>
                    <a:pt x="0" y="23"/>
                  </a:cubicBezTo>
                  <a:cubicBezTo>
                    <a:pt x="0" y="38"/>
                    <a:pt x="14" y="46"/>
                    <a:pt x="27" y="45"/>
                  </a:cubicBezTo>
                  <a:cubicBezTo>
                    <a:pt x="41" y="46"/>
                    <a:pt x="53" y="38"/>
                    <a:pt x="53" y="23"/>
                  </a:cubicBezTo>
                  <a:cubicBezTo>
                    <a:pt x="53" y="11"/>
                    <a:pt x="47" y="3"/>
                    <a:pt x="35" y="1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4" y="7"/>
                    <a:pt x="50" y="13"/>
                    <a:pt x="50" y="23"/>
                  </a:cubicBezTo>
                  <a:cubicBezTo>
                    <a:pt x="50" y="36"/>
                    <a:pt x="39" y="42"/>
                    <a:pt x="27" y="42"/>
                  </a:cubicBezTo>
                  <a:lnTo>
                    <a:pt x="27" y="1"/>
                  </a:lnTo>
                  <a:close/>
                  <a:moveTo>
                    <a:pt x="24" y="42"/>
                  </a:moveTo>
                  <a:cubicBezTo>
                    <a:pt x="14" y="41"/>
                    <a:pt x="3" y="34"/>
                    <a:pt x="3" y="23"/>
                  </a:cubicBezTo>
                  <a:cubicBezTo>
                    <a:pt x="3" y="11"/>
                    <a:pt x="13" y="5"/>
                    <a:pt x="24" y="4"/>
                  </a:cubicBezTo>
                  <a:lnTo>
                    <a:pt x="24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355" y="3518"/>
              <a:ext cx="122" cy="54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19"/>
                </a:cxn>
                <a:cxn ang="0">
                  <a:pos x="24" y="19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" y="19"/>
                </a:cxn>
              </a:cxnLst>
              <a:rect l="0" t="0" r="r" b="b"/>
              <a:pathLst>
                <a:path w="52" h="23">
                  <a:moveTo>
                    <a:pt x="1" y="19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17" y="19"/>
                    <a:pt x="13" y="17"/>
                    <a:pt x="10" y="14"/>
                  </a:cubicBezTo>
                  <a:cubicBezTo>
                    <a:pt x="5" y="9"/>
                    <a:pt x="4" y="3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39" name="Freeform 15"/>
            <p:cNvSpPr>
              <a:spLocks noEditPoints="1"/>
            </p:cNvSpPr>
            <p:nvPr/>
          </p:nvSpPr>
          <p:spPr bwMode="auto">
            <a:xfrm>
              <a:off x="355" y="3400"/>
              <a:ext cx="165" cy="107"/>
            </a:xfrm>
            <a:custGeom>
              <a:avLst/>
              <a:gdLst/>
              <a:ahLst/>
              <a:cxnLst>
                <a:cxn ang="0">
                  <a:pos x="50" y="22"/>
                </a:cxn>
                <a:cxn ang="0">
                  <a:pos x="27" y="41"/>
                </a:cxn>
                <a:cxn ang="0">
                  <a:pos x="3" y="22"/>
                </a:cxn>
                <a:cxn ang="0">
                  <a:pos x="27" y="3"/>
                </a:cxn>
                <a:cxn ang="0">
                  <a:pos x="50" y="22"/>
                </a:cxn>
                <a:cxn ang="0">
                  <a:pos x="1" y="41"/>
                </a:cxn>
                <a:cxn ang="0">
                  <a:pos x="1" y="45"/>
                </a:cxn>
                <a:cxn ang="0">
                  <a:pos x="70" y="45"/>
                </a:cxn>
                <a:cxn ang="0">
                  <a:pos x="70" y="41"/>
                </a:cxn>
                <a:cxn ang="0">
                  <a:pos x="41" y="41"/>
                </a:cxn>
                <a:cxn ang="0">
                  <a:pos x="41" y="41"/>
                </a:cxn>
                <a:cxn ang="0">
                  <a:pos x="53" y="22"/>
                </a:cxn>
                <a:cxn ang="0">
                  <a:pos x="27" y="0"/>
                </a:cxn>
                <a:cxn ang="0">
                  <a:pos x="0" y="22"/>
                </a:cxn>
                <a:cxn ang="0">
                  <a:pos x="13" y="41"/>
                </a:cxn>
                <a:cxn ang="0">
                  <a:pos x="13" y="41"/>
                </a:cxn>
                <a:cxn ang="0">
                  <a:pos x="1" y="41"/>
                </a:cxn>
              </a:cxnLst>
              <a:rect l="0" t="0" r="r" b="b"/>
              <a:pathLst>
                <a:path w="70" h="45">
                  <a:moveTo>
                    <a:pt x="50" y="22"/>
                  </a:moveTo>
                  <a:cubicBezTo>
                    <a:pt x="50" y="37"/>
                    <a:pt x="39" y="41"/>
                    <a:pt x="27" y="41"/>
                  </a:cubicBezTo>
                  <a:cubicBezTo>
                    <a:pt x="15" y="41"/>
                    <a:pt x="3" y="36"/>
                    <a:pt x="3" y="22"/>
                  </a:cubicBezTo>
                  <a:cubicBezTo>
                    <a:pt x="3" y="9"/>
                    <a:pt x="15" y="3"/>
                    <a:pt x="27" y="3"/>
                  </a:cubicBezTo>
                  <a:cubicBezTo>
                    <a:pt x="39" y="3"/>
                    <a:pt x="50" y="9"/>
                    <a:pt x="50" y="22"/>
                  </a:cubicBezTo>
                  <a:moveTo>
                    <a:pt x="1" y="41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0" y="38"/>
                    <a:pt x="53" y="31"/>
                    <a:pt x="53" y="22"/>
                  </a:cubicBezTo>
                  <a:cubicBezTo>
                    <a:pt x="53" y="7"/>
                    <a:pt x="42" y="0"/>
                    <a:pt x="27" y="0"/>
                  </a:cubicBezTo>
                  <a:cubicBezTo>
                    <a:pt x="12" y="0"/>
                    <a:pt x="0" y="7"/>
                    <a:pt x="0" y="22"/>
                  </a:cubicBezTo>
                  <a:cubicBezTo>
                    <a:pt x="0" y="33"/>
                    <a:pt x="8" y="39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310" y="3284"/>
              <a:ext cx="166" cy="95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71" y="40"/>
                </a:cxn>
                <a:cxn ang="0">
                  <a:pos x="71" y="36"/>
                </a:cxn>
                <a:cxn ang="0">
                  <a:pos x="43" y="36"/>
                </a:cxn>
                <a:cxn ang="0">
                  <a:pos x="22" y="18"/>
                </a:cxn>
                <a:cxn ang="0">
                  <a:pos x="39" y="3"/>
                </a:cxn>
                <a:cxn ang="0">
                  <a:pos x="71" y="3"/>
                </a:cxn>
                <a:cxn ang="0">
                  <a:pos x="71" y="0"/>
                </a:cxn>
                <a:cxn ang="0">
                  <a:pos x="40" y="0"/>
                </a:cxn>
                <a:cxn ang="0">
                  <a:pos x="19" y="18"/>
                </a:cxn>
                <a:cxn ang="0">
                  <a:pos x="31" y="36"/>
                </a:cxn>
                <a:cxn ang="0">
                  <a:pos x="31" y="36"/>
                </a:cxn>
                <a:cxn ang="0">
                  <a:pos x="0" y="36"/>
                </a:cxn>
                <a:cxn ang="0">
                  <a:pos x="0" y="40"/>
                </a:cxn>
              </a:cxnLst>
              <a:rect l="0" t="0" r="r" b="b"/>
              <a:pathLst>
                <a:path w="71" h="40">
                  <a:moveTo>
                    <a:pt x="0" y="40"/>
                  </a:moveTo>
                  <a:cubicBezTo>
                    <a:pt x="71" y="40"/>
                    <a:pt x="71" y="40"/>
                    <a:pt x="71" y="40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31" y="36"/>
                    <a:pt x="22" y="29"/>
                    <a:pt x="22" y="18"/>
                  </a:cubicBezTo>
                  <a:cubicBezTo>
                    <a:pt x="22" y="4"/>
                    <a:pt x="34" y="3"/>
                    <a:pt x="39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19" y="0"/>
                    <a:pt x="19" y="18"/>
                  </a:cubicBezTo>
                  <a:cubicBezTo>
                    <a:pt x="19" y="26"/>
                    <a:pt x="23" y="33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355" y="3153"/>
              <a:ext cx="125" cy="111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40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3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3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355" y="3085"/>
              <a:ext cx="122" cy="55"/>
            </a:xfrm>
            <a:custGeom>
              <a:avLst/>
              <a:gdLst/>
              <a:ahLst/>
              <a:cxnLst>
                <a:cxn ang="0">
                  <a:pos x="1" y="20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20"/>
                </a:cxn>
                <a:cxn ang="0">
                  <a:pos x="24" y="20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20"/>
                </a:cxn>
                <a:cxn ang="0">
                  <a:pos x="1" y="20"/>
                </a:cxn>
              </a:cxnLst>
              <a:rect l="0" t="0" r="r" b="b"/>
              <a:pathLst>
                <a:path w="52" h="23">
                  <a:moveTo>
                    <a:pt x="1" y="20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7" y="19"/>
                    <a:pt x="13" y="18"/>
                    <a:pt x="10" y="14"/>
                  </a:cubicBezTo>
                  <a:cubicBezTo>
                    <a:pt x="5" y="9"/>
                    <a:pt x="4" y="4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355" y="2917"/>
              <a:ext cx="122" cy="159"/>
            </a:xfrm>
            <a:custGeom>
              <a:avLst/>
              <a:gdLst/>
              <a:ahLst/>
              <a:cxnLst>
                <a:cxn ang="0">
                  <a:pos x="52" y="67"/>
                </a:cxn>
                <a:cxn ang="0">
                  <a:pos x="52" y="63"/>
                </a:cxn>
                <a:cxn ang="0">
                  <a:pos x="22" y="63"/>
                </a:cxn>
                <a:cxn ang="0">
                  <a:pos x="3" y="47"/>
                </a:cxn>
                <a:cxn ang="0">
                  <a:pos x="17" y="35"/>
                </a:cxn>
                <a:cxn ang="0">
                  <a:pos x="52" y="35"/>
                </a:cxn>
                <a:cxn ang="0">
                  <a:pos x="52" y="31"/>
                </a:cxn>
                <a:cxn ang="0">
                  <a:pos x="22" y="31"/>
                </a:cxn>
                <a:cxn ang="0">
                  <a:pos x="3" y="16"/>
                </a:cxn>
                <a:cxn ang="0">
                  <a:pos x="17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11" y="32"/>
                </a:cxn>
                <a:cxn ang="0">
                  <a:pos x="11" y="32"/>
                </a:cxn>
                <a:cxn ang="0">
                  <a:pos x="0" y="47"/>
                </a:cxn>
                <a:cxn ang="0">
                  <a:pos x="12" y="63"/>
                </a:cxn>
                <a:cxn ang="0">
                  <a:pos x="12" y="63"/>
                </a:cxn>
                <a:cxn ang="0">
                  <a:pos x="1" y="63"/>
                </a:cxn>
                <a:cxn ang="0">
                  <a:pos x="1" y="67"/>
                </a:cxn>
                <a:cxn ang="0">
                  <a:pos x="52" y="67"/>
                </a:cxn>
              </a:cxnLst>
              <a:rect l="0" t="0" r="r" b="b"/>
              <a:pathLst>
                <a:path w="52" h="67">
                  <a:moveTo>
                    <a:pt x="52" y="67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9" y="63"/>
                    <a:pt x="3" y="54"/>
                    <a:pt x="3" y="47"/>
                  </a:cubicBezTo>
                  <a:cubicBezTo>
                    <a:pt x="3" y="44"/>
                    <a:pt x="4" y="35"/>
                    <a:pt x="17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0" y="31"/>
                    <a:pt x="3" y="25"/>
                    <a:pt x="3" y="16"/>
                  </a:cubicBezTo>
                  <a:cubicBezTo>
                    <a:pt x="3" y="13"/>
                    <a:pt x="4" y="3"/>
                    <a:pt x="17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5" y="0"/>
                    <a:pt x="0" y="6"/>
                    <a:pt x="0" y="16"/>
                  </a:cubicBezTo>
                  <a:cubicBezTo>
                    <a:pt x="0" y="24"/>
                    <a:pt x="4" y="29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6" y="33"/>
                    <a:pt x="0" y="37"/>
                    <a:pt x="0" y="47"/>
                  </a:cubicBezTo>
                  <a:cubicBezTo>
                    <a:pt x="0" y="55"/>
                    <a:pt x="5" y="61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7"/>
                    <a:pt x="1" y="67"/>
                    <a:pt x="1" y="67"/>
                  </a:cubicBezTo>
                  <a:lnTo>
                    <a:pt x="52" y="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355" y="2789"/>
              <a:ext cx="125" cy="109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2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2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358" y="2730"/>
              <a:ext cx="32" cy="39"/>
            </a:xfrm>
            <a:prstGeom prst="rect">
              <a:avLst/>
            </a:prstGeom>
            <a:solidFill>
              <a:srgbClr val="FE881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351" y="2644"/>
              <a:ext cx="174" cy="125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0" y="23"/>
                </a:cxn>
                <a:cxn ang="0">
                  <a:pos x="28" y="0"/>
                </a:cxn>
                <a:cxn ang="0">
                  <a:pos x="54" y="22"/>
                </a:cxn>
                <a:cxn ang="0">
                  <a:pos x="47" y="36"/>
                </a:cxn>
                <a:cxn ang="0">
                  <a:pos x="73" y="36"/>
                </a:cxn>
                <a:cxn ang="0">
                  <a:pos x="73" y="53"/>
                </a:cxn>
                <a:cxn ang="0">
                  <a:pos x="22" y="53"/>
                </a:cxn>
                <a:cxn ang="0">
                  <a:pos x="22" y="36"/>
                </a:cxn>
                <a:cxn ang="0">
                  <a:pos x="34" y="36"/>
                </a:cxn>
                <a:cxn ang="0">
                  <a:pos x="41" y="27"/>
                </a:cxn>
                <a:cxn ang="0">
                  <a:pos x="26" y="17"/>
                </a:cxn>
                <a:cxn ang="0">
                  <a:pos x="13" y="27"/>
                </a:cxn>
                <a:cxn ang="0">
                  <a:pos x="13" y="30"/>
                </a:cxn>
                <a:cxn ang="0">
                  <a:pos x="1" y="30"/>
                </a:cxn>
              </a:cxnLst>
              <a:rect l="0" t="0" r="r" b="b"/>
              <a:pathLst>
                <a:path w="73" h="53">
                  <a:moveTo>
                    <a:pt x="1" y="30"/>
                  </a:moveTo>
                  <a:cubicBezTo>
                    <a:pt x="1" y="28"/>
                    <a:pt x="0" y="25"/>
                    <a:pt x="0" y="23"/>
                  </a:cubicBezTo>
                  <a:cubicBezTo>
                    <a:pt x="0" y="7"/>
                    <a:pt x="14" y="0"/>
                    <a:pt x="28" y="0"/>
                  </a:cubicBezTo>
                  <a:cubicBezTo>
                    <a:pt x="41" y="0"/>
                    <a:pt x="54" y="7"/>
                    <a:pt x="54" y="22"/>
                  </a:cubicBezTo>
                  <a:cubicBezTo>
                    <a:pt x="54" y="28"/>
                    <a:pt x="52" y="33"/>
                    <a:pt x="47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8" y="35"/>
                    <a:pt x="41" y="32"/>
                    <a:pt x="41" y="27"/>
                  </a:cubicBezTo>
                  <a:cubicBezTo>
                    <a:pt x="41" y="19"/>
                    <a:pt x="33" y="17"/>
                    <a:pt x="26" y="17"/>
                  </a:cubicBezTo>
                  <a:cubicBezTo>
                    <a:pt x="20" y="17"/>
                    <a:pt x="13" y="19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lnTo>
                    <a:pt x="1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310" y="2506"/>
              <a:ext cx="166" cy="122"/>
            </a:xfrm>
            <a:custGeom>
              <a:avLst/>
              <a:gdLst/>
              <a:ahLst/>
              <a:cxnLst>
                <a:cxn ang="0">
                  <a:pos x="71" y="51"/>
                </a:cxn>
                <a:cxn ang="0">
                  <a:pos x="71" y="34"/>
                </a:cxn>
                <a:cxn ang="0">
                  <a:pos x="43" y="34"/>
                </a:cxn>
                <a:cxn ang="0">
                  <a:pos x="32" y="25"/>
                </a:cxn>
                <a:cxn ang="0">
                  <a:pos x="46" y="16"/>
                </a:cxn>
                <a:cxn ang="0">
                  <a:pos x="71" y="16"/>
                </a:cxn>
                <a:cxn ang="0">
                  <a:pos x="71" y="0"/>
                </a:cxn>
                <a:cxn ang="0">
                  <a:pos x="38" y="0"/>
                </a:cxn>
                <a:cxn ang="0">
                  <a:pos x="18" y="18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0" y="34"/>
                </a:cxn>
                <a:cxn ang="0">
                  <a:pos x="0" y="51"/>
                </a:cxn>
                <a:cxn ang="0">
                  <a:pos x="71" y="51"/>
                </a:cxn>
              </a:cxnLst>
              <a:rect l="0" t="0" r="r" b="b"/>
              <a:pathLst>
                <a:path w="71" h="51">
                  <a:moveTo>
                    <a:pt x="71" y="51"/>
                  </a:moveTo>
                  <a:cubicBezTo>
                    <a:pt x="71" y="34"/>
                    <a:pt x="71" y="34"/>
                    <a:pt x="71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7" y="34"/>
                    <a:pt x="32" y="31"/>
                    <a:pt x="32" y="25"/>
                  </a:cubicBezTo>
                  <a:cubicBezTo>
                    <a:pt x="32" y="16"/>
                    <a:pt x="39" y="16"/>
                    <a:pt x="46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18" y="1"/>
                    <a:pt x="18" y="18"/>
                  </a:cubicBezTo>
                  <a:cubicBezTo>
                    <a:pt x="18" y="24"/>
                    <a:pt x="21" y="31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71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23" name="Titelplatzhalter 22"/>
          <p:cNvSpPr>
            <a:spLocks noGrp="1"/>
          </p:cNvSpPr>
          <p:nvPr>
            <p:ph type="title"/>
          </p:nvPr>
        </p:nvSpPr>
        <p:spPr>
          <a:xfrm>
            <a:off x="1011600" y="1128836"/>
            <a:ext cx="7713300" cy="49244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4" name="Textplatzhalter 23"/>
          <p:cNvSpPr>
            <a:spLocks noGrp="1"/>
          </p:cNvSpPr>
          <p:nvPr>
            <p:ph type="body" idx="1"/>
          </p:nvPr>
        </p:nvSpPr>
        <p:spPr>
          <a:xfrm>
            <a:off x="1015200" y="1893600"/>
            <a:ext cx="7709700" cy="438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de-DE" sz="2600" dirty="0">
          <a:solidFill>
            <a:srgbClr val="F99D1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F99D1D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"/>
        </a:spcAft>
        <a:buNone/>
        <a:defRPr sz="1500" b="1">
          <a:solidFill>
            <a:srgbClr val="7C8D9E"/>
          </a:solidFill>
          <a:latin typeface="+mn-lt"/>
          <a:ea typeface="+mn-ea"/>
          <a:cs typeface="+mn-cs"/>
        </a:defRPr>
      </a:lvl1pPr>
      <a:lvl2pPr marL="273050" indent="-271463" algn="l" rtl="0" eaLnBrk="0" fontAlgn="base" hangingPunct="0">
        <a:spcBef>
          <a:spcPct val="20000"/>
        </a:spcBef>
        <a:spcAft>
          <a:spcPct val="5000"/>
        </a:spcAft>
        <a:buClr>
          <a:srgbClr val="F99D1D"/>
        </a:buClr>
        <a:buSzPct val="85000"/>
        <a:buFont typeface="Wingdings" pitchFamily="2" charset="2"/>
        <a:buChar char="n"/>
        <a:defRPr sz="1500">
          <a:solidFill>
            <a:srgbClr val="7C8D9E"/>
          </a:solidFill>
          <a:latin typeface="+mn-lt"/>
          <a:cs typeface="+mn-cs"/>
        </a:defRPr>
      </a:lvl2pPr>
      <a:lvl3pPr marL="538163" indent="-263525" algn="l" rtl="0" eaLnBrk="0" fontAlgn="base" hangingPunct="0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"/>
        <a:defRPr sz="1500">
          <a:solidFill>
            <a:srgbClr val="7C8D9E"/>
          </a:solidFill>
          <a:latin typeface="+mn-lt"/>
          <a:cs typeface="+mn-cs"/>
        </a:defRPr>
      </a:lvl3pPr>
      <a:lvl4pPr marL="809625" indent="-269875" algn="l" rtl="0" eaLnBrk="0" fontAlgn="base" hangingPunct="0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"/>
        <a:defRPr sz="1500">
          <a:solidFill>
            <a:srgbClr val="7C8D9E"/>
          </a:solidFill>
          <a:latin typeface="+mn-lt"/>
          <a:cs typeface="+mn-cs"/>
        </a:defRPr>
      </a:lvl4pPr>
      <a:lvl5pPr marL="1081088" indent="-269875" algn="l" rtl="0" eaLnBrk="0" fontAlgn="base" hangingPunct="0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"/>
        <a:defRPr sz="1500">
          <a:solidFill>
            <a:srgbClr val="7C8D9E"/>
          </a:solidFill>
          <a:latin typeface="+mn-lt"/>
          <a:cs typeface="+mn-cs"/>
        </a:defRPr>
      </a:lvl5pPr>
      <a:lvl6pPr marL="1538288" indent="-269875" algn="l" rtl="0" fontAlgn="base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n"/>
        <a:defRPr sz="1500">
          <a:solidFill>
            <a:srgbClr val="7C8D9E"/>
          </a:solidFill>
          <a:latin typeface="+mn-lt"/>
          <a:cs typeface="+mn-cs"/>
        </a:defRPr>
      </a:lvl6pPr>
      <a:lvl7pPr marL="1995488" indent="-269875" algn="l" rtl="0" fontAlgn="base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n"/>
        <a:defRPr sz="1500">
          <a:solidFill>
            <a:srgbClr val="7C8D9E"/>
          </a:solidFill>
          <a:latin typeface="+mn-lt"/>
          <a:cs typeface="+mn-cs"/>
        </a:defRPr>
      </a:lvl7pPr>
      <a:lvl8pPr marL="2452688" indent="-269875" algn="l" rtl="0" fontAlgn="base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n"/>
        <a:defRPr sz="1500">
          <a:solidFill>
            <a:srgbClr val="7C8D9E"/>
          </a:solidFill>
          <a:latin typeface="+mn-lt"/>
          <a:cs typeface="+mn-cs"/>
        </a:defRPr>
      </a:lvl8pPr>
      <a:lvl9pPr marL="2909888" indent="-269875" algn="l" rtl="0" fontAlgn="base">
        <a:spcBef>
          <a:spcPct val="20000"/>
        </a:spcBef>
        <a:spcAft>
          <a:spcPct val="5000"/>
        </a:spcAft>
        <a:buClr>
          <a:srgbClr val="FBC071"/>
        </a:buClr>
        <a:buSzPct val="85000"/>
        <a:buFont typeface="Wingdings" pitchFamily="2" charset="2"/>
        <a:buChar char="n"/>
        <a:defRPr sz="1500">
          <a:solidFill>
            <a:srgbClr val="7C8D9E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el 24"/>
          <p:cNvSpPr>
            <a:spLocks noGrp="1"/>
          </p:cNvSpPr>
          <p:nvPr>
            <p:ph type="title"/>
          </p:nvPr>
        </p:nvSpPr>
        <p:spPr>
          <a:xfrm>
            <a:off x="1000800" y="5117122"/>
            <a:ext cx="7713300" cy="400110"/>
          </a:xfrm>
        </p:spPr>
        <p:txBody>
          <a:bodyPr/>
          <a:lstStyle/>
          <a:p>
            <a:r>
              <a:rPr lang="en-US" dirty="0" smtClean="0"/>
              <a:t>Pharmaceuticals </a:t>
            </a:r>
            <a:r>
              <a:rPr lang="en-US" dirty="0"/>
              <a:t>and Global Health: Successes, Challenges and </a:t>
            </a:r>
            <a:r>
              <a:rPr lang="en-US" dirty="0" smtClean="0"/>
              <a:t>Outlook</a:t>
            </a:r>
            <a:endParaRPr lang="de-DE" dirty="0"/>
          </a:p>
        </p:txBody>
      </p:sp>
      <p:sp>
        <p:nvSpPr>
          <p:cNvPr id="27" name="Datumsplatzhalter 26"/>
          <p:cNvSpPr>
            <a:spLocks noGrp="1"/>
          </p:cNvSpPr>
          <p:nvPr>
            <p:ph type="dt" sz="half" idx="10"/>
          </p:nvPr>
        </p:nvSpPr>
        <p:spPr>
          <a:xfrm>
            <a:off x="1011600" y="4798800"/>
            <a:ext cx="3992448" cy="365125"/>
          </a:xfrm>
        </p:spPr>
        <p:txBody>
          <a:bodyPr/>
          <a:lstStyle/>
          <a:p>
            <a:r>
              <a:rPr lang="de-DE" dirty="0" smtClean="0"/>
              <a:t>19. July 2013, University of Sussex</a:t>
            </a:r>
            <a:endParaRPr lang="de-DE" dirty="0"/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971600" y="6165304"/>
            <a:ext cx="7160800" cy="475200"/>
          </a:xfrm>
        </p:spPr>
        <p:txBody>
          <a:bodyPr/>
          <a:lstStyle/>
          <a:p>
            <a:r>
              <a:rPr lang="de-DE" sz="1400" dirty="0" smtClean="0"/>
              <a:t>Thomas B. Cueni, Secretary General Interpharma</a:t>
            </a:r>
          </a:p>
          <a:p>
            <a:r>
              <a:rPr lang="de-CH" sz="1400" dirty="0" smtClean="0"/>
              <a:t>Association of research-based pharmaceutical companies in Switzerland</a:t>
            </a:r>
          </a:p>
          <a:p>
            <a:r>
              <a:rPr lang="de-CH" sz="1400" dirty="0" smtClean="0"/>
              <a:t> </a:t>
            </a:r>
          </a:p>
          <a:p>
            <a:endParaRPr lang="de-DE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-4762"/>
            <a:ext cx="9144000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1" name="Group 40"/>
          <p:cNvGrpSpPr>
            <a:grpSpLocks noChangeAspect="1"/>
          </p:cNvGrpSpPr>
          <p:nvPr/>
        </p:nvGrpSpPr>
        <p:grpSpPr bwMode="auto">
          <a:xfrm>
            <a:off x="0" y="-4763"/>
            <a:ext cx="661988" cy="2286001"/>
            <a:chOff x="158" y="2358"/>
            <a:chExt cx="492" cy="1701"/>
          </a:xfrm>
        </p:grpSpPr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158" y="2358"/>
              <a:ext cx="492" cy="1701"/>
            </a:xfrm>
            <a:prstGeom prst="rect">
              <a:avLst/>
            </a:prstGeom>
            <a:solidFill>
              <a:srgbClr val="7C8D9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48" name="Freeform 19"/>
            <p:cNvSpPr>
              <a:spLocks noEditPoints="1"/>
            </p:cNvSpPr>
            <p:nvPr/>
          </p:nvSpPr>
          <p:spPr bwMode="auto">
            <a:xfrm>
              <a:off x="310" y="3903"/>
              <a:ext cx="166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6" y="7"/>
                </a:cxn>
                <a:cxn ang="0">
                  <a:pos x="2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47" y="7"/>
                </a:cxn>
                <a:cxn ang="0">
                  <a:pos x="167" y="7"/>
                </a:cxn>
                <a:cxn ang="0">
                  <a:pos x="167" y="0"/>
                </a:cxn>
                <a:cxn ang="0">
                  <a:pos x="47" y="0"/>
                </a:cxn>
                <a:cxn ang="0">
                  <a:pos x="47" y="7"/>
                </a:cxn>
              </a:cxnLst>
              <a:rect l="0" t="0" r="r" b="b"/>
              <a:pathLst>
                <a:path w="167" h="7">
                  <a:moveTo>
                    <a:pt x="0" y="7"/>
                  </a:moveTo>
                  <a:lnTo>
                    <a:pt x="26" y="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7"/>
                  </a:lnTo>
                  <a:close/>
                  <a:moveTo>
                    <a:pt x="47" y="7"/>
                  </a:moveTo>
                  <a:lnTo>
                    <a:pt x="167" y="7"/>
                  </a:lnTo>
                  <a:lnTo>
                    <a:pt x="167" y="0"/>
                  </a:lnTo>
                  <a:lnTo>
                    <a:pt x="47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354" y="3780"/>
              <a:ext cx="123" cy="93"/>
            </a:xfrm>
            <a:custGeom>
              <a:avLst/>
              <a:gdLst/>
              <a:ahLst/>
              <a:cxnLst>
                <a:cxn ang="0">
                  <a:pos x="52" y="40"/>
                </a:cxn>
                <a:cxn ang="0">
                  <a:pos x="52" y="36"/>
                </a:cxn>
                <a:cxn ang="0">
                  <a:pos x="24" y="36"/>
                </a:cxn>
                <a:cxn ang="0">
                  <a:pos x="3" y="18"/>
                </a:cxn>
                <a:cxn ang="0">
                  <a:pos x="20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21" y="0"/>
                </a:cxn>
                <a:cxn ang="0">
                  <a:pos x="0" y="18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1" y="36"/>
                </a:cxn>
                <a:cxn ang="0">
                  <a:pos x="1" y="40"/>
                </a:cxn>
                <a:cxn ang="0">
                  <a:pos x="52" y="40"/>
                </a:cxn>
              </a:cxnLst>
              <a:rect l="0" t="0" r="r" b="b"/>
              <a:pathLst>
                <a:path w="52" h="40">
                  <a:moveTo>
                    <a:pt x="52" y="40"/>
                  </a:moveTo>
                  <a:cubicBezTo>
                    <a:pt x="52" y="36"/>
                    <a:pt x="52" y="36"/>
                    <a:pt x="5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2" y="36"/>
                    <a:pt x="3" y="29"/>
                    <a:pt x="3" y="18"/>
                  </a:cubicBezTo>
                  <a:cubicBezTo>
                    <a:pt x="3" y="4"/>
                    <a:pt x="15" y="3"/>
                    <a:pt x="20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0" y="0"/>
                    <a:pt x="0" y="18"/>
                  </a:cubicBezTo>
                  <a:cubicBezTo>
                    <a:pt x="0" y="26"/>
                    <a:pt x="4" y="33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40"/>
                    <a:pt x="1" y="40"/>
                    <a:pt x="1" y="40"/>
                  </a:cubicBezTo>
                  <a:lnTo>
                    <a:pt x="52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318" y="3709"/>
              <a:ext cx="158" cy="5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1"/>
                </a:cxn>
                <a:cxn ang="0">
                  <a:pos x="0" y="11"/>
                </a:cxn>
                <a:cxn ang="0">
                  <a:pos x="0" y="15"/>
                </a:cxn>
                <a:cxn ang="0">
                  <a:pos x="16" y="15"/>
                </a:cxn>
                <a:cxn ang="0">
                  <a:pos x="16" y="24"/>
                </a:cxn>
                <a:cxn ang="0">
                  <a:pos x="19" y="24"/>
                </a:cxn>
                <a:cxn ang="0">
                  <a:pos x="19" y="15"/>
                </a:cxn>
                <a:cxn ang="0">
                  <a:pos x="55" y="15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55" y="11"/>
                </a:cxn>
                <a:cxn ang="0">
                  <a:pos x="19" y="11"/>
                </a:cxn>
                <a:cxn ang="0">
                  <a:pos x="19" y="0"/>
                </a:cxn>
                <a:cxn ang="0">
                  <a:pos x="16" y="0"/>
                </a:cxn>
              </a:cxnLst>
              <a:rect l="0" t="0" r="r" b="b"/>
              <a:pathLst>
                <a:path w="67" h="24">
                  <a:moveTo>
                    <a:pt x="16" y="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66" y="15"/>
                    <a:pt x="67" y="8"/>
                    <a:pt x="6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7"/>
                    <a:pt x="63" y="11"/>
                    <a:pt x="55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1" name="Freeform 22"/>
            <p:cNvSpPr>
              <a:spLocks noEditPoints="1"/>
            </p:cNvSpPr>
            <p:nvPr/>
          </p:nvSpPr>
          <p:spPr bwMode="auto">
            <a:xfrm>
              <a:off x="354" y="3591"/>
              <a:ext cx="126" cy="109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0" y="23"/>
                </a:cxn>
                <a:cxn ang="0">
                  <a:pos x="27" y="45"/>
                </a:cxn>
                <a:cxn ang="0">
                  <a:pos x="53" y="23"/>
                </a:cxn>
                <a:cxn ang="0">
                  <a:pos x="35" y="1"/>
                </a:cxn>
                <a:cxn ang="0">
                  <a:pos x="35" y="5"/>
                </a:cxn>
                <a:cxn ang="0">
                  <a:pos x="50" y="23"/>
                </a:cxn>
                <a:cxn ang="0">
                  <a:pos x="27" y="42"/>
                </a:cxn>
                <a:cxn ang="0">
                  <a:pos x="27" y="1"/>
                </a:cxn>
                <a:cxn ang="0">
                  <a:pos x="24" y="42"/>
                </a:cxn>
                <a:cxn ang="0">
                  <a:pos x="3" y="23"/>
                </a:cxn>
                <a:cxn ang="0">
                  <a:pos x="24" y="4"/>
                </a:cxn>
                <a:cxn ang="0">
                  <a:pos x="24" y="42"/>
                </a:cxn>
              </a:cxnLst>
              <a:rect l="0" t="0" r="r" b="b"/>
              <a:pathLst>
                <a:path w="53" h="46">
                  <a:moveTo>
                    <a:pt x="27" y="1"/>
                  </a:moveTo>
                  <a:cubicBezTo>
                    <a:pt x="13" y="0"/>
                    <a:pt x="0" y="7"/>
                    <a:pt x="0" y="23"/>
                  </a:cubicBezTo>
                  <a:cubicBezTo>
                    <a:pt x="0" y="38"/>
                    <a:pt x="14" y="46"/>
                    <a:pt x="27" y="45"/>
                  </a:cubicBezTo>
                  <a:cubicBezTo>
                    <a:pt x="41" y="46"/>
                    <a:pt x="53" y="38"/>
                    <a:pt x="53" y="23"/>
                  </a:cubicBezTo>
                  <a:cubicBezTo>
                    <a:pt x="53" y="11"/>
                    <a:pt x="47" y="3"/>
                    <a:pt x="35" y="1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4" y="7"/>
                    <a:pt x="50" y="13"/>
                    <a:pt x="50" y="23"/>
                  </a:cubicBezTo>
                  <a:cubicBezTo>
                    <a:pt x="50" y="36"/>
                    <a:pt x="39" y="42"/>
                    <a:pt x="27" y="42"/>
                  </a:cubicBezTo>
                  <a:lnTo>
                    <a:pt x="27" y="1"/>
                  </a:lnTo>
                  <a:close/>
                  <a:moveTo>
                    <a:pt x="24" y="42"/>
                  </a:moveTo>
                  <a:cubicBezTo>
                    <a:pt x="14" y="41"/>
                    <a:pt x="3" y="34"/>
                    <a:pt x="3" y="23"/>
                  </a:cubicBezTo>
                  <a:cubicBezTo>
                    <a:pt x="3" y="11"/>
                    <a:pt x="13" y="5"/>
                    <a:pt x="24" y="4"/>
                  </a:cubicBezTo>
                  <a:lnTo>
                    <a:pt x="24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354" y="3518"/>
              <a:ext cx="123" cy="54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19"/>
                </a:cxn>
                <a:cxn ang="0">
                  <a:pos x="24" y="19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" y="19"/>
                </a:cxn>
              </a:cxnLst>
              <a:rect l="0" t="0" r="r" b="b"/>
              <a:pathLst>
                <a:path w="52" h="23">
                  <a:moveTo>
                    <a:pt x="1" y="19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17" y="19"/>
                    <a:pt x="13" y="17"/>
                    <a:pt x="10" y="14"/>
                  </a:cubicBezTo>
                  <a:cubicBezTo>
                    <a:pt x="5" y="9"/>
                    <a:pt x="4" y="3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/>
          </p:nvSpPr>
          <p:spPr bwMode="auto">
            <a:xfrm>
              <a:off x="354" y="3400"/>
              <a:ext cx="166" cy="106"/>
            </a:xfrm>
            <a:custGeom>
              <a:avLst/>
              <a:gdLst/>
              <a:ahLst/>
              <a:cxnLst>
                <a:cxn ang="0">
                  <a:pos x="50" y="22"/>
                </a:cxn>
                <a:cxn ang="0">
                  <a:pos x="27" y="41"/>
                </a:cxn>
                <a:cxn ang="0">
                  <a:pos x="3" y="22"/>
                </a:cxn>
                <a:cxn ang="0">
                  <a:pos x="27" y="3"/>
                </a:cxn>
                <a:cxn ang="0">
                  <a:pos x="50" y="22"/>
                </a:cxn>
                <a:cxn ang="0">
                  <a:pos x="1" y="41"/>
                </a:cxn>
                <a:cxn ang="0">
                  <a:pos x="1" y="45"/>
                </a:cxn>
                <a:cxn ang="0">
                  <a:pos x="70" y="45"/>
                </a:cxn>
                <a:cxn ang="0">
                  <a:pos x="70" y="41"/>
                </a:cxn>
                <a:cxn ang="0">
                  <a:pos x="41" y="41"/>
                </a:cxn>
                <a:cxn ang="0">
                  <a:pos x="41" y="41"/>
                </a:cxn>
                <a:cxn ang="0">
                  <a:pos x="53" y="22"/>
                </a:cxn>
                <a:cxn ang="0">
                  <a:pos x="27" y="0"/>
                </a:cxn>
                <a:cxn ang="0">
                  <a:pos x="0" y="22"/>
                </a:cxn>
                <a:cxn ang="0">
                  <a:pos x="13" y="41"/>
                </a:cxn>
                <a:cxn ang="0">
                  <a:pos x="13" y="41"/>
                </a:cxn>
                <a:cxn ang="0">
                  <a:pos x="1" y="41"/>
                </a:cxn>
              </a:cxnLst>
              <a:rect l="0" t="0" r="r" b="b"/>
              <a:pathLst>
                <a:path w="70" h="45">
                  <a:moveTo>
                    <a:pt x="50" y="22"/>
                  </a:moveTo>
                  <a:cubicBezTo>
                    <a:pt x="50" y="37"/>
                    <a:pt x="39" y="41"/>
                    <a:pt x="27" y="41"/>
                  </a:cubicBezTo>
                  <a:cubicBezTo>
                    <a:pt x="15" y="41"/>
                    <a:pt x="3" y="36"/>
                    <a:pt x="3" y="22"/>
                  </a:cubicBezTo>
                  <a:cubicBezTo>
                    <a:pt x="3" y="9"/>
                    <a:pt x="15" y="3"/>
                    <a:pt x="27" y="3"/>
                  </a:cubicBezTo>
                  <a:cubicBezTo>
                    <a:pt x="39" y="3"/>
                    <a:pt x="50" y="9"/>
                    <a:pt x="50" y="22"/>
                  </a:cubicBezTo>
                  <a:moveTo>
                    <a:pt x="1" y="41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0" y="38"/>
                    <a:pt x="53" y="31"/>
                    <a:pt x="53" y="22"/>
                  </a:cubicBezTo>
                  <a:cubicBezTo>
                    <a:pt x="53" y="7"/>
                    <a:pt x="42" y="0"/>
                    <a:pt x="27" y="0"/>
                  </a:cubicBezTo>
                  <a:cubicBezTo>
                    <a:pt x="12" y="0"/>
                    <a:pt x="0" y="7"/>
                    <a:pt x="0" y="22"/>
                  </a:cubicBezTo>
                  <a:cubicBezTo>
                    <a:pt x="0" y="33"/>
                    <a:pt x="8" y="39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4" name="Freeform 25"/>
            <p:cNvSpPr>
              <a:spLocks/>
            </p:cNvSpPr>
            <p:nvPr/>
          </p:nvSpPr>
          <p:spPr bwMode="auto">
            <a:xfrm>
              <a:off x="310" y="3284"/>
              <a:ext cx="166" cy="9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71" y="40"/>
                </a:cxn>
                <a:cxn ang="0">
                  <a:pos x="71" y="36"/>
                </a:cxn>
                <a:cxn ang="0">
                  <a:pos x="43" y="36"/>
                </a:cxn>
                <a:cxn ang="0">
                  <a:pos x="22" y="18"/>
                </a:cxn>
                <a:cxn ang="0">
                  <a:pos x="39" y="3"/>
                </a:cxn>
                <a:cxn ang="0">
                  <a:pos x="71" y="3"/>
                </a:cxn>
                <a:cxn ang="0">
                  <a:pos x="71" y="0"/>
                </a:cxn>
                <a:cxn ang="0">
                  <a:pos x="40" y="0"/>
                </a:cxn>
                <a:cxn ang="0">
                  <a:pos x="19" y="18"/>
                </a:cxn>
                <a:cxn ang="0">
                  <a:pos x="31" y="36"/>
                </a:cxn>
                <a:cxn ang="0">
                  <a:pos x="31" y="36"/>
                </a:cxn>
                <a:cxn ang="0">
                  <a:pos x="0" y="36"/>
                </a:cxn>
                <a:cxn ang="0">
                  <a:pos x="0" y="40"/>
                </a:cxn>
              </a:cxnLst>
              <a:rect l="0" t="0" r="r" b="b"/>
              <a:pathLst>
                <a:path w="71" h="40">
                  <a:moveTo>
                    <a:pt x="0" y="40"/>
                  </a:moveTo>
                  <a:cubicBezTo>
                    <a:pt x="71" y="40"/>
                    <a:pt x="71" y="40"/>
                    <a:pt x="71" y="40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31" y="36"/>
                    <a:pt x="22" y="29"/>
                    <a:pt x="22" y="18"/>
                  </a:cubicBezTo>
                  <a:cubicBezTo>
                    <a:pt x="22" y="4"/>
                    <a:pt x="34" y="3"/>
                    <a:pt x="39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19" y="0"/>
                    <a:pt x="19" y="18"/>
                  </a:cubicBezTo>
                  <a:cubicBezTo>
                    <a:pt x="19" y="26"/>
                    <a:pt x="23" y="33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5" name="Freeform 26"/>
            <p:cNvSpPr>
              <a:spLocks noEditPoints="1"/>
            </p:cNvSpPr>
            <p:nvPr/>
          </p:nvSpPr>
          <p:spPr bwMode="auto">
            <a:xfrm>
              <a:off x="354" y="3154"/>
              <a:ext cx="126" cy="109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40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3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3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6" name="Freeform 27"/>
            <p:cNvSpPr>
              <a:spLocks/>
            </p:cNvSpPr>
            <p:nvPr/>
          </p:nvSpPr>
          <p:spPr bwMode="auto">
            <a:xfrm>
              <a:off x="354" y="3086"/>
              <a:ext cx="123" cy="54"/>
            </a:xfrm>
            <a:custGeom>
              <a:avLst/>
              <a:gdLst/>
              <a:ahLst/>
              <a:cxnLst>
                <a:cxn ang="0">
                  <a:pos x="1" y="20"/>
                </a:cxn>
                <a:cxn ang="0">
                  <a:pos x="1" y="23"/>
                </a:cxn>
                <a:cxn ang="0">
                  <a:pos x="52" y="23"/>
                </a:cxn>
                <a:cxn ang="0">
                  <a:pos x="52" y="20"/>
                </a:cxn>
                <a:cxn ang="0">
                  <a:pos x="24" y="20"/>
                </a:cxn>
                <a:cxn ang="0">
                  <a:pos x="10" y="14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2" y="19"/>
                </a:cxn>
                <a:cxn ang="0">
                  <a:pos x="12" y="20"/>
                </a:cxn>
                <a:cxn ang="0">
                  <a:pos x="1" y="20"/>
                </a:cxn>
              </a:cxnLst>
              <a:rect l="0" t="0" r="r" b="b"/>
              <a:pathLst>
                <a:path w="52" h="23">
                  <a:moveTo>
                    <a:pt x="1" y="20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7" y="19"/>
                    <a:pt x="13" y="18"/>
                    <a:pt x="10" y="14"/>
                  </a:cubicBezTo>
                  <a:cubicBezTo>
                    <a:pt x="5" y="9"/>
                    <a:pt x="4" y="4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6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7" name="Freeform 28"/>
            <p:cNvSpPr>
              <a:spLocks/>
            </p:cNvSpPr>
            <p:nvPr/>
          </p:nvSpPr>
          <p:spPr bwMode="auto">
            <a:xfrm>
              <a:off x="354" y="2918"/>
              <a:ext cx="123" cy="158"/>
            </a:xfrm>
            <a:custGeom>
              <a:avLst/>
              <a:gdLst/>
              <a:ahLst/>
              <a:cxnLst>
                <a:cxn ang="0">
                  <a:pos x="52" y="67"/>
                </a:cxn>
                <a:cxn ang="0">
                  <a:pos x="52" y="63"/>
                </a:cxn>
                <a:cxn ang="0">
                  <a:pos x="22" y="63"/>
                </a:cxn>
                <a:cxn ang="0">
                  <a:pos x="3" y="47"/>
                </a:cxn>
                <a:cxn ang="0">
                  <a:pos x="17" y="35"/>
                </a:cxn>
                <a:cxn ang="0">
                  <a:pos x="52" y="35"/>
                </a:cxn>
                <a:cxn ang="0">
                  <a:pos x="52" y="31"/>
                </a:cxn>
                <a:cxn ang="0">
                  <a:pos x="22" y="31"/>
                </a:cxn>
                <a:cxn ang="0">
                  <a:pos x="3" y="16"/>
                </a:cxn>
                <a:cxn ang="0">
                  <a:pos x="17" y="3"/>
                </a:cxn>
                <a:cxn ang="0">
                  <a:pos x="52" y="3"/>
                </a:cxn>
                <a:cxn ang="0">
                  <a:pos x="52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11" y="32"/>
                </a:cxn>
                <a:cxn ang="0">
                  <a:pos x="11" y="32"/>
                </a:cxn>
                <a:cxn ang="0">
                  <a:pos x="0" y="47"/>
                </a:cxn>
                <a:cxn ang="0">
                  <a:pos x="12" y="63"/>
                </a:cxn>
                <a:cxn ang="0">
                  <a:pos x="12" y="63"/>
                </a:cxn>
                <a:cxn ang="0">
                  <a:pos x="1" y="63"/>
                </a:cxn>
                <a:cxn ang="0">
                  <a:pos x="1" y="67"/>
                </a:cxn>
                <a:cxn ang="0">
                  <a:pos x="52" y="67"/>
                </a:cxn>
              </a:cxnLst>
              <a:rect l="0" t="0" r="r" b="b"/>
              <a:pathLst>
                <a:path w="52" h="67">
                  <a:moveTo>
                    <a:pt x="52" y="67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9" y="63"/>
                    <a:pt x="3" y="54"/>
                    <a:pt x="3" y="47"/>
                  </a:cubicBezTo>
                  <a:cubicBezTo>
                    <a:pt x="3" y="44"/>
                    <a:pt x="4" y="35"/>
                    <a:pt x="17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0" y="31"/>
                    <a:pt x="3" y="25"/>
                    <a:pt x="3" y="16"/>
                  </a:cubicBezTo>
                  <a:cubicBezTo>
                    <a:pt x="3" y="13"/>
                    <a:pt x="4" y="3"/>
                    <a:pt x="17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5" y="0"/>
                    <a:pt x="0" y="6"/>
                    <a:pt x="0" y="16"/>
                  </a:cubicBezTo>
                  <a:cubicBezTo>
                    <a:pt x="0" y="24"/>
                    <a:pt x="4" y="29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6" y="33"/>
                    <a:pt x="0" y="37"/>
                    <a:pt x="0" y="47"/>
                  </a:cubicBezTo>
                  <a:cubicBezTo>
                    <a:pt x="0" y="55"/>
                    <a:pt x="5" y="61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7"/>
                    <a:pt x="1" y="67"/>
                    <a:pt x="1" y="67"/>
                  </a:cubicBezTo>
                  <a:lnTo>
                    <a:pt x="52" y="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8" name="Freeform 29"/>
            <p:cNvSpPr>
              <a:spLocks noEditPoints="1"/>
            </p:cNvSpPr>
            <p:nvPr/>
          </p:nvSpPr>
          <p:spPr bwMode="auto">
            <a:xfrm>
              <a:off x="354" y="2788"/>
              <a:ext cx="126" cy="109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50" y="29"/>
                </a:cxn>
                <a:cxn ang="0">
                  <a:pos x="39" y="42"/>
                </a:cxn>
                <a:cxn ang="0">
                  <a:pos x="27" y="28"/>
                </a:cxn>
                <a:cxn ang="0">
                  <a:pos x="23" y="10"/>
                </a:cxn>
                <a:cxn ang="0">
                  <a:pos x="33" y="10"/>
                </a:cxn>
                <a:cxn ang="0">
                  <a:pos x="13" y="6"/>
                </a:cxn>
                <a:cxn ang="0">
                  <a:pos x="0" y="24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3" y="24"/>
                </a:cxn>
                <a:cxn ang="0">
                  <a:pos x="13" y="10"/>
                </a:cxn>
                <a:cxn ang="0">
                  <a:pos x="24" y="27"/>
                </a:cxn>
                <a:cxn ang="0">
                  <a:pos x="39" y="46"/>
                </a:cxn>
                <a:cxn ang="0">
                  <a:pos x="53" y="29"/>
                </a:cxn>
                <a:cxn ang="0">
                  <a:pos x="42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52" y="3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9" y="3"/>
                </a:cxn>
                <a:cxn ang="0">
                  <a:pos x="43" y="6"/>
                </a:cxn>
                <a:cxn ang="0">
                  <a:pos x="13" y="6"/>
                </a:cxn>
              </a:cxnLst>
              <a:rect l="0" t="0" r="r" b="b"/>
              <a:pathLst>
                <a:path w="53" h="46">
                  <a:moveTo>
                    <a:pt x="33" y="10"/>
                  </a:moveTo>
                  <a:cubicBezTo>
                    <a:pt x="35" y="10"/>
                    <a:pt x="50" y="12"/>
                    <a:pt x="50" y="29"/>
                  </a:cubicBezTo>
                  <a:cubicBezTo>
                    <a:pt x="50" y="38"/>
                    <a:pt x="45" y="42"/>
                    <a:pt x="39" y="42"/>
                  </a:cubicBezTo>
                  <a:cubicBezTo>
                    <a:pt x="31" y="42"/>
                    <a:pt x="28" y="37"/>
                    <a:pt x="27" y="28"/>
                  </a:cubicBezTo>
                  <a:cubicBezTo>
                    <a:pt x="26" y="21"/>
                    <a:pt x="26" y="13"/>
                    <a:pt x="23" y="10"/>
                  </a:cubicBezTo>
                  <a:lnTo>
                    <a:pt x="33" y="10"/>
                  </a:lnTo>
                  <a:close/>
                  <a:moveTo>
                    <a:pt x="13" y="6"/>
                  </a:moveTo>
                  <a:cubicBezTo>
                    <a:pt x="3" y="6"/>
                    <a:pt x="0" y="15"/>
                    <a:pt x="0" y="24"/>
                  </a:cubicBezTo>
                  <a:cubicBezTo>
                    <a:pt x="0" y="36"/>
                    <a:pt x="6" y="43"/>
                    <a:pt x="17" y="43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8" y="39"/>
                    <a:pt x="3" y="33"/>
                    <a:pt x="3" y="24"/>
                  </a:cubicBezTo>
                  <a:cubicBezTo>
                    <a:pt x="3" y="12"/>
                    <a:pt x="11" y="10"/>
                    <a:pt x="13" y="10"/>
                  </a:cubicBezTo>
                  <a:cubicBezTo>
                    <a:pt x="22" y="10"/>
                    <a:pt x="23" y="11"/>
                    <a:pt x="24" y="27"/>
                  </a:cubicBezTo>
                  <a:cubicBezTo>
                    <a:pt x="24" y="36"/>
                    <a:pt x="27" y="46"/>
                    <a:pt x="39" y="46"/>
                  </a:cubicBezTo>
                  <a:cubicBezTo>
                    <a:pt x="49" y="46"/>
                    <a:pt x="53" y="39"/>
                    <a:pt x="53" y="29"/>
                  </a:cubicBezTo>
                  <a:cubicBezTo>
                    <a:pt x="53" y="19"/>
                    <a:pt x="48" y="12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9" y="10"/>
                    <a:pt x="52" y="9"/>
                    <a:pt x="52" y="3"/>
                  </a:cubicBezTo>
                  <a:cubicBezTo>
                    <a:pt x="52" y="2"/>
                    <a:pt x="52" y="1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"/>
                    <a:pt x="49" y="2"/>
                    <a:pt x="49" y="3"/>
                  </a:cubicBezTo>
                  <a:cubicBezTo>
                    <a:pt x="49" y="6"/>
                    <a:pt x="45" y="6"/>
                    <a:pt x="43" y="6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59" name="Rectangle 30"/>
            <p:cNvSpPr>
              <a:spLocks noChangeArrowheads="1"/>
            </p:cNvSpPr>
            <p:nvPr/>
          </p:nvSpPr>
          <p:spPr bwMode="auto">
            <a:xfrm>
              <a:off x="359" y="2729"/>
              <a:ext cx="32" cy="40"/>
            </a:xfrm>
            <a:prstGeom prst="rect">
              <a:avLst/>
            </a:prstGeom>
            <a:solidFill>
              <a:srgbClr val="FE881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60" name="Freeform 31"/>
            <p:cNvSpPr>
              <a:spLocks/>
            </p:cNvSpPr>
            <p:nvPr/>
          </p:nvSpPr>
          <p:spPr bwMode="auto">
            <a:xfrm>
              <a:off x="351" y="2644"/>
              <a:ext cx="171" cy="125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0" y="23"/>
                </a:cxn>
                <a:cxn ang="0">
                  <a:pos x="28" y="0"/>
                </a:cxn>
                <a:cxn ang="0">
                  <a:pos x="54" y="22"/>
                </a:cxn>
                <a:cxn ang="0">
                  <a:pos x="47" y="36"/>
                </a:cxn>
                <a:cxn ang="0">
                  <a:pos x="73" y="36"/>
                </a:cxn>
                <a:cxn ang="0">
                  <a:pos x="73" y="53"/>
                </a:cxn>
                <a:cxn ang="0">
                  <a:pos x="22" y="53"/>
                </a:cxn>
                <a:cxn ang="0">
                  <a:pos x="22" y="36"/>
                </a:cxn>
                <a:cxn ang="0">
                  <a:pos x="34" y="36"/>
                </a:cxn>
                <a:cxn ang="0">
                  <a:pos x="41" y="27"/>
                </a:cxn>
                <a:cxn ang="0">
                  <a:pos x="26" y="17"/>
                </a:cxn>
                <a:cxn ang="0">
                  <a:pos x="13" y="27"/>
                </a:cxn>
                <a:cxn ang="0">
                  <a:pos x="13" y="30"/>
                </a:cxn>
                <a:cxn ang="0">
                  <a:pos x="1" y="30"/>
                </a:cxn>
              </a:cxnLst>
              <a:rect l="0" t="0" r="r" b="b"/>
              <a:pathLst>
                <a:path w="73" h="53">
                  <a:moveTo>
                    <a:pt x="1" y="30"/>
                  </a:moveTo>
                  <a:cubicBezTo>
                    <a:pt x="1" y="28"/>
                    <a:pt x="0" y="25"/>
                    <a:pt x="0" y="23"/>
                  </a:cubicBezTo>
                  <a:cubicBezTo>
                    <a:pt x="0" y="7"/>
                    <a:pt x="14" y="0"/>
                    <a:pt x="28" y="0"/>
                  </a:cubicBezTo>
                  <a:cubicBezTo>
                    <a:pt x="41" y="0"/>
                    <a:pt x="54" y="7"/>
                    <a:pt x="54" y="22"/>
                  </a:cubicBezTo>
                  <a:cubicBezTo>
                    <a:pt x="54" y="28"/>
                    <a:pt x="52" y="33"/>
                    <a:pt x="47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8" y="35"/>
                    <a:pt x="41" y="32"/>
                    <a:pt x="41" y="27"/>
                  </a:cubicBezTo>
                  <a:cubicBezTo>
                    <a:pt x="41" y="19"/>
                    <a:pt x="33" y="17"/>
                    <a:pt x="26" y="17"/>
                  </a:cubicBezTo>
                  <a:cubicBezTo>
                    <a:pt x="20" y="17"/>
                    <a:pt x="13" y="19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lnTo>
                    <a:pt x="1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310" y="2507"/>
              <a:ext cx="166" cy="120"/>
            </a:xfrm>
            <a:custGeom>
              <a:avLst/>
              <a:gdLst/>
              <a:ahLst/>
              <a:cxnLst>
                <a:cxn ang="0">
                  <a:pos x="71" y="51"/>
                </a:cxn>
                <a:cxn ang="0">
                  <a:pos x="71" y="34"/>
                </a:cxn>
                <a:cxn ang="0">
                  <a:pos x="43" y="34"/>
                </a:cxn>
                <a:cxn ang="0">
                  <a:pos x="32" y="25"/>
                </a:cxn>
                <a:cxn ang="0">
                  <a:pos x="46" y="16"/>
                </a:cxn>
                <a:cxn ang="0">
                  <a:pos x="71" y="16"/>
                </a:cxn>
                <a:cxn ang="0">
                  <a:pos x="71" y="0"/>
                </a:cxn>
                <a:cxn ang="0">
                  <a:pos x="38" y="0"/>
                </a:cxn>
                <a:cxn ang="0">
                  <a:pos x="18" y="18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0" y="34"/>
                </a:cxn>
                <a:cxn ang="0">
                  <a:pos x="0" y="51"/>
                </a:cxn>
                <a:cxn ang="0">
                  <a:pos x="71" y="51"/>
                </a:cxn>
              </a:cxnLst>
              <a:rect l="0" t="0" r="r" b="b"/>
              <a:pathLst>
                <a:path w="71" h="51">
                  <a:moveTo>
                    <a:pt x="71" y="51"/>
                  </a:moveTo>
                  <a:cubicBezTo>
                    <a:pt x="71" y="34"/>
                    <a:pt x="71" y="34"/>
                    <a:pt x="71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7" y="34"/>
                    <a:pt x="32" y="31"/>
                    <a:pt x="32" y="25"/>
                  </a:cubicBezTo>
                  <a:cubicBezTo>
                    <a:pt x="32" y="16"/>
                    <a:pt x="39" y="16"/>
                    <a:pt x="46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18" y="1"/>
                    <a:pt x="18" y="18"/>
                  </a:cubicBezTo>
                  <a:cubicBezTo>
                    <a:pt x="18" y="24"/>
                    <a:pt x="21" y="31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71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CH" sz="2400" dirty="0">
                <a:latin typeface="Arial" pitchFamily="34" charset="0"/>
                <a:cs typeface="+mn-cs"/>
              </a:endParaRPr>
            </a:p>
          </p:txBody>
        </p:sp>
      </p:grpSp>
      <p:sp>
        <p:nvSpPr>
          <p:cNvPr id="24" name="Rectangle 20"/>
          <p:cNvSpPr txBox="1">
            <a:spLocks noChangeArrowheads="1"/>
          </p:cNvSpPr>
          <p:nvPr/>
        </p:nvSpPr>
        <p:spPr>
          <a:xfrm>
            <a:off x="1004763" y="5805264"/>
            <a:ext cx="7959725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z="1400" dirty="0" smtClean="0"/>
              <a:t>Pharmaceuticals and Global Health: Inequalities and Innovation in the 21st Century</a:t>
            </a:r>
            <a:endParaRPr lang="de-DE" sz="14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de-DE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de-DE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de-DE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7C8D9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683568" y="1844824"/>
            <a:ext cx="7920880" cy="5013176"/>
          </a:xfrm>
        </p:spPr>
        <p:txBody>
          <a:bodyPr>
            <a:normAutofit/>
          </a:bodyPr>
          <a:lstStyle/>
          <a:p>
            <a:r>
              <a:rPr lang="de-CH" sz="1600" dirty="0"/>
              <a:t>The South African Lawsuit </a:t>
            </a:r>
            <a:r>
              <a:rPr lang="de-CH" sz="1600" dirty="0" smtClean="0"/>
              <a:t>– </a:t>
            </a:r>
            <a:r>
              <a:rPr lang="de-CH" sz="1600" dirty="0"/>
              <a:t>An Ill-Conceived </a:t>
            </a:r>
            <a:r>
              <a:rPr lang="de-CH" sz="1600" dirty="0" smtClean="0"/>
              <a:t>Battle</a:t>
            </a:r>
            <a:endParaRPr lang="de-CH" sz="1600" dirty="0"/>
          </a:p>
          <a:p>
            <a:pPr lvl="1">
              <a:lnSpc>
                <a:spcPts val="2700"/>
              </a:lnSpc>
            </a:pPr>
            <a:r>
              <a:rPr lang="de-CH" b="1" dirty="0" smtClean="0"/>
              <a:t>Lawsuit: </a:t>
            </a:r>
            <a:r>
              <a:rPr lang="de-CH" dirty="0" smtClean="0"/>
              <a:t>Started in 1998, when AIDS was not an issue.</a:t>
            </a:r>
          </a:p>
          <a:p>
            <a:pPr lvl="1">
              <a:lnSpc>
                <a:spcPts val="2700"/>
              </a:lnSpc>
            </a:pPr>
            <a:r>
              <a:rPr lang="en-US" b="1" dirty="0" smtClean="0"/>
              <a:t>Debate:</a:t>
            </a:r>
            <a:r>
              <a:rPr lang="en-US" dirty="0" smtClean="0"/>
              <a:t> </a:t>
            </a:r>
            <a:r>
              <a:rPr lang="de-CH" dirty="0" smtClean="0"/>
              <a:t>„</a:t>
            </a:r>
            <a:r>
              <a:rPr lang="en-US" dirty="0" smtClean="0"/>
              <a:t>Profits” versus </a:t>
            </a:r>
            <a:r>
              <a:rPr lang="de-CH" dirty="0" smtClean="0"/>
              <a:t>„</a:t>
            </a:r>
            <a:r>
              <a:rPr lang="en-US" dirty="0" smtClean="0"/>
              <a:t>lives”.</a:t>
            </a:r>
          </a:p>
          <a:p>
            <a:pPr lvl="1">
              <a:lnSpc>
                <a:spcPts val="2700"/>
              </a:lnSpc>
            </a:pPr>
            <a:r>
              <a:rPr lang="en-US" b="1" dirty="0" smtClean="0"/>
              <a:t>Focus:</a:t>
            </a:r>
            <a:r>
              <a:rPr lang="en-US" dirty="0" smtClean="0"/>
              <a:t> </a:t>
            </a:r>
            <a:r>
              <a:rPr lang="de-CH" dirty="0" smtClean="0"/>
              <a:t>„Big pharma“ and „Access to Medicines“.</a:t>
            </a:r>
          </a:p>
          <a:p>
            <a:pPr lvl="1">
              <a:lnSpc>
                <a:spcPts val="2700"/>
              </a:lnSpc>
            </a:pPr>
            <a:r>
              <a:rPr lang="en-US" b="1" dirty="0" smtClean="0"/>
              <a:t>What went wrong? 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de-CH" dirty="0" smtClean="0"/>
              <a:t>Unprecedented Industry PR disaster!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de-CH" dirty="0" smtClean="0"/>
              <a:t>Patents and prices were seen as main barriers to AIDS treatment. 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de-CH" dirty="0" smtClean="0"/>
              <a:t>Industry allowed itself to be put into a corner.</a:t>
            </a:r>
          </a:p>
          <a:p>
            <a:pPr lvl="1">
              <a:lnSpc>
                <a:spcPts val="2700"/>
              </a:lnSpc>
            </a:pPr>
            <a:r>
              <a:rPr lang="de-CH" b="1" dirty="0" smtClean="0">
                <a:sym typeface="Wingdings" pitchFamily="2" charset="2"/>
              </a:rPr>
              <a:t>Result:</a:t>
            </a:r>
            <a:r>
              <a:rPr lang="de-CH" dirty="0" smtClean="0">
                <a:sym typeface="Wingdings" pitchFamily="2" charset="2"/>
              </a:rPr>
              <a:t> 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en-US" dirty="0" smtClean="0">
                <a:sym typeface="Wingdings" pitchFamily="2" charset="2"/>
              </a:rPr>
              <a:t>Amicable settlement.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de-CH" dirty="0" smtClean="0"/>
              <a:t>Dialogue rather than confrontation.</a:t>
            </a:r>
          </a:p>
          <a:p>
            <a:pPr lvl="1">
              <a:lnSpc>
                <a:spcPts val="2700"/>
              </a:lnSpc>
              <a:buFont typeface="Symbol" pitchFamily="18" charset="2"/>
              <a:buChar char="-"/>
            </a:pPr>
            <a:r>
              <a:rPr lang="de-CH" dirty="0" smtClean="0"/>
              <a:t>Promote public-private partnerships (GAVI, AAI, MMV).</a:t>
            </a:r>
          </a:p>
          <a:p>
            <a:pPr lvl="1">
              <a:lnSpc>
                <a:spcPts val="2700"/>
              </a:lnSpc>
            </a:pPr>
            <a:endParaRPr lang="en-US" sz="1200" dirty="0" smtClean="0">
              <a:sym typeface="Wingdings" pitchFamily="2" charset="2"/>
            </a:endParaRPr>
          </a:p>
          <a:p>
            <a:pPr lvl="1">
              <a:lnSpc>
                <a:spcPts val="2700"/>
              </a:lnSpc>
              <a:buNone/>
            </a:pPr>
            <a:endParaRPr lang="en-US" sz="1200" dirty="0" smtClean="0"/>
          </a:p>
          <a:p>
            <a:pPr lvl="1">
              <a:lnSpc>
                <a:spcPts val="2700"/>
              </a:lnSpc>
            </a:pPr>
            <a:endParaRPr lang="de-CH" sz="1200" dirty="0" smtClean="0"/>
          </a:p>
          <a:p>
            <a:pPr lvl="1">
              <a:lnSpc>
                <a:spcPts val="2700"/>
              </a:lnSpc>
            </a:pPr>
            <a:endParaRPr lang="en-US" sz="1200" b="1" dirty="0" smtClean="0"/>
          </a:p>
          <a:p>
            <a:pPr lvl="1">
              <a:lnSpc>
                <a:spcPts val="2700"/>
              </a:lnSpc>
            </a:pPr>
            <a:endParaRPr lang="de-CH" sz="1600" dirty="0"/>
          </a:p>
          <a:p>
            <a:endParaRPr lang="de-CH" dirty="0" smtClean="0"/>
          </a:p>
          <a:p>
            <a:endParaRPr lang="de-CH" dirty="0"/>
          </a:p>
          <a:p>
            <a:endParaRPr lang="de-CH" b="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1159614"/>
            <a:ext cx="7713300" cy="461665"/>
          </a:xfrm>
        </p:spPr>
        <p:txBody>
          <a:bodyPr/>
          <a:lstStyle/>
          <a:p>
            <a:r>
              <a:rPr lang="en-US" sz="2400" dirty="0" smtClean="0"/>
              <a:t>Access to Medicines: </a:t>
            </a:r>
            <a:r>
              <a:rPr lang="de-CH" sz="2400" dirty="0" smtClean="0"/>
              <a:t>The South African Lawsuit </a:t>
            </a:r>
            <a:endParaRPr lang="de-CH" sz="2300" dirty="0"/>
          </a:p>
        </p:txBody>
      </p:sp>
      <p:pic>
        <p:nvPicPr>
          <p:cNvPr id="7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209667" y="5157192"/>
            <a:ext cx="1934333" cy="1700808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6"/>
          <p:cNvSpPr>
            <a:spLocks noGrp="1" noChangeArrowheads="1"/>
          </p:cNvSpPr>
          <p:nvPr>
            <p:ph type="title"/>
          </p:nvPr>
        </p:nvSpPr>
        <p:spPr>
          <a:xfrm>
            <a:off x="1011600" y="420951"/>
            <a:ext cx="7713300" cy="1200329"/>
          </a:xfrm>
        </p:spPr>
        <p:txBody>
          <a:bodyPr/>
          <a:lstStyle/>
          <a:p>
            <a:pPr algn="just"/>
            <a:r>
              <a:rPr lang="en-US" sz="2400" dirty="0" smtClean="0"/>
              <a:t>Number of people receiving antiretroviral therapy in low- and middle-income countries by WHO region, 2012</a:t>
            </a:r>
            <a:endParaRPr lang="en-US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1043608" y="64008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spcAft>
                <a:spcPct val="5000"/>
              </a:spcAft>
            </a:pPr>
            <a:r>
              <a:rPr lang="en-US" sz="800" kern="0" dirty="0" smtClean="0">
                <a:solidFill>
                  <a:srgbClr val="7C8D9E"/>
                </a:solidFill>
                <a:latin typeface="+mn-lt"/>
                <a:cs typeface="+mn-cs"/>
              </a:rPr>
              <a:t>Source: 2013 Global AIDS Response Progress Reporting (WHO/UNICEF/UNAIDS).</a:t>
            </a:r>
            <a:endParaRPr kumimoji="0" lang="de-CH" sz="800" i="0" u="none" strike="noStrike" kern="0" cap="none" spc="0" normalizeH="0" baseline="0" noProof="0" dirty="0" smtClean="0">
              <a:ln>
                <a:noFill/>
              </a:ln>
              <a:solidFill>
                <a:srgbClr val="7C8D9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Grafik 11" descr="Clipboard0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844824"/>
            <a:ext cx="7574468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600" y="1159615"/>
            <a:ext cx="7713300" cy="461665"/>
          </a:xfrm>
        </p:spPr>
        <p:txBody>
          <a:bodyPr/>
          <a:lstStyle/>
          <a:p>
            <a:r>
              <a:rPr lang="de-CH" sz="2400" dirty="0" smtClean="0"/>
              <a:t>Access to Medicines: An </a:t>
            </a:r>
            <a:r>
              <a:rPr lang="en-US" sz="2400" dirty="0" smtClean="0"/>
              <a:t>Industry Perspective </a:t>
            </a:r>
            <a:endParaRPr lang="de-CH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899592" y="1893888"/>
            <a:ext cx="5717827" cy="470346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smtClean="0"/>
              <a:t>The industry supports…</a:t>
            </a:r>
          </a:p>
          <a:p>
            <a:pPr lvl="1"/>
            <a:r>
              <a:rPr lang="en-US" b="1" dirty="0" smtClean="0"/>
              <a:t>Access programs </a:t>
            </a:r>
            <a:r>
              <a:rPr lang="en-US" dirty="0" smtClean="0"/>
              <a:t>featuring donation, capacity building, education &amp; training, preferential pricing schemes, voluntary licenses, non-assert declarations and transfer of technology</a:t>
            </a:r>
          </a:p>
          <a:p>
            <a:pPr lvl="1"/>
            <a:r>
              <a:rPr lang="en-US" b="1" dirty="0" smtClean="0"/>
              <a:t>Research &amp; development </a:t>
            </a:r>
            <a:r>
              <a:rPr lang="en-US" dirty="0" smtClean="0"/>
              <a:t>of new medicines and vaccines alone or in partnership</a:t>
            </a:r>
          </a:p>
          <a:p>
            <a:pPr lvl="1"/>
            <a:r>
              <a:rPr lang="en-US" b="1" dirty="0" smtClean="0"/>
              <a:t>Good governance</a:t>
            </a:r>
            <a:r>
              <a:rPr lang="en-US" dirty="0" smtClean="0"/>
              <a:t>: good manufacturing practices, ethical standards, guarantee high quality, safety &amp; efficacy of medicines and vaccines, comply with regulatory requirements</a:t>
            </a:r>
          </a:p>
          <a:p>
            <a:pPr lvl="1"/>
            <a:r>
              <a:rPr lang="en-US" b="1" dirty="0" smtClean="0"/>
              <a:t>Numerous multinational initiatives: </a:t>
            </a:r>
            <a:r>
              <a:rPr lang="en-US" dirty="0" smtClean="0"/>
              <a:t>Global Fund, GAVI, WHO, UNITAID, Expansion of Philanthropic Initiatives are important examples of the work being done</a:t>
            </a:r>
          </a:p>
          <a:p>
            <a:pPr lvl="1"/>
            <a:r>
              <a:rPr lang="en-US" b="1" dirty="0" smtClean="0"/>
              <a:t>Company programs (examples): </a:t>
            </a:r>
            <a:r>
              <a:rPr lang="en-US" dirty="0" smtClean="0"/>
              <a:t>African Comprehensive HIV/AIDS Partnerships (ACHAP) in Botswana by Merck and the Bill &amp; Melinda Gates Foundation; </a:t>
            </a:r>
            <a:r>
              <a:rPr lang="de-CH" dirty="0" err="1" smtClean="0"/>
              <a:t>Takeda</a:t>
            </a:r>
            <a:r>
              <a:rPr lang="de-CH" dirty="0" smtClean="0"/>
              <a:t> Initiative on HIV/AIDS in Nigeria; </a:t>
            </a:r>
            <a:r>
              <a:rPr lang="de-CH" dirty="0" err="1" smtClean="0"/>
              <a:t>AmpliCare</a:t>
            </a:r>
            <a:r>
              <a:rPr lang="de-CH" dirty="0" smtClean="0"/>
              <a:t> </a:t>
            </a:r>
            <a:r>
              <a:rPr lang="de-CH" dirty="0" err="1" smtClean="0"/>
              <a:t>by</a:t>
            </a:r>
            <a:r>
              <a:rPr lang="de-CH" dirty="0" smtClean="0"/>
              <a:t> Roche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strengthening</a:t>
            </a:r>
            <a:r>
              <a:rPr lang="de-CH" dirty="0" smtClean="0"/>
              <a:t> </a:t>
            </a:r>
            <a:r>
              <a:rPr lang="de-CH" dirty="0" err="1" smtClean="0"/>
              <a:t>laboratory</a:t>
            </a:r>
            <a:r>
              <a:rPr lang="de-CH" dirty="0" smtClean="0"/>
              <a:t> </a:t>
            </a:r>
            <a:r>
              <a:rPr lang="de-CH" dirty="0" err="1" smtClean="0"/>
              <a:t>systems</a:t>
            </a:r>
            <a:r>
              <a:rPr lang="de-CH" dirty="0" smtClean="0"/>
              <a:t> </a:t>
            </a:r>
            <a:endParaRPr lang="en-US" dirty="0" smtClean="0"/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endParaRPr lang="de-CH" sz="1200" dirty="0" smtClean="0"/>
          </a:p>
          <a:p>
            <a:pPr lvl="1"/>
            <a:endParaRPr lang="en-US" sz="1200" dirty="0" smtClean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27584" y="6453336"/>
            <a:ext cx="7488831" cy="23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/>
            <a:r>
              <a:rPr lang="en-US" sz="900" dirty="0" smtClean="0"/>
              <a:t>Source: Technology Transfer: a Collaborative Approach to Improve Global Health, IFPMA ,2011.</a:t>
            </a:r>
            <a:endParaRPr lang="de-CH" sz="900" dirty="0"/>
          </a:p>
        </p:txBody>
      </p:sp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5728" y="3657600"/>
            <a:ext cx="2448272" cy="279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47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772816"/>
            <a:ext cx="2274409" cy="1858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1128837"/>
            <a:ext cx="7713300" cy="492443"/>
          </a:xfrm>
        </p:spPr>
        <p:txBody>
          <a:bodyPr/>
          <a:lstStyle/>
          <a:p>
            <a:r>
              <a:rPr lang="en-US" dirty="0" smtClean="0"/>
              <a:t>Access to Medicines – A Complex Picture</a:t>
            </a:r>
            <a:endParaRPr lang="de-CH" dirty="0"/>
          </a:p>
        </p:txBody>
      </p:sp>
      <p:sp>
        <p:nvSpPr>
          <p:cNvPr id="4" name="Textplatzhalter 1"/>
          <p:cNvSpPr txBox="1">
            <a:spLocks/>
          </p:cNvSpPr>
          <p:nvPr/>
        </p:nvSpPr>
        <p:spPr>
          <a:xfrm>
            <a:off x="1167600" y="2046000"/>
            <a:ext cx="7709700" cy="438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38163" lvl="2" indent="-263525" eaLnBrk="0" hangingPunct="0">
              <a:spcBef>
                <a:spcPct val="20000"/>
              </a:spcBef>
              <a:spcAft>
                <a:spcPct val="5000"/>
              </a:spcAft>
              <a:buClr>
                <a:srgbClr val="FBC071"/>
              </a:buClr>
              <a:buSzPct val="85000"/>
              <a:buFont typeface="Wingdings" pitchFamily="2" charset="2"/>
              <a:buChar char=""/>
            </a:pPr>
            <a:endParaRPr lang="de-CH" sz="1500" kern="0" dirty="0" smtClean="0">
              <a:solidFill>
                <a:srgbClr val="7C8D9E"/>
              </a:solidFill>
              <a:latin typeface="+mn-lt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51112" y="6021288"/>
            <a:ext cx="7992888" cy="504056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spcAft>
                <a:spcPct val="5000"/>
              </a:spcAft>
            </a:pPr>
            <a:r>
              <a:rPr kumimoji="0" lang="de-CH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</a:t>
            </a:r>
            <a:r>
              <a:rPr kumimoji="0" lang="de-CH" sz="900" i="0" u="none" strike="noStrike" kern="0" cap="none" spc="0" normalizeH="0" baseline="0" noProof="0" dirty="0" smtClean="0">
                <a:ln>
                  <a:noFill/>
                </a:ln>
                <a:solidFill>
                  <a:srgbClr val="7C8D9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900" kern="0" dirty="0" smtClean="0">
                <a:solidFill>
                  <a:srgbClr val="7C8D9E"/>
                </a:solidFill>
                <a:latin typeface="+mn-lt"/>
                <a:cs typeface="+mn-cs"/>
              </a:rPr>
              <a:t>IFPMA Health Partnerships Survey, in: International Federation of Pharmaceutical Manufacturers and Associations (IFPMA): </a:t>
            </a:r>
          </a:p>
          <a:p>
            <a:pPr>
              <a:spcBef>
                <a:spcPct val="20000"/>
              </a:spcBef>
              <a:spcAft>
                <a:spcPct val="5000"/>
              </a:spcAft>
            </a:pPr>
            <a:r>
              <a:rPr lang="en-US" sz="900" kern="0" dirty="0" smtClean="0">
                <a:solidFill>
                  <a:srgbClr val="7C8D9E"/>
                </a:solidFill>
                <a:latin typeface="+mn-lt"/>
                <a:cs typeface="+mn-cs"/>
              </a:rPr>
              <a:t>The Pharmaceutical Industry and Global Health: Facts and Figures. Issue 2012.</a:t>
            </a:r>
            <a:endParaRPr kumimoji="0" lang="de-CH" sz="900" i="0" u="none" strike="noStrike" kern="0" cap="none" spc="0" normalizeH="0" baseline="0" noProof="0" dirty="0" smtClean="0">
              <a:ln>
                <a:noFill/>
              </a:ln>
              <a:solidFill>
                <a:srgbClr val="7C8D9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1043608" y="1700808"/>
            <a:ext cx="8618538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n-lt"/>
              </a:rPr>
              <a:t>Treatments donated and sold at cost in developing countries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43608" y="2132856"/>
            <a:ext cx="6946900" cy="3892550"/>
          </a:xfrm>
          <a:prstGeom prst="rect">
            <a:avLst/>
          </a:prstGeom>
        </p:spPr>
      </p:pic>
      <p:sp>
        <p:nvSpPr>
          <p:cNvPr id="8" name="TextBox 23"/>
          <p:cNvSpPr txBox="1"/>
          <p:nvPr>
            <p:custDataLst>
              <p:tags r:id="rId1"/>
            </p:custDataLst>
          </p:nvPr>
        </p:nvSpPr>
        <p:spPr>
          <a:xfrm>
            <a:off x="7740352" y="2420888"/>
            <a:ext cx="11095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F76681"/>
                </a:solidFill>
                <a:latin typeface="Vani" pitchFamily="34" charset="0"/>
                <a:cs typeface="Vani" pitchFamily="34" charset="0"/>
              </a:rPr>
              <a:t>1400 Mio.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F76681"/>
                </a:solidFill>
                <a:latin typeface="Vani" pitchFamily="34" charset="0"/>
                <a:cs typeface="Vani" pitchFamily="34" charset="0"/>
              </a:rPr>
              <a:t>by 2020</a:t>
            </a:r>
            <a:endParaRPr lang="en-US" sz="1400" b="1" i="1" kern="0" dirty="0">
              <a:solidFill>
                <a:srgbClr val="F76681"/>
              </a:solidFill>
              <a:latin typeface="Vani" pitchFamily="34" charset="0"/>
              <a:cs typeface="Van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899592" y="1772816"/>
            <a:ext cx="7632848" cy="4168939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en-GB" b="1" dirty="0" smtClean="0"/>
              <a:t>Many different factors working together in often complex ways:</a:t>
            </a:r>
          </a:p>
          <a:p>
            <a:pPr lvl="1">
              <a:buNone/>
            </a:pPr>
            <a:endParaRPr lang="en-GB" b="1" dirty="0" smtClean="0"/>
          </a:p>
          <a:p>
            <a:pPr lvl="2" eaLnBrk="1" hangingPunct="1"/>
            <a:r>
              <a:rPr lang="en-GB" b="1" dirty="0" smtClean="0"/>
              <a:t>Political commitment </a:t>
            </a:r>
            <a:r>
              <a:rPr lang="en-GB" dirty="0" smtClean="0"/>
              <a:t>to HIV/AIDS has played a significant role</a:t>
            </a:r>
          </a:p>
          <a:p>
            <a:pPr lvl="2" eaLnBrk="1" hangingPunct="1"/>
            <a:r>
              <a:rPr lang="en-GB" b="1" dirty="0" smtClean="0"/>
              <a:t>International funding </a:t>
            </a:r>
            <a:r>
              <a:rPr lang="en-GB" dirty="0" smtClean="0"/>
              <a:t>is a key part of increased access for the lowest income countries</a:t>
            </a:r>
          </a:p>
          <a:p>
            <a:pPr lvl="2" eaLnBrk="1" hangingPunct="1"/>
            <a:r>
              <a:rPr lang="en-GB" b="1" dirty="0" smtClean="0"/>
              <a:t>Holistic programs </a:t>
            </a:r>
            <a:r>
              <a:rPr lang="en-GB" dirty="0" smtClean="0"/>
              <a:t>are needed allowing the different components to reinforce each other</a:t>
            </a:r>
          </a:p>
          <a:p>
            <a:pPr lvl="2" eaLnBrk="1" hangingPunct="1"/>
            <a:r>
              <a:rPr lang="en-GB" b="1" dirty="0" smtClean="0"/>
              <a:t>Collaboration </a:t>
            </a:r>
            <a:r>
              <a:rPr lang="en-GB" dirty="0" smtClean="0"/>
              <a:t>between the generic industry and the innovator industry contribute to addressing the epidemic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1159616"/>
            <a:ext cx="7713300" cy="461665"/>
          </a:xfrm>
        </p:spPr>
        <p:txBody>
          <a:bodyPr/>
          <a:lstStyle/>
          <a:p>
            <a:pPr algn="just"/>
            <a:r>
              <a:rPr lang="en-US" sz="2400" dirty="0" smtClean="0"/>
              <a:t>Successful multi-stakeholder initiatives</a:t>
            </a:r>
            <a:endParaRPr lang="de-CH" dirty="0"/>
          </a:p>
        </p:txBody>
      </p:sp>
      <p:pic>
        <p:nvPicPr>
          <p:cNvPr id="11" name="Picture 4" descr="http://topnews.net.nz/data/GAV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3186" y="4509120"/>
            <a:ext cx="2195485" cy="1650902"/>
          </a:xfrm>
          <a:prstGeom prst="rect">
            <a:avLst/>
          </a:prstGeom>
          <a:noFill/>
        </p:spPr>
      </p:pic>
      <p:pic>
        <p:nvPicPr>
          <p:cNvPr id="12" name="Picture 6" descr="http://2.bp.blogspot.com/_CTQcCvavEVg/SNd2b1Qh3hI/AAAAAAAAAbo/pyHn5bRRZf0/s400/g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8913" y="4581128"/>
            <a:ext cx="2695575" cy="1464519"/>
          </a:xfrm>
          <a:prstGeom prst="rect">
            <a:avLst/>
          </a:prstGeom>
          <a:noFill/>
        </p:spPr>
      </p:pic>
      <p:pic>
        <p:nvPicPr>
          <p:cNvPr id="16386" name="Picture 2" descr="http://upload.wikimedia.org/wikipedia/commons/thumb/0/0c/BillMelindaGatesFoundation.svg/175px-BillMelindaGatesFoundation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4797152"/>
            <a:ext cx="1666875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6"/>
          <p:cNvSpPr>
            <a:spLocks noGrp="1" noChangeArrowheads="1"/>
          </p:cNvSpPr>
          <p:nvPr>
            <p:ph type="title"/>
          </p:nvPr>
        </p:nvSpPr>
        <p:spPr>
          <a:xfrm>
            <a:off x="1011600" y="728727"/>
            <a:ext cx="7713300" cy="892552"/>
          </a:xfrm>
        </p:spPr>
        <p:txBody>
          <a:bodyPr/>
          <a:lstStyle/>
          <a:p>
            <a:r>
              <a:rPr lang="en-US" dirty="0" smtClean="0"/>
              <a:t>Investment in </a:t>
            </a:r>
            <a:r>
              <a:rPr lang="de-CH" dirty="0" smtClean="0"/>
              <a:t>antiretroviral therapy (ART) </a:t>
            </a:r>
            <a:br>
              <a:rPr lang="de-CH" dirty="0" smtClean="0"/>
            </a:br>
            <a:r>
              <a:rPr lang="en-US" i="1" dirty="0" smtClean="0"/>
              <a:t>Pharma pipeline: 2009–2011</a:t>
            </a:r>
            <a:endParaRPr lang="en-US" i="1" dirty="0"/>
          </a:p>
        </p:txBody>
      </p:sp>
      <p:sp>
        <p:nvSpPr>
          <p:cNvPr id="8" name="Textfeld 7"/>
          <p:cNvSpPr txBox="1"/>
          <p:nvPr/>
        </p:nvSpPr>
        <p:spPr>
          <a:xfrm>
            <a:off x="899592" y="6331024"/>
            <a:ext cx="792088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spcAft>
                <a:spcPct val="5000"/>
              </a:spcAft>
            </a:pPr>
            <a:r>
              <a:rPr lang="en-US" sz="800" kern="0" dirty="0" smtClean="0">
                <a:solidFill>
                  <a:srgbClr val="7C8D9E"/>
                </a:solidFill>
                <a:latin typeface="+mn-lt"/>
                <a:cs typeface="+mn-cs"/>
              </a:rPr>
              <a:t>Source: Funding Science Innovation: Global Investements in HIV Treatment Research and Development in 2010 and 2011, </a:t>
            </a:r>
          </a:p>
          <a:p>
            <a:pPr>
              <a:spcBef>
                <a:spcPct val="20000"/>
              </a:spcBef>
              <a:spcAft>
                <a:spcPct val="5000"/>
              </a:spcAft>
            </a:pPr>
            <a:r>
              <a:rPr lang="en-US" sz="800" kern="0" dirty="0" smtClean="0">
                <a:solidFill>
                  <a:srgbClr val="7C8D9E"/>
                </a:solidFill>
                <a:latin typeface="+mn-lt"/>
                <a:cs typeface="+mn-cs"/>
              </a:rPr>
              <a:t>Treatment Action Group, 2013.</a:t>
            </a:r>
            <a:endParaRPr kumimoji="0" lang="de-CH" sz="800" i="0" u="none" strike="noStrike" kern="0" cap="none" spc="0" normalizeH="0" baseline="0" noProof="0" dirty="0" smtClean="0">
              <a:ln>
                <a:noFill/>
              </a:ln>
              <a:solidFill>
                <a:srgbClr val="7C8D9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Grafik 8" descr="Clipboard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916832"/>
            <a:ext cx="7255099" cy="4005064"/>
          </a:xfrm>
          <a:prstGeom prst="rect">
            <a:avLst/>
          </a:prstGeom>
        </p:spPr>
      </p:pic>
      <p:pic>
        <p:nvPicPr>
          <p:cNvPr id="2050" name="Picture 2" descr="http://kamelopedia.mormo.org/images/9/9b/Ampellicht_r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772816"/>
            <a:ext cx="576064" cy="472008"/>
          </a:xfrm>
          <a:prstGeom prst="rect">
            <a:avLst/>
          </a:prstGeom>
          <a:noFill/>
        </p:spPr>
      </p:pic>
      <p:pic>
        <p:nvPicPr>
          <p:cNvPr id="11" name="Picture 2" descr="http://kamelopedia.mormo.org/images/9/9b/Ampellicht_r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2564904"/>
            <a:ext cx="576064" cy="472008"/>
          </a:xfrm>
          <a:prstGeom prst="rect">
            <a:avLst/>
          </a:prstGeom>
          <a:noFill/>
        </p:spPr>
      </p:pic>
      <p:pic>
        <p:nvPicPr>
          <p:cNvPr id="12" name="Picture 2" descr="http://kamelopedia.mormo.org/images/9/9b/Ampellicht_r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3429000"/>
            <a:ext cx="576064" cy="472008"/>
          </a:xfrm>
          <a:prstGeom prst="rect">
            <a:avLst/>
          </a:prstGeom>
          <a:noFill/>
        </p:spPr>
      </p:pic>
      <p:pic>
        <p:nvPicPr>
          <p:cNvPr id="13" name="Picture 2" descr="http://kamelopedia.mormo.org/images/9/9b/Ampellicht_r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4653136"/>
            <a:ext cx="576064" cy="472008"/>
          </a:xfrm>
          <a:prstGeom prst="rect">
            <a:avLst/>
          </a:prstGeom>
          <a:noFill/>
        </p:spPr>
      </p:pic>
      <p:pic>
        <p:nvPicPr>
          <p:cNvPr id="2054" name="Picture 6" descr="http://kamelopedia.mormo.org/images/0/05/Ampellicht_gru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4293096"/>
            <a:ext cx="576064" cy="435496"/>
          </a:xfrm>
          <a:prstGeom prst="rect">
            <a:avLst/>
          </a:prstGeom>
          <a:noFill/>
        </p:spPr>
      </p:pic>
      <p:pic>
        <p:nvPicPr>
          <p:cNvPr id="16" name="Picture 6" descr="http://kamelopedia.mormo.org/images/0/05/Ampellicht_grue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5445224"/>
            <a:ext cx="576064" cy="432048"/>
          </a:xfrm>
          <a:prstGeom prst="rect">
            <a:avLst/>
          </a:prstGeom>
          <a:noFill/>
        </p:spPr>
      </p:pic>
      <p:pic>
        <p:nvPicPr>
          <p:cNvPr id="2058" name="Picture 10" descr="http://kamelopedia.mormo.org/images/6/6c/Ampellicht_gel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8424" y="5085184"/>
            <a:ext cx="576064" cy="360040"/>
          </a:xfrm>
          <a:prstGeom prst="rect">
            <a:avLst/>
          </a:prstGeom>
          <a:noFill/>
        </p:spPr>
      </p:pic>
      <p:pic>
        <p:nvPicPr>
          <p:cNvPr id="20" name="Picture 10" descr="http://kamelopedia.mormo.org/images/6/6c/Ampellicht_gelb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8424" y="2132856"/>
            <a:ext cx="576064" cy="504056"/>
          </a:xfrm>
          <a:prstGeom prst="rect">
            <a:avLst/>
          </a:prstGeom>
          <a:noFill/>
        </p:spPr>
      </p:pic>
      <p:pic>
        <p:nvPicPr>
          <p:cNvPr id="24" name="Picture 10" descr="http://kamelopedia.mormo.org/images/6/6c/Ampellicht_gelb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8424" y="3861048"/>
            <a:ext cx="576064" cy="504056"/>
          </a:xfrm>
          <a:prstGeom prst="rect">
            <a:avLst/>
          </a:prstGeom>
          <a:noFill/>
        </p:spPr>
      </p:pic>
      <p:pic>
        <p:nvPicPr>
          <p:cNvPr id="25" name="Picture 6" descr="http://kamelopedia.mormo.org/images/0/05/Ampellicht_gru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2996952"/>
            <a:ext cx="576064" cy="435496"/>
          </a:xfrm>
          <a:prstGeom prst="rect">
            <a:avLst/>
          </a:prstGeom>
          <a:noFill/>
        </p:spPr>
      </p:pic>
      <p:pic>
        <p:nvPicPr>
          <p:cNvPr id="26" name="Picture 10" descr="http://kamelopedia.mormo.org/images/6/6c/Ampellicht_gelb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8424" y="5805264"/>
            <a:ext cx="576064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1128839"/>
            <a:ext cx="7713300" cy="492443"/>
          </a:xfrm>
        </p:spPr>
        <p:txBody>
          <a:bodyPr/>
          <a:lstStyle/>
          <a:p>
            <a:r>
              <a:rPr lang="en-US" dirty="0" smtClean="0"/>
              <a:t>Undifferentiated pricing restricts access</a:t>
            </a:r>
            <a:endParaRPr lang="de-CH" dirty="0"/>
          </a:p>
        </p:txBody>
      </p:sp>
      <p:sp>
        <p:nvSpPr>
          <p:cNvPr id="48" name="TextBox 42"/>
          <p:cNvSpPr txBox="1"/>
          <p:nvPr>
            <p:custDataLst>
              <p:tags r:id="rId1"/>
            </p:custDataLst>
          </p:nvPr>
        </p:nvSpPr>
        <p:spPr>
          <a:xfrm>
            <a:off x="489216" y="2056393"/>
            <a:ext cx="13901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smtClean="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Social value</a:t>
            </a:r>
            <a:endParaRPr lang="en-US" sz="1400" b="1" kern="0" dirty="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1887537" y="2427436"/>
            <a:ext cx="5292725" cy="4024312"/>
          </a:xfrm>
          <a:prstGeom prst="rect">
            <a:avLst/>
          </a:prstGeom>
          <a:solidFill>
            <a:srgbClr val="EAEAEA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de-DE" sz="1400">
              <a:latin typeface="Vani" pitchFamily="34" charset="0"/>
              <a:cs typeface="Vani" pitchFamily="34" charset="0"/>
            </a:endParaRPr>
          </a:p>
        </p:txBody>
      </p:sp>
      <p:cxnSp>
        <p:nvCxnSpPr>
          <p:cNvPr id="26" name="Straight Arrow Connector 29"/>
          <p:cNvCxnSpPr>
            <a:cxnSpLocks noChangeShapeType="1"/>
          </p:cNvCxnSpPr>
          <p:nvPr/>
        </p:nvCxnSpPr>
        <p:spPr bwMode="auto">
          <a:xfrm>
            <a:off x="1887537" y="6451748"/>
            <a:ext cx="5616575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9" name="TextBox 13"/>
          <p:cNvSpPr txBox="1"/>
          <p:nvPr>
            <p:custDataLst>
              <p:tags r:id="rId2"/>
            </p:custDataLst>
          </p:nvPr>
        </p:nvSpPr>
        <p:spPr>
          <a:xfrm>
            <a:off x="7334250" y="4297511"/>
            <a:ext cx="138211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smtClean="0">
                <a:solidFill>
                  <a:schemeClr val="tx2">
                    <a:lumMod val="50000"/>
                  </a:schemeClr>
                </a:solidFill>
                <a:latin typeface="Vani" pitchFamily="34" charset="0"/>
                <a:cs typeface="Vani" pitchFamily="34" charset="0"/>
              </a:rPr>
              <a:t>Unique price</a:t>
            </a:r>
            <a:endParaRPr lang="en-US" sz="1400" b="1" kern="0" dirty="0">
              <a:solidFill>
                <a:schemeClr val="tx2">
                  <a:lumMod val="50000"/>
                </a:schemeClr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50" name="Rectangle 6"/>
          <p:cNvSpPr/>
          <p:nvPr/>
        </p:nvSpPr>
        <p:spPr bwMode="auto">
          <a:xfrm>
            <a:off x="2540000" y="3826023"/>
            <a:ext cx="871537" cy="11287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latin typeface="Vani" pitchFamily="34" charset="0"/>
              <a:cs typeface="Vani" pitchFamily="34" charset="0"/>
            </a:endParaRPr>
          </a:p>
        </p:txBody>
      </p:sp>
      <p:sp>
        <p:nvSpPr>
          <p:cNvPr id="51" name="Rectangle 15"/>
          <p:cNvSpPr/>
          <p:nvPr/>
        </p:nvSpPr>
        <p:spPr bwMode="auto">
          <a:xfrm>
            <a:off x="4125912" y="3079898"/>
            <a:ext cx="871538" cy="1127125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latin typeface="Vani" pitchFamily="34" charset="0"/>
              <a:cs typeface="Vani" pitchFamily="34" charset="0"/>
            </a:endParaRPr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5710237" y="5000773"/>
            <a:ext cx="871538" cy="1128713"/>
          </a:xfrm>
          <a:prstGeom prst="rect">
            <a:avLst/>
          </a:prstGeom>
          <a:solidFill>
            <a:srgbClr val="F76681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de-DE" sz="1400">
              <a:latin typeface="Vani" pitchFamily="34" charset="0"/>
              <a:cs typeface="Vani" pitchFamily="34" charset="0"/>
            </a:endParaRPr>
          </a:p>
        </p:txBody>
      </p:sp>
      <p:sp>
        <p:nvSpPr>
          <p:cNvPr id="56" name="Rectangle 24"/>
          <p:cNvSpPr>
            <a:spLocks noChangeArrowheads="1"/>
          </p:cNvSpPr>
          <p:nvPr/>
        </p:nvSpPr>
        <p:spPr bwMode="auto">
          <a:xfrm>
            <a:off x="2540000" y="4456261"/>
            <a:ext cx="871537" cy="498475"/>
          </a:xfrm>
          <a:prstGeom prst="rect">
            <a:avLst/>
          </a:prstGeom>
          <a:solidFill>
            <a:srgbClr val="F76681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de-DE" sz="1400">
              <a:latin typeface="Vani" pitchFamily="34" charset="0"/>
              <a:cs typeface="Vani" pitchFamily="34" charset="0"/>
            </a:endParaRPr>
          </a:p>
        </p:txBody>
      </p:sp>
      <p:cxnSp>
        <p:nvCxnSpPr>
          <p:cNvPr id="57" name="Straight Arrow Connector 27"/>
          <p:cNvCxnSpPr>
            <a:cxnSpLocks noChangeShapeType="1"/>
          </p:cNvCxnSpPr>
          <p:nvPr/>
        </p:nvCxnSpPr>
        <p:spPr bwMode="auto">
          <a:xfrm flipV="1">
            <a:off x="1882775" y="2427436"/>
            <a:ext cx="1587" cy="40243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9" name="Straight Arrow Connector 30"/>
          <p:cNvCxnSpPr>
            <a:cxnSpLocks noChangeShapeType="1"/>
          </p:cNvCxnSpPr>
          <p:nvPr/>
        </p:nvCxnSpPr>
        <p:spPr bwMode="auto">
          <a:xfrm>
            <a:off x="1887537" y="4440386"/>
            <a:ext cx="5435600" cy="12700"/>
          </a:xfrm>
          <a:prstGeom prst="straightConnector1">
            <a:avLst/>
          </a:prstGeom>
          <a:noFill/>
          <a:ln w="12700" algn="ctr">
            <a:solidFill>
              <a:schemeClr val="tx2">
                <a:lumMod val="75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23"/>
          <p:cNvSpPr txBox="1"/>
          <p:nvPr>
            <p:custDataLst>
              <p:tags r:id="rId3"/>
            </p:custDataLst>
          </p:nvPr>
        </p:nvSpPr>
        <p:spPr>
          <a:xfrm>
            <a:off x="7452320" y="5301208"/>
            <a:ext cx="107914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F76681"/>
                </a:solidFill>
                <a:latin typeface="Vani" pitchFamily="34" charset="0"/>
                <a:cs typeface="Vani" pitchFamily="34" charset="0"/>
              </a:rPr>
              <a:t>No access</a:t>
            </a:r>
            <a:endParaRPr lang="en-US" sz="1400" b="1" i="1" kern="0" dirty="0">
              <a:solidFill>
                <a:srgbClr val="F76681"/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61" name="TextBox 33"/>
          <p:cNvSpPr txBox="1"/>
          <p:nvPr>
            <p:custDataLst>
              <p:tags r:id="rId4"/>
            </p:custDataLst>
          </p:nvPr>
        </p:nvSpPr>
        <p:spPr>
          <a:xfrm>
            <a:off x="7383463" y="2946980"/>
            <a:ext cx="79861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00B050"/>
                </a:solidFill>
                <a:latin typeface="Vani" pitchFamily="34" charset="0"/>
                <a:ea typeface="Verdana" pitchFamily="34" charset="0"/>
                <a:cs typeface="Vani" pitchFamily="34" charset="0"/>
              </a:rPr>
              <a:t>Access</a:t>
            </a:r>
            <a:endParaRPr lang="en-US" sz="1400" b="1" i="1" kern="0" dirty="0">
              <a:solidFill>
                <a:srgbClr val="00B050"/>
              </a:solidFill>
              <a:latin typeface="Vani" pitchFamily="34" charset="0"/>
              <a:ea typeface="Verdana" pitchFamily="34" charset="0"/>
              <a:cs typeface="Vani" pitchFamily="34" charset="0"/>
            </a:endParaRPr>
          </a:p>
        </p:txBody>
      </p:sp>
      <p:sp>
        <p:nvSpPr>
          <p:cNvPr id="62" name="TextBox 7"/>
          <p:cNvSpPr txBox="1">
            <a:spLocks noChangeArrowheads="1"/>
          </p:cNvSpPr>
          <p:nvPr/>
        </p:nvSpPr>
        <p:spPr bwMode="auto">
          <a:xfrm>
            <a:off x="2267744" y="3429000"/>
            <a:ext cx="15023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</a:t>
            </a:r>
            <a:r>
              <a:rPr lang="en-US" sz="1400" b="1" dirty="0" smtClean="0">
                <a:solidFill>
                  <a:srgbClr val="EAB200"/>
                </a:solidFill>
                <a:ea typeface="Verdana" pitchFamily="34" charset="0"/>
                <a:cs typeface="Verdana" pitchFamily="34" charset="0"/>
              </a:rPr>
              <a:t>Romania</a:t>
            </a:r>
            <a:endParaRPr lang="en-US" sz="1400" b="1" dirty="0">
              <a:solidFill>
                <a:srgbClr val="EAB2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3" name="TextBox 22"/>
          <p:cNvSpPr txBox="1">
            <a:spLocks noChangeArrowheads="1"/>
          </p:cNvSpPr>
          <p:nvPr/>
        </p:nvSpPr>
        <p:spPr bwMode="auto">
          <a:xfrm>
            <a:off x="3982939" y="2682875"/>
            <a:ext cx="15279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Germany</a:t>
            </a:r>
            <a:endParaRPr lang="en-US" sz="1400" b="1" dirty="0">
              <a:solidFill>
                <a:srgbClr val="EAB2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4" name="TextBox 23"/>
          <p:cNvSpPr txBox="1">
            <a:spLocks noChangeArrowheads="1"/>
          </p:cNvSpPr>
          <p:nvPr/>
        </p:nvSpPr>
        <p:spPr bwMode="auto">
          <a:xfrm>
            <a:off x="5364088" y="4603750"/>
            <a:ext cx="14558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</a:t>
            </a:r>
            <a:r>
              <a:rPr lang="en-US" sz="1400" b="1" dirty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Vietnam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728729"/>
            <a:ext cx="7713300" cy="892552"/>
          </a:xfrm>
        </p:spPr>
        <p:txBody>
          <a:bodyPr/>
          <a:lstStyle/>
          <a:p>
            <a:r>
              <a:rPr lang="en-US" dirty="0" smtClean="0"/>
              <a:t>The role of differentiated pricing:</a:t>
            </a:r>
            <a:br>
              <a:rPr lang="en-US" dirty="0" smtClean="0"/>
            </a:br>
            <a:r>
              <a:rPr lang="en-US" dirty="0" smtClean="0"/>
              <a:t>Can we find the middle ground?</a:t>
            </a:r>
            <a:endParaRPr lang="de-CH" dirty="0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2073275" y="2056393"/>
            <a:ext cx="5292725" cy="4024312"/>
          </a:xfrm>
          <a:prstGeom prst="rect">
            <a:avLst/>
          </a:prstGeom>
          <a:solidFill>
            <a:srgbClr val="EAEAEA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de-DE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8" name="Straight Arrow Connector 29"/>
          <p:cNvCxnSpPr>
            <a:cxnSpLocks noChangeShapeType="1"/>
          </p:cNvCxnSpPr>
          <p:nvPr/>
        </p:nvCxnSpPr>
        <p:spPr bwMode="auto">
          <a:xfrm>
            <a:off x="2073275" y="6080705"/>
            <a:ext cx="5616575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" name="Rectangle 6"/>
          <p:cNvSpPr/>
          <p:nvPr/>
        </p:nvSpPr>
        <p:spPr bwMode="auto">
          <a:xfrm>
            <a:off x="2725738" y="3454980"/>
            <a:ext cx="871537" cy="11287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15"/>
          <p:cNvSpPr/>
          <p:nvPr/>
        </p:nvSpPr>
        <p:spPr bwMode="auto">
          <a:xfrm>
            <a:off x="4311650" y="2708855"/>
            <a:ext cx="871538" cy="1127125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5895975" y="4629730"/>
            <a:ext cx="871538" cy="11287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Straight Arrow Connector 30"/>
          <p:cNvCxnSpPr>
            <a:cxnSpLocks noChangeShapeType="1"/>
          </p:cNvCxnSpPr>
          <p:nvPr/>
        </p:nvCxnSpPr>
        <p:spPr bwMode="auto">
          <a:xfrm>
            <a:off x="2725738" y="4578930"/>
            <a:ext cx="1903412" cy="4763"/>
          </a:xfrm>
          <a:prstGeom prst="straightConnector1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27"/>
          <p:cNvCxnSpPr>
            <a:cxnSpLocks noChangeShapeType="1"/>
          </p:cNvCxnSpPr>
          <p:nvPr/>
        </p:nvCxnSpPr>
        <p:spPr bwMode="auto">
          <a:xfrm flipV="1">
            <a:off x="2068513" y="2056393"/>
            <a:ext cx="1587" cy="40243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" name="Straight Arrow Connector 30"/>
          <p:cNvCxnSpPr>
            <a:cxnSpLocks noChangeShapeType="1"/>
          </p:cNvCxnSpPr>
          <p:nvPr/>
        </p:nvCxnSpPr>
        <p:spPr bwMode="auto">
          <a:xfrm>
            <a:off x="4311650" y="3828043"/>
            <a:ext cx="1325563" cy="1587"/>
          </a:xfrm>
          <a:prstGeom prst="straightConnector1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0"/>
          <p:cNvCxnSpPr>
            <a:cxnSpLocks noChangeShapeType="1"/>
          </p:cNvCxnSpPr>
          <p:nvPr/>
        </p:nvCxnSpPr>
        <p:spPr bwMode="auto">
          <a:xfrm>
            <a:off x="5895975" y="5769555"/>
            <a:ext cx="1397000" cy="1588"/>
          </a:xfrm>
          <a:prstGeom prst="straightConnector1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Arc 35"/>
          <p:cNvSpPr/>
          <p:nvPr/>
        </p:nvSpPr>
        <p:spPr bwMode="auto">
          <a:xfrm rot="16200000">
            <a:off x="2216150" y="3721680"/>
            <a:ext cx="766763" cy="601663"/>
          </a:xfrm>
          <a:prstGeom prst="arc">
            <a:avLst>
              <a:gd name="adj1" fmla="val 11356729"/>
              <a:gd name="adj2" fmla="val 21341523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Arc 37"/>
          <p:cNvSpPr/>
          <p:nvPr/>
        </p:nvSpPr>
        <p:spPr bwMode="auto">
          <a:xfrm rot="19842234">
            <a:off x="2892425" y="2265943"/>
            <a:ext cx="1770063" cy="1312862"/>
          </a:xfrm>
          <a:prstGeom prst="arc">
            <a:avLst>
              <a:gd name="adj1" fmla="val 11720213"/>
              <a:gd name="adj2" fmla="val 21341522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Arc 38"/>
          <p:cNvSpPr/>
          <p:nvPr/>
        </p:nvSpPr>
        <p:spPr bwMode="auto">
          <a:xfrm rot="3345269">
            <a:off x="4420394" y="2928724"/>
            <a:ext cx="2374900" cy="1376362"/>
          </a:xfrm>
          <a:prstGeom prst="arc">
            <a:avLst>
              <a:gd name="adj1" fmla="val 12323955"/>
              <a:gd name="adj2" fmla="val 20639075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en-US" sz="140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TextBox 39"/>
          <p:cNvSpPr txBox="1">
            <a:spLocks noChangeArrowheads="1"/>
          </p:cNvSpPr>
          <p:nvPr/>
        </p:nvSpPr>
        <p:spPr bwMode="auto">
          <a:xfrm>
            <a:off x="2176284" y="2091318"/>
            <a:ext cx="11528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Solidarity</a:t>
            </a:r>
            <a: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within </a:t>
            </a:r>
            <a: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EU</a:t>
            </a: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238597" y="4664144"/>
            <a:ext cx="18293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Solidarity</a:t>
            </a:r>
            <a: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within the country</a:t>
            </a:r>
            <a:endParaRPr lang="en-US" sz="1400" i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5868144" y="2259449"/>
            <a:ext cx="152477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International</a:t>
            </a:r>
          </a:p>
          <a:p>
            <a:pPr algn="ctr"/>
            <a:r>
              <a:rPr lang="en-US" sz="14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Solidarity</a:t>
            </a:r>
            <a: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1400" i="1" dirty="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400" i="1" dirty="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sz="1400" i="1" dirty="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TextBox 7"/>
          <p:cNvSpPr txBox="1">
            <a:spLocks noChangeArrowheads="1"/>
          </p:cNvSpPr>
          <p:nvPr/>
        </p:nvSpPr>
        <p:spPr bwMode="auto">
          <a:xfrm>
            <a:off x="2483768" y="3140968"/>
            <a:ext cx="15023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</a:t>
            </a:r>
            <a:r>
              <a:rPr lang="en-US" sz="1400" b="1" dirty="0" smtClean="0">
                <a:solidFill>
                  <a:srgbClr val="EAB200"/>
                </a:solidFill>
                <a:ea typeface="Verdana" pitchFamily="34" charset="0"/>
                <a:cs typeface="Verdana" pitchFamily="34" charset="0"/>
              </a:rPr>
              <a:t>Romania</a:t>
            </a:r>
            <a:endParaRPr lang="en-US" sz="1400" b="1" dirty="0">
              <a:solidFill>
                <a:srgbClr val="EAB2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TextBox 22"/>
          <p:cNvSpPr txBox="1">
            <a:spLocks noChangeArrowheads="1"/>
          </p:cNvSpPr>
          <p:nvPr/>
        </p:nvSpPr>
        <p:spPr bwMode="auto">
          <a:xfrm>
            <a:off x="4094163" y="2380243"/>
            <a:ext cx="15279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Germany</a:t>
            </a:r>
            <a:endParaRPr lang="en-US" sz="1400" b="1" dirty="0">
              <a:solidFill>
                <a:srgbClr val="EAB2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5745163" y="4301118"/>
            <a:ext cx="14558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 </a:t>
            </a:r>
            <a:r>
              <a:rPr lang="en-US" sz="1400" b="1" dirty="0">
                <a:solidFill>
                  <a:srgbClr val="EAB2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Vietnam</a:t>
            </a:r>
          </a:p>
        </p:txBody>
      </p:sp>
      <p:sp>
        <p:nvSpPr>
          <p:cNvPr id="45" name="TextBox 3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383463" y="3926468"/>
            <a:ext cx="8659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Access</a:t>
            </a:r>
            <a:endParaRPr lang="en-US" sz="1400" b="1" i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TextBox 33"/>
          <p:cNvSpPr txBox="1"/>
          <p:nvPr>
            <p:custDataLst>
              <p:tags r:id="rId2"/>
            </p:custDataLst>
          </p:nvPr>
        </p:nvSpPr>
        <p:spPr>
          <a:xfrm>
            <a:off x="7383463" y="2946980"/>
            <a:ext cx="86594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Access</a:t>
            </a:r>
            <a:endParaRPr lang="en-US" sz="1400" b="1" i="1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TextBox 34"/>
          <p:cNvSpPr txBox="1"/>
          <p:nvPr>
            <p:custDataLst>
              <p:tags r:id="rId3"/>
            </p:custDataLst>
          </p:nvPr>
        </p:nvSpPr>
        <p:spPr>
          <a:xfrm>
            <a:off x="7369175" y="4875793"/>
            <a:ext cx="86594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Access</a:t>
            </a:r>
            <a:endParaRPr lang="en-US" sz="1400" b="1" i="1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TextBox 42"/>
          <p:cNvSpPr txBox="1"/>
          <p:nvPr>
            <p:custDataLst>
              <p:tags r:id="rId4"/>
            </p:custDataLst>
          </p:nvPr>
        </p:nvSpPr>
        <p:spPr>
          <a:xfrm>
            <a:off x="489216" y="2056393"/>
            <a:ext cx="13901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smtClean="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Social value</a:t>
            </a:r>
            <a:endParaRPr lang="en-US" sz="1400" b="1" kern="0" dirty="0">
              <a:solidFill>
                <a:srgbClr val="96969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>
              <a:lnSpc>
                <a:spcPts val="2700"/>
              </a:lnSpc>
            </a:pPr>
            <a:r>
              <a:rPr lang="en-US" sz="1200" dirty="0" smtClean="0"/>
              <a:t>For industrialized countries and pharmaceutical industry:</a:t>
            </a:r>
          </a:p>
          <a:p>
            <a:pPr lvl="1">
              <a:lnSpc>
                <a:spcPts val="2700"/>
              </a:lnSpc>
            </a:pPr>
            <a:r>
              <a:rPr lang="en-US" sz="1200" dirty="0" smtClean="0"/>
              <a:t>Supporting R&amp;D, sound regulatory conditions and increase efficiency</a:t>
            </a:r>
          </a:p>
          <a:p>
            <a:pPr lvl="1">
              <a:lnSpc>
                <a:spcPts val="2700"/>
              </a:lnSpc>
            </a:pPr>
            <a:r>
              <a:rPr lang="en-US" sz="1200" dirty="0" smtClean="0"/>
              <a:t>Addressing access barriers through partnerships and individual company programs</a:t>
            </a:r>
          </a:p>
          <a:p>
            <a:pPr lvl="1">
              <a:lnSpc>
                <a:spcPts val="2700"/>
              </a:lnSpc>
            </a:pPr>
            <a:r>
              <a:rPr lang="en-US" sz="1200" dirty="0" smtClean="0"/>
              <a:t>Supporting financing through solidarity model (e.g differentiated pricing)</a:t>
            </a:r>
          </a:p>
          <a:p>
            <a:pPr>
              <a:lnSpc>
                <a:spcPts val="2700"/>
              </a:lnSpc>
            </a:pPr>
            <a:r>
              <a:rPr lang="en-US" sz="1200" dirty="0" smtClean="0"/>
              <a:t>For emerging countries:</a:t>
            </a:r>
            <a:endParaRPr lang="en-US" sz="1200" dirty="0"/>
          </a:p>
          <a:p>
            <a:pPr lvl="1">
              <a:lnSpc>
                <a:spcPts val="2700"/>
              </a:lnSpc>
            </a:pPr>
            <a:r>
              <a:rPr lang="en-US" altLang="ja-JP" sz="1200" dirty="0" smtClean="0">
                <a:ea typeface="ＭＳ Ｐゴシック" charset="-128"/>
              </a:rPr>
              <a:t>Partnership Working clearly most effective and efficient way forward </a:t>
            </a:r>
          </a:p>
          <a:p>
            <a:pPr lvl="1">
              <a:lnSpc>
                <a:spcPts val="2700"/>
              </a:lnSpc>
            </a:pPr>
            <a:r>
              <a:rPr lang="en-US" altLang="ja-JP" sz="1200" dirty="0" smtClean="0">
                <a:ea typeface="ＭＳ Ｐゴシック" charset="-128"/>
              </a:rPr>
              <a:t>Creating the right innovation friendly environment (e.g. </a:t>
            </a:r>
            <a:r>
              <a:rPr lang="en-US" sz="1200" dirty="0" smtClean="0"/>
              <a:t>intellectual property protection) </a:t>
            </a:r>
            <a:endParaRPr lang="en-US" altLang="ja-JP" sz="1200" dirty="0" smtClean="0">
              <a:ea typeface="ＭＳ Ｐゴシック" charset="-128"/>
            </a:endParaRPr>
          </a:p>
          <a:p>
            <a:pPr>
              <a:lnSpc>
                <a:spcPts val="2700"/>
              </a:lnSpc>
            </a:pPr>
            <a:r>
              <a:rPr lang="en-US" altLang="ja-JP" sz="1200" dirty="0">
                <a:ea typeface="ＭＳ Ｐゴシック" charset="-128"/>
              </a:rPr>
              <a:t>For </a:t>
            </a:r>
            <a:r>
              <a:rPr lang="en-US" altLang="ja-JP" sz="1200" dirty="0" smtClean="0">
                <a:ea typeface="ＭＳ Ｐゴシック" charset="-128"/>
              </a:rPr>
              <a:t> developing countries:</a:t>
            </a:r>
            <a:endParaRPr lang="en-US" altLang="ja-JP" sz="1200" dirty="0">
              <a:ea typeface="ＭＳ Ｐゴシック" charset="-128"/>
            </a:endParaRPr>
          </a:p>
          <a:p>
            <a:pPr lvl="1">
              <a:lnSpc>
                <a:spcPts val="2700"/>
              </a:lnSpc>
            </a:pPr>
            <a:r>
              <a:rPr lang="en-US" sz="1200" dirty="0" smtClean="0"/>
              <a:t>Collaboration with originators and other partners has proven to be successful</a:t>
            </a:r>
          </a:p>
          <a:p>
            <a:pPr lvl="1">
              <a:lnSpc>
                <a:spcPts val="2700"/>
              </a:lnSpc>
            </a:pPr>
            <a:r>
              <a:rPr lang="en-US" sz="1200" dirty="0" smtClean="0"/>
              <a:t>Other routes are also available – Global Fund, Philanthropic Initiatives, Member state capacity building programs, WHO, NGOs</a:t>
            </a:r>
          </a:p>
          <a:p>
            <a:endParaRPr lang="de-CH" sz="1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11600" y="728727"/>
            <a:ext cx="7713300" cy="892552"/>
          </a:xfrm>
        </p:spPr>
        <p:txBody>
          <a:bodyPr/>
          <a:lstStyle/>
          <a:p>
            <a:pPr lvl="1"/>
            <a:r>
              <a:rPr lang="en-US" altLang="ja-JP" dirty="0" smtClean="0">
                <a:ea typeface="ＭＳ Ｐゴシック" charset="-128"/>
              </a:rPr>
              <a:t>Access to Drugs:</a:t>
            </a:r>
            <a:br>
              <a:rPr lang="en-US" altLang="ja-JP" dirty="0" smtClean="0">
                <a:ea typeface="ＭＳ Ｐゴシック" charset="-128"/>
              </a:rPr>
            </a:br>
            <a:r>
              <a:rPr lang="en-US" altLang="ja-JP" dirty="0" smtClean="0">
                <a:ea typeface="ＭＳ Ｐゴシック" charset="-128"/>
              </a:rPr>
              <a:t>One of the top political priorities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b.0CE.0OJPLxv2Fb5Vw"/>
</p:tagLst>
</file>

<file path=ppt/theme/theme1.xml><?xml version="1.0" encoding="utf-8"?>
<a:theme xmlns:a="http://schemas.openxmlformats.org/drawingml/2006/main" name="Default Design">
  <a:themeElements>
    <a:clrScheme name="Default Design 13">
      <a:dk1>
        <a:srgbClr val="7C8D9E"/>
      </a:dk1>
      <a:lt1>
        <a:srgbClr val="FFFFFF"/>
      </a:lt1>
      <a:dk2>
        <a:srgbClr val="F99D1D"/>
      </a:dk2>
      <a:lt2>
        <a:srgbClr val="FBB65B"/>
      </a:lt2>
      <a:accent1>
        <a:srgbClr val="7C8D9E"/>
      </a:accent1>
      <a:accent2>
        <a:srgbClr val="F99D1D"/>
      </a:accent2>
      <a:accent3>
        <a:srgbClr val="FFFFFF"/>
      </a:accent3>
      <a:accent4>
        <a:srgbClr val="697886"/>
      </a:accent4>
      <a:accent5>
        <a:srgbClr val="BFC5CC"/>
      </a:accent5>
      <a:accent6>
        <a:srgbClr val="E28E19"/>
      </a:accent6>
      <a:hlink>
        <a:srgbClr val="8FBE20"/>
      </a:hlink>
      <a:folHlink>
        <a:srgbClr val="4DACD0"/>
      </a:folHlink>
    </a:clrScheme>
    <a:fontScheme name="Default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lnDef>
    <a:txDef>
      <a:spPr/>
      <a:bodyPr vert="horz" lIns="91440" tIns="45720" rIns="91440" bIns="45720" rtlCol="0">
        <a:norm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5000"/>
          </a:spcAft>
          <a:buClrTx/>
          <a:buSzTx/>
          <a:buFontTx/>
          <a:buNone/>
          <a:tabLst/>
          <a:defRPr kumimoji="0" sz="1500" b="1" i="0" u="none" strike="noStrike" kern="0" cap="none" spc="0" normalizeH="0" baseline="0" noProof="0" dirty="0" smtClean="0">
            <a:ln>
              <a:noFill/>
            </a:ln>
            <a:solidFill>
              <a:srgbClr val="7C8D9E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7C8D9E"/>
        </a:dk1>
        <a:lt1>
          <a:srgbClr val="FFFFFF"/>
        </a:lt1>
        <a:dk2>
          <a:srgbClr val="F99D1D"/>
        </a:dk2>
        <a:lt2>
          <a:srgbClr val="FBB65B"/>
        </a:lt2>
        <a:accent1>
          <a:srgbClr val="7C8D9E"/>
        </a:accent1>
        <a:accent2>
          <a:srgbClr val="F99D1D"/>
        </a:accent2>
        <a:accent3>
          <a:srgbClr val="FFFFFF"/>
        </a:accent3>
        <a:accent4>
          <a:srgbClr val="697886"/>
        </a:accent4>
        <a:accent5>
          <a:srgbClr val="BFC5CC"/>
        </a:accent5>
        <a:accent6>
          <a:srgbClr val="E28E19"/>
        </a:accent6>
        <a:hlink>
          <a:srgbClr val="8FBE20"/>
        </a:hlink>
        <a:folHlink>
          <a:srgbClr val="4DAC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Office PowerPoint</Application>
  <PresentationFormat>On-screen Show (4:3)</PresentationFormat>
  <Paragraphs>98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Pharmaceuticals and Global Health: Successes, Challenges and Outlook</vt:lpstr>
      <vt:lpstr>Access to Medicines: The South African Lawsuit </vt:lpstr>
      <vt:lpstr>Number of people receiving antiretroviral therapy in low- and middle-income countries by WHO region, 2012</vt:lpstr>
      <vt:lpstr>Access to Medicines: An Industry Perspective </vt:lpstr>
      <vt:lpstr>Access to Medicines – A Complex Picture</vt:lpstr>
      <vt:lpstr>Successful multi-stakeholder initiatives</vt:lpstr>
      <vt:lpstr>Investment in antiretroviral therapy (ART)  Pharma pipeline: 2009–2011</vt:lpstr>
      <vt:lpstr>Undifferentiated pricing restricts access</vt:lpstr>
      <vt:lpstr>The role of differentiated pricing: Can we find the middle ground?</vt:lpstr>
      <vt:lpstr>Access to Drugs: One of the top political priorities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Bedeutung der Pharmaindustrie für die Schweiz</dc:title>
  <dc:creator>Interpharma</dc:creator>
  <cp:lastModifiedBy>Karis Petty</cp:lastModifiedBy>
  <cp:revision>342</cp:revision>
  <dcterms:created xsi:type="dcterms:W3CDTF">2010-09-25T12:57:17Z</dcterms:created>
  <dcterms:modified xsi:type="dcterms:W3CDTF">2013-07-24T14:28:51Z</dcterms:modified>
</cp:coreProperties>
</file>