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710" r:id="rId1"/>
  </p:sldMasterIdLst>
  <p:notesMasterIdLst>
    <p:notesMasterId r:id="rId13"/>
  </p:notesMasterIdLst>
  <p:sldIdLst>
    <p:sldId id="365" r:id="rId2"/>
    <p:sldId id="403" r:id="rId3"/>
    <p:sldId id="398" r:id="rId4"/>
    <p:sldId id="399" r:id="rId5"/>
    <p:sldId id="400" r:id="rId6"/>
    <p:sldId id="415" r:id="rId7"/>
    <p:sldId id="402" r:id="rId8"/>
    <p:sldId id="408" r:id="rId9"/>
    <p:sldId id="416" r:id="rId10"/>
    <p:sldId id="413" r:id="rId11"/>
    <p:sldId id="412" r:id="rId12"/>
  </p:sldIdLst>
  <p:sldSz cx="9144000" cy="6858000" type="screen4x3"/>
  <p:notesSz cx="6735763" cy="9869488"/>
  <p:embeddedFontLst>
    <p:embeddedFont>
      <p:font typeface="Calibri" pitchFamily="34" charset="0"/>
      <p:regular r:id="rId14"/>
      <p:bold r:id="rId15"/>
      <p:italic r:id="rId16"/>
      <p:boldItalic r:id="rId17"/>
    </p:embeddedFont>
    <p:embeddedFont>
      <p:font typeface="Lucida Sans Unicode" pitchFamily="34" charset="0"/>
      <p:regular r:id="rId18"/>
    </p:embeddedFont>
    <p:embeddedFont>
      <p:font typeface="Times" pitchFamily="18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7A7A"/>
    <a:srgbClr val="EE0404"/>
    <a:srgbClr val="F84646"/>
    <a:srgbClr val="FFE79B"/>
    <a:srgbClr val="004899"/>
    <a:srgbClr val="007D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2" autoAdjust="0"/>
    <p:restoredTop sz="91155" autoAdjust="0"/>
  </p:normalViewPr>
  <p:slideViewPr>
    <p:cSldViewPr>
      <p:cViewPr varScale="1">
        <p:scale>
          <a:sx n="69" d="100"/>
          <a:sy n="69" d="100"/>
        </p:scale>
        <p:origin x="-154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A58304-7D61-4012-9865-661DA08C0ED9}" type="doc">
      <dgm:prSet loTypeId="urn:microsoft.com/office/officeart/2005/8/layout/radial6" loCatId="cycle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en-GB"/>
        </a:p>
      </dgm:t>
    </dgm:pt>
    <dgm:pt modelId="{51D175C2-B194-43D4-88E6-E4E13A260809}">
      <dgm:prSet phldrT="[Text]"/>
      <dgm:spPr/>
      <dgm:t>
        <a:bodyPr/>
        <a:lstStyle/>
        <a:p>
          <a:r>
            <a:rPr lang="en-GB" dirty="0" smtClean="0"/>
            <a:t>Drug Discovery</a:t>
          </a:r>
          <a:endParaRPr lang="en-GB" dirty="0"/>
        </a:p>
      </dgm:t>
    </dgm:pt>
    <dgm:pt modelId="{7FDB0213-8549-424C-A39A-FABBA9705540}" type="parTrans" cxnId="{03296241-2B5E-4EDA-83C3-6381650B74E2}">
      <dgm:prSet/>
      <dgm:spPr/>
      <dgm:t>
        <a:bodyPr/>
        <a:lstStyle/>
        <a:p>
          <a:endParaRPr lang="en-GB"/>
        </a:p>
      </dgm:t>
    </dgm:pt>
    <dgm:pt modelId="{1F9CC01B-3425-4CEA-BDDE-330A5558B546}" type="sibTrans" cxnId="{03296241-2B5E-4EDA-83C3-6381650B74E2}">
      <dgm:prSet/>
      <dgm:spPr/>
      <dgm:t>
        <a:bodyPr/>
        <a:lstStyle/>
        <a:p>
          <a:endParaRPr lang="en-GB"/>
        </a:p>
      </dgm:t>
    </dgm:pt>
    <dgm:pt modelId="{85F72D7B-7082-4CEB-8515-84CBD3224D90}">
      <dgm:prSet phldrT="[Text]" custT="1"/>
      <dgm:spPr/>
      <dgm:t>
        <a:bodyPr/>
        <a:lstStyle/>
        <a:p>
          <a:r>
            <a:rPr lang="en-GB" sz="1300" dirty="0" smtClean="0"/>
            <a:t>Pathway biology</a:t>
          </a:r>
          <a:endParaRPr lang="en-GB" sz="1300" dirty="0"/>
        </a:p>
      </dgm:t>
    </dgm:pt>
    <dgm:pt modelId="{1A82C425-DF1D-4508-B39D-16E88BB439CA}" type="parTrans" cxnId="{1740E7D8-7BB9-491C-8BE2-48713EBD8ACC}">
      <dgm:prSet/>
      <dgm:spPr/>
      <dgm:t>
        <a:bodyPr/>
        <a:lstStyle/>
        <a:p>
          <a:endParaRPr lang="en-GB"/>
        </a:p>
      </dgm:t>
    </dgm:pt>
    <dgm:pt modelId="{FBB1F616-F9E1-4448-B3C8-A672C302E71F}" type="sibTrans" cxnId="{1740E7D8-7BB9-491C-8BE2-48713EBD8ACC}">
      <dgm:prSet/>
      <dgm:spPr/>
      <dgm:t>
        <a:bodyPr/>
        <a:lstStyle/>
        <a:p>
          <a:endParaRPr lang="en-GB"/>
        </a:p>
      </dgm:t>
    </dgm:pt>
    <dgm:pt modelId="{7C5A1FB8-EF3D-4A56-93B9-FC2E861F4C92}">
      <dgm:prSet phldrT="[Text]" custT="1"/>
      <dgm:spPr/>
      <dgm:t>
        <a:bodyPr/>
        <a:lstStyle/>
        <a:p>
          <a:r>
            <a:rPr lang="en-GB" sz="1300" dirty="0" smtClean="0"/>
            <a:t>Clinical</a:t>
          </a:r>
          <a:endParaRPr lang="en-GB" sz="1300" dirty="0"/>
        </a:p>
      </dgm:t>
    </dgm:pt>
    <dgm:pt modelId="{A339B25A-9C8A-43AA-B7D6-E2AD69185581}" type="parTrans" cxnId="{C7444D28-C3B1-45C5-95CA-27E3C0714C7A}">
      <dgm:prSet/>
      <dgm:spPr/>
      <dgm:t>
        <a:bodyPr/>
        <a:lstStyle/>
        <a:p>
          <a:endParaRPr lang="en-GB"/>
        </a:p>
      </dgm:t>
    </dgm:pt>
    <dgm:pt modelId="{C0F8C38A-CA2E-4571-925E-6EE404466E36}" type="sibTrans" cxnId="{C7444D28-C3B1-45C5-95CA-27E3C0714C7A}">
      <dgm:prSet/>
      <dgm:spPr/>
      <dgm:t>
        <a:bodyPr/>
        <a:lstStyle/>
        <a:p>
          <a:endParaRPr lang="en-GB"/>
        </a:p>
      </dgm:t>
    </dgm:pt>
    <dgm:pt modelId="{C37A6A06-7919-4DA4-AF05-DF4E71DA307E}">
      <dgm:prSet phldrT="[Text]" custT="1"/>
      <dgm:spPr/>
      <dgm:t>
        <a:bodyPr/>
        <a:lstStyle/>
        <a:p>
          <a:r>
            <a:rPr lang="en-GB" sz="1300" dirty="0" smtClean="0"/>
            <a:t>Bio-informatics</a:t>
          </a:r>
          <a:endParaRPr lang="en-GB" sz="1300" dirty="0"/>
        </a:p>
      </dgm:t>
    </dgm:pt>
    <dgm:pt modelId="{ABC80540-A90F-472E-B5DD-408C003A3993}" type="parTrans" cxnId="{EBCD0CA8-6CE9-487B-911D-B28744156EB1}">
      <dgm:prSet/>
      <dgm:spPr/>
      <dgm:t>
        <a:bodyPr/>
        <a:lstStyle/>
        <a:p>
          <a:endParaRPr lang="en-GB"/>
        </a:p>
      </dgm:t>
    </dgm:pt>
    <dgm:pt modelId="{BF5CA518-E7A5-418C-A24A-0D67DF701AB4}" type="sibTrans" cxnId="{EBCD0CA8-6CE9-487B-911D-B28744156EB1}">
      <dgm:prSet/>
      <dgm:spPr/>
      <dgm:t>
        <a:bodyPr/>
        <a:lstStyle/>
        <a:p>
          <a:endParaRPr lang="en-GB"/>
        </a:p>
      </dgm:t>
    </dgm:pt>
    <dgm:pt modelId="{66E87773-77A4-4E1D-9C46-9E83E25A99FA}">
      <dgm:prSet phldrT="[Text]" custT="1"/>
      <dgm:spPr/>
      <dgm:t>
        <a:bodyPr/>
        <a:lstStyle/>
        <a:p>
          <a:r>
            <a:rPr lang="en-GB" sz="1300" dirty="0" smtClean="0"/>
            <a:t>Protein structure</a:t>
          </a:r>
          <a:endParaRPr lang="en-GB" sz="1300" dirty="0"/>
        </a:p>
      </dgm:t>
    </dgm:pt>
    <dgm:pt modelId="{B3CC5CCD-6995-4D7D-8FF4-8F498533A94E}" type="parTrans" cxnId="{79BC1DCA-34D6-4974-B978-79B6CE6FA086}">
      <dgm:prSet/>
      <dgm:spPr/>
      <dgm:t>
        <a:bodyPr/>
        <a:lstStyle/>
        <a:p>
          <a:endParaRPr lang="en-GB"/>
        </a:p>
      </dgm:t>
    </dgm:pt>
    <dgm:pt modelId="{4DE6F2FC-9835-449A-9B50-D7C9FC9F6476}" type="sibTrans" cxnId="{79BC1DCA-34D6-4974-B978-79B6CE6FA086}">
      <dgm:prSet/>
      <dgm:spPr/>
      <dgm:t>
        <a:bodyPr/>
        <a:lstStyle/>
        <a:p>
          <a:endParaRPr lang="en-GB"/>
        </a:p>
      </dgm:t>
    </dgm:pt>
    <dgm:pt modelId="{F5415A63-CF6B-41DD-947C-E86647D5815F}">
      <dgm:prSet phldrT="[Text]" custT="1"/>
      <dgm:spPr/>
      <dgm:t>
        <a:bodyPr/>
        <a:lstStyle/>
        <a:p>
          <a:r>
            <a:rPr lang="en-GB" sz="1300" dirty="0" smtClean="0"/>
            <a:t>Chemistry</a:t>
          </a:r>
          <a:endParaRPr lang="en-GB" sz="1300" dirty="0"/>
        </a:p>
      </dgm:t>
    </dgm:pt>
    <dgm:pt modelId="{B28F6960-5BFE-4F78-83CC-DA494480DE53}" type="parTrans" cxnId="{DE445892-D78D-4791-B496-B68F50617294}">
      <dgm:prSet/>
      <dgm:spPr/>
      <dgm:t>
        <a:bodyPr/>
        <a:lstStyle/>
        <a:p>
          <a:endParaRPr lang="en-GB"/>
        </a:p>
      </dgm:t>
    </dgm:pt>
    <dgm:pt modelId="{FD15E369-DB7C-4277-AA3D-5080A33A2A3B}" type="sibTrans" cxnId="{DE445892-D78D-4791-B496-B68F50617294}">
      <dgm:prSet/>
      <dgm:spPr/>
      <dgm:t>
        <a:bodyPr/>
        <a:lstStyle/>
        <a:p>
          <a:endParaRPr lang="en-GB"/>
        </a:p>
      </dgm:t>
    </dgm:pt>
    <dgm:pt modelId="{9DE88C4B-819E-4026-9CE5-0685F98F1CDF}" type="pres">
      <dgm:prSet presAssocID="{49A58304-7D61-4012-9865-661DA08C0ED9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6BE22C5F-46ED-45D2-90CD-736FDAC7BCA4}" type="pres">
      <dgm:prSet presAssocID="{51D175C2-B194-43D4-88E6-E4E13A260809}" presName="centerShape" presStyleLbl="node0" presStyleIdx="0" presStyleCnt="1" custLinFactNeighborY="-1832"/>
      <dgm:spPr/>
      <dgm:t>
        <a:bodyPr/>
        <a:lstStyle/>
        <a:p>
          <a:endParaRPr lang="en-GB"/>
        </a:p>
      </dgm:t>
    </dgm:pt>
    <dgm:pt modelId="{AA542D36-587C-47B7-A915-F2BA9EB7556F}" type="pres">
      <dgm:prSet presAssocID="{85F72D7B-7082-4CEB-8515-84CBD3224D9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AB9DBE7-1ABF-494C-A74D-A4A676413ECE}" type="pres">
      <dgm:prSet presAssocID="{85F72D7B-7082-4CEB-8515-84CBD3224D90}" presName="dummy" presStyleCnt="0"/>
      <dgm:spPr/>
    </dgm:pt>
    <dgm:pt modelId="{1E5EDEF4-5D9E-469A-A910-AC4654594875}" type="pres">
      <dgm:prSet presAssocID="{FBB1F616-F9E1-4448-B3C8-A672C302E71F}" presName="sibTrans" presStyleLbl="sibTrans2D1" presStyleIdx="0" presStyleCnt="5"/>
      <dgm:spPr/>
      <dgm:t>
        <a:bodyPr/>
        <a:lstStyle/>
        <a:p>
          <a:endParaRPr lang="en-GB"/>
        </a:p>
      </dgm:t>
    </dgm:pt>
    <dgm:pt modelId="{69C5A5DB-9D6D-40FC-A4E8-81BB63858CEF}" type="pres">
      <dgm:prSet presAssocID="{F5415A63-CF6B-41DD-947C-E86647D5815F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E56442A-0EB0-4D32-A27A-5418FDEA12EA}" type="pres">
      <dgm:prSet presAssocID="{F5415A63-CF6B-41DD-947C-E86647D5815F}" presName="dummy" presStyleCnt="0"/>
      <dgm:spPr/>
    </dgm:pt>
    <dgm:pt modelId="{9C609F6E-99AE-40CE-B53F-C242EBB697E7}" type="pres">
      <dgm:prSet presAssocID="{FD15E369-DB7C-4277-AA3D-5080A33A2A3B}" presName="sibTrans" presStyleLbl="sibTrans2D1" presStyleIdx="1" presStyleCnt="5"/>
      <dgm:spPr/>
      <dgm:t>
        <a:bodyPr/>
        <a:lstStyle/>
        <a:p>
          <a:endParaRPr lang="en-GB"/>
        </a:p>
      </dgm:t>
    </dgm:pt>
    <dgm:pt modelId="{0DFBC126-23AB-4EB3-A953-B659BA4AF1DF}" type="pres">
      <dgm:prSet presAssocID="{7C5A1FB8-EF3D-4A56-93B9-FC2E861F4C92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4386278-C126-42F8-B39C-0B61DA5A9E11}" type="pres">
      <dgm:prSet presAssocID="{7C5A1FB8-EF3D-4A56-93B9-FC2E861F4C92}" presName="dummy" presStyleCnt="0"/>
      <dgm:spPr/>
    </dgm:pt>
    <dgm:pt modelId="{CF85729C-8A8E-4192-A7AB-F3A0B177C2DD}" type="pres">
      <dgm:prSet presAssocID="{C0F8C38A-CA2E-4571-925E-6EE404466E36}" presName="sibTrans" presStyleLbl="sibTrans2D1" presStyleIdx="2" presStyleCnt="5"/>
      <dgm:spPr/>
      <dgm:t>
        <a:bodyPr/>
        <a:lstStyle/>
        <a:p>
          <a:endParaRPr lang="en-GB"/>
        </a:p>
      </dgm:t>
    </dgm:pt>
    <dgm:pt modelId="{81D00F4F-2F1E-4A69-81A8-F244A8CE188F}" type="pres">
      <dgm:prSet presAssocID="{C37A6A06-7919-4DA4-AF05-DF4E71DA307E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6BA7DD7-292C-44D2-9A8B-0164D6F326FA}" type="pres">
      <dgm:prSet presAssocID="{C37A6A06-7919-4DA4-AF05-DF4E71DA307E}" presName="dummy" presStyleCnt="0"/>
      <dgm:spPr/>
    </dgm:pt>
    <dgm:pt modelId="{BD89DCB5-F84C-43BF-B2A6-7B269A7D6D74}" type="pres">
      <dgm:prSet presAssocID="{BF5CA518-E7A5-418C-A24A-0D67DF701AB4}" presName="sibTrans" presStyleLbl="sibTrans2D1" presStyleIdx="3" presStyleCnt="5"/>
      <dgm:spPr/>
      <dgm:t>
        <a:bodyPr/>
        <a:lstStyle/>
        <a:p>
          <a:endParaRPr lang="en-GB"/>
        </a:p>
      </dgm:t>
    </dgm:pt>
    <dgm:pt modelId="{3556C80D-898B-4892-AAF7-23423D91CDC1}" type="pres">
      <dgm:prSet presAssocID="{66E87773-77A4-4E1D-9C46-9E83E25A99FA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2699792-FAD4-4EC9-A5C9-067412C8AEDA}" type="pres">
      <dgm:prSet presAssocID="{66E87773-77A4-4E1D-9C46-9E83E25A99FA}" presName="dummy" presStyleCnt="0"/>
      <dgm:spPr/>
    </dgm:pt>
    <dgm:pt modelId="{FB6507FB-1193-4D59-AD37-48BFC9D98362}" type="pres">
      <dgm:prSet presAssocID="{4DE6F2FC-9835-449A-9B50-D7C9FC9F6476}" presName="sibTrans" presStyleLbl="sibTrans2D1" presStyleIdx="4" presStyleCnt="5"/>
      <dgm:spPr/>
      <dgm:t>
        <a:bodyPr/>
        <a:lstStyle/>
        <a:p>
          <a:endParaRPr lang="en-GB"/>
        </a:p>
      </dgm:t>
    </dgm:pt>
  </dgm:ptLst>
  <dgm:cxnLst>
    <dgm:cxn modelId="{411D6CF2-8B08-4187-95AB-9CAF871AB6D7}" type="presOf" srcId="{85F72D7B-7082-4CEB-8515-84CBD3224D90}" destId="{AA542D36-587C-47B7-A915-F2BA9EB7556F}" srcOrd="0" destOrd="0" presId="urn:microsoft.com/office/officeart/2005/8/layout/radial6"/>
    <dgm:cxn modelId="{03296241-2B5E-4EDA-83C3-6381650B74E2}" srcId="{49A58304-7D61-4012-9865-661DA08C0ED9}" destId="{51D175C2-B194-43D4-88E6-E4E13A260809}" srcOrd="0" destOrd="0" parTransId="{7FDB0213-8549-424C-A39A-FABBA9705540}" sibTransId="{1F9CC01B-3425-4CEA-BDDE-330A5558B546}"/>
    <dgm:cxn modelId="{7ECCBB3B-C9BB-4F17-9B57-43DCEF221585}" type="presOf" srcId="{7C5A1FB8-EF3D-4A56-93B9-FC2E861F4C92}" destId="{0DFBC126-23AB-4EB3-A953-B659BA4AF1DF}" srcOrd="0" destOrd="0" presId="urn:microsoft.com/office/officeart/2005/8/layout/radial6"/>
    <dgm:cxn modelId="{79BC1DCA-34D6-4974-B978-79B6CE6FA086}" srcId="{51D175C2-B194-43D4-88E6-E4E13A260809}" destId="{66E87773-77A4-4E1D-9C46-9E83E25A99FA}" srcOrd="4" destOrd="0" parTransId="{B3CC5CCD-6995-4D7D-8FF4-8F498533A94E}" sibTransId="{4DE6F2FC-9835-449A-9B50-D7C9FC9F6476}"/>
    <dgm:cxn modelId="{10ECCFAB-BD07-4CC0-A161-6BDBCF7C81B7}" type="presOf" srcId="{66E87773-77A4-4E1D-9C46-9E83E25A99FA}" destId="{3556C80D-898B-4892-AAF7-23423D91CDC1}" srcOrd="0" destOrd="0" presId="urn:microsoft.com/office/officeart/2005/8/layout/radial6"/>
    <dgm:cxn modelId="{DE445892-D78D-4791-B496-B68F50617294}" srcId="{51D175C2-B194-43D4-88E6-E4E13A260809}" destId="{F5415A63-CF6B-41DD-947C-E86647D5815F}" srcOrd="1" destOrd="0" parTransId="{B28F6960-5BFE-4F78-83CC-DA494480DE53}" sibTransId="{FD15E369-DB7C-4277-AA3D-5080A33A2A3B}"/>
    <dgm:cxn modelId="{D98A3CCE-89AE-4A32-85CA-208B4CB26A6A}" type="presOf" srcId="{F5415A63-CF6B-41DD-947C-E86647D5815F}" destId="{69C5A5DB-9D6D-40FC-A4E8-81BB63858CEF}" srcOrd="0" destOrd="0" presId="urn:microsoft.com/office/officeart/2005/8/layout/radial6"/>
    <dgm:cxn modelId="{47461BC2-F480-4BBF-ACD7-89E422D9A5D3}" type="presOf" srcId="{BF5CA518-E7A5-418C-A24A-0D67DF701AB4}" destId="{BD89DCB5-F84C-43BF-B2A6-7B269A7D6D74}" srcOrd="0" destOrd="0" presId="urn:microsoft.com/office/officeart/2005/8/layout/radial6"/>
    <dgm:cxn modelId="{C7444D28-C3B1-45C5-95CA-27E3C0714C7A}" srcId="{51D175C2-B194-43D4-88E6-E4E13A260809}" destId="{7C5A1FB8-EF3D-4A56-93B9-FC2E861F4C92}" srcOrd="2" destOrd="0" parTransId="{A339B25A-9C8A-43AA-B7D6-E2AD69185581}" sibTransId="{C0F8C38A-CA2E-4571-925E-6EE404466E36}"/>
    <dgm:cxn modelId="{5108C838-756B-4E84-8ABF-2EC1C1EC0EEB}" type="presOf" srcId="{4DE6F2FC-9835-449A-9B50-D7C9FC9F6476}" destId="{FB6507FB-1193-4D59-AD37-48BFC9D98362}" srcOrd="0" destOrd="0" presId="urn:microsoft.com/office/officeart/2005/8/layout/radial6"/>
    <dgm:cxn modelId="{EBCD0CA8-6CE9-487B-911D-B28744156EB1}" srcId="{51D175C2-B194-43D4-88E6-E4E13A260809}" destId="{C37A6A06-7919-4DA4-AF05-DF4E71DA307E}" srcOrd="3" destOrd="0" parTransId="{ABC80540-A90F-472E-B5DD-408C003A3993}" sibTransId="{BF5CA518-E7A5-418C-A24A-0D67DF701AB4}"/>
    <dgm:cxn modelId="{AD401B34-95A2-4BA5-82CC-1D854122EDB0}" type="presOf" srcId="{51D175C2-B194-43D4-88E6-E4E13A260809}" destId="{6BE22C5F-46ED-45D2-90CD-736FDAC7BCA4}" srcOrd="0" destOrd="0" presId="urn:microsoft.com/office/officeart/2005/8/layout/radial6"/>
    <dgm:cxn modelId="{A0FDFDFA-1F30-4D0F-81DF-9C5B784F6B81}" type="presOf" srcId="{FD15E369-DB7C-4277-AA3D-5080A33A2A3B}" destId="{9C609F6E-99AE-40CE-B53F-C242EBB697E7}" srcOrd="0" destOrd="0" presId="urn:microsoft.com/office/officeart/2005/8/layout/radial6"/>
    <dgm:cxn modelId="{505E162A-E0C5-441D-BCA4-18425B803C70}" type="presOf" srcId="{C37A6A06-7919-4DA4-AF05-DF4E71DA307E}" destId="{81D00F4F-2F1E-4A69-81A8-F244A8CE188F}" srcOrd="0" destOrd="0" presId="urn:microsoft.com/office/officeart/2005/8/layout/radial6"/>
    <dgm:cxn modelId="{B1FFC22E-B4BD-49B1-A944-84FA38CE7F62}" type="presOf" srcId="{49A58304-7D61-4012-9865-661DA08C0ED9}" destId="{9DE88C4B-819E-4026-9CE5-0685F98F1CDF}" srcOrd="0" destOrd="0" presId="urn:microsoft.com/office/officeart/2005/8/layout/radial6"/>
    <dgm:cxn modelId="{3CCE3794-FEAD-412E-8624-0F4A8DEFC15C}" type="presOf" srcId="{C0F8C38A-CA2E-4571-925E-6EE404466E36}" destId="{CF85729C-8A8E-4192-A7AB-F3A0B177C2DD}" srcOrd="0" destOrd="0" presId="urn:microsoft.com/office/officeart/2005/8/layout/radial6"/>
    <dgm:cxn modelId="{C3905119-B3D6-4390-92C0-3E5DBE7BCBFF}" type="presOf" srcId="{FBB1F616-F9E1-4448-B3C8-A672C302E71F}" destId="{1E5EDEF4-5D9E-469A-A910-AC4654594875}" srcOrd="0" destOrd="0" presId="urn:microsoft.com/office/officeart/2005/8/layout/radial6"/>
    <dgm:cxn modelId="{1740E7D8-7BB9-491C-8BE2-48713EBD8ACC}" srcId="{51D175C2-B194-43D4-88E6-E4E13A260809}" destId="{85F72D7B-7082-4CEB-8515-84CBD3224D90}" srcOrd="0" destOrd="0" parTransId="{1A82C425-DF1D-4508-B39D-16E88BB439CA}" sibTransId="{FBB1F616-F9E1-4448-B3C8-A672C302E71F}"/>
    <dgm:cxn modelId="{3A8E9023-5EDA-4D39-B0EB-3EB441796BBE}" type="presParOf" srcId="{9DE88C4B-819E-4026-9CE5-0685F98F1CDF}" destId="{6BE22C5F-46ED-45D2-90CD-736FDAC7BCA4}" srcOrd="0" destOrd="0" presId="urn:microsoft.com/office/officeart/2005/8/layout/radial6"/>
    <dgm:cxn modelId="{7BAC9AA5-F1FE-431F-9975-9C2959FD8F9A}" type="presParOf" srcId="{9DE88C4B-819E-4026-9CE5-0685F98F1CDF}" destId="{AA542D36-587C-47B7-A915-F2BA9EB7556F}" srcOrd="1" destOrd="0" presId="urn:microsoft.com/office/officeart/2005/8/layout/radial6"/>
    <dgm:cxn modelId="{CB5564AF-060A-4828-AA54-8ABA07A142DF}" type="presParOf" srcId="{9DE88C4B-819E-4026-9CE5-0685F98F1CDF}" destId="{CAB9DBE7-1ABF-494C-A74D-A4A676413ECE}" srcOrd="2" destOrd="0" presId="urn:microsoft.com/office/officeart/2005/8/layout/radial6"/>
    <dgm:cxn modelId="{242F8A17-B6E8-4FCB-82AA-F68C4A0313B9}" type="presParOf" srcId="{9DE88C4B-819E-4026-9CE5-0685F98F1CDF}" destId="{1E5EDEF4-5D9E-469A-A910-AC4654594875}" srcOrd="3" destOrd="0" presId="urn:microsoft.com/office/officeart/2005/8/layout/radial6"/>
    <dgm:cxn modelId="{685359A0-DADA-4CAE-8ED8-1CA7579F25DC}" type="presParOf" srcId="{9DE88C4B-819E-4026-9CE5-0685F98F1CDF}" destId="{69C5A5DB-9D6D-40FC-A4E8-81BB63858CEF}" srcOrd="4" destOrd="0" presId="urn:microsoft.com/office/officeart/2005/8/layout/radial6"/>
    <dgm:cxn modelId="{13C57A01-E56F-4B3D-BCDF-BA0E67AB5DAF}" type="presParOf" srcId="{9DE88C4B-819E-4026-9CE5-0685F98F1CDF}" destId="{6E56442A-0EB0-4D32-A27A-5418FDEA12EA}" srcOrd="5" destOrd="0" presId="urn:microsoft.com/office/officeart/2005/8/layout/radial6"/>
    <dgm:cxn modelId="{DEEB8586-0937-4F17-8762-8F25B50C24B8}" type="presParOf" srcId="{9DE88C4B-819E-4026-9CE5-0685F98F1CDF}" destId="{9C609F6E-99AE-40CE-B53F-C242EBB697E7}" srcOrd="6" destOrd="0" presId="urn:microsoft.com/office/officeart/2005/8/layout/radial6"/>
    <dgm:cxn modelId="{F9C8A58F-6E4A-46C6-BC10-0CCECB7644E3}" type="presParOf" srcId="{9DE88C4B-819E-4026-9CE5-0685F98F1CDF}" destId="{0DFBC126-23AB-4EB3-A953-B659BA4AF1DF}" srcOrd="7" destOrd="0" presId="urn:microsoft.com/office/officeart/2005/8/layout/radial6"/>
    <dgm:cxn modelId="{FFDAA059-84A4-420F-94FF-F7A44DCBDFAA}" type="presParOf" srcId="{9DE88C4B-819E-4026-9CE5-0685F98F1CDF}" destId="{24386278-C126-42F8-B39C-0B61DA5A9E11}" srcOrd="8" destOrd="0" presId="urn:microsoft.com/office/officeart/2005/8/layout/radial6"/>
    <dgm:cxn modelId="{0BCC3100-9A7D-45AF-9900-283B5DDC1CC9}" type="presParOf" srcId="{9DE88C4B-819E-4026-9CE5-0685F98F1CDF}" destId="{CF85729C-8A8E-4192-A7AB-F3A0B177C2DD}" srcOrd="9" destOrd="0" presId="urn:microsoft.com/office/officeart/2005/8/layout/radial6"/>
    <dgm:cxn modelId="{CC8F5A9A-E0A9-4595-AA87-DBBB9D289A73}" type="presParOf" srcId="{9DE88C4B-819E-4026-9CE5-0685F98F1CDF}" destId="{81D00F4F-2F1E-4A69-81A8-F244A8CE188F}" srcOrd="10" destOrd="0" presId="urn:microsoft.com/office/officeart/2005/8/layout/radial6"/>
    <dgm:cxn modelId="{17984696-F0A2-484B-BB79-3E7522BABDAD}" type="presParOf" srcId="{9DE88C4B-819E-4026-9CE5-0685F98F1CDF}" destId="{E6BA7DD7-292C-44D2-9A8B-0164D6F326FA}" srcOrd="11" destOrd="0" presId="urn:microsoft.com/office/officeart/2005/8/layout/radial6"/>
    <dgm:cxn modelId="{C1B21A32-72E0-4B89-9E00-EE1727FB7922}" type="presParOf" srcId="{9DE88C4B-819E-4026-9CE5-0685F98F1CDF}" destId="{BD89DCB5-F84C-43BF-B2A6-7B269A7D6D74}" srcOrd="12" destOrd="0" presId="urn:microsoft.com/office/officeart/2005/8/layout/radial6"/>
    <dgm:cxn modelId="{2FBF4F1D-B9C3-421B-8E34-99C696D58CB3}" type="presParOf" srcId="{9DE88C4B-819E-4026-9CE5-0685F98F1CDF}" destId="{3556C80D-898B-4892-AAF7-23423D91CDC1}" srcOrd="13" destOrd="0" presId="urn:microsoft.com/office/officeart/2005/8/layout/radial6"/>
    <dgm:cxn modelId="{45B73EEF-FCC5-47A1-BA4A-5DF3A9E5D71D}" type="presParOf" srcId="{9DE88C4B-819E-4026-9CE5-0685F98F1CDF}" destId="{32699792-FAD4-4EC9-A5C9-067412C8AEDA}" srcOrd="14" destOrd="0" presId="urn:microsoft.com/office/officeart/2005/8/layout/radial6"/>
    <dgm:cxn modelId="{076E1D59-E947-4792-ABE2-6F296A3A1838}" type="presParOf" srcId="{9DE88C4B-819E-4026-9CE5-0685F98F1CDF}" destId="{FB6507FB-1193-4D59-AD37-48BFC9D98362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image" Target="../media/image16.emf"/><Relationship Id="rId4" Type="http://schemas.openxmlformats.org/officeDocument/2006/relationships/image" Target="../media/image1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F9E19C-2F08-476C-BF3F-7644FC377C41}" type="datetimeFigureOut">
              <a:rPr lang="en-GB" smtClean="0"/>
              <a:pPr/>
              <a:t>18/07/2013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9775"/>
            <a:ext cx="493553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8007"/>
            <a:ext cx="5388610" cy="4441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7269DE-442A-4640-A730-46EF256F2C0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7535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5C0192-0C58-4661-B513-B85AE21AACB8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7269DE-442A-4640-A730-46EF256F2C09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2319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7269DE-442A-4640-A730-46EF256F2C09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33434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7269DE-442A-4640-A730-46EF256F2C09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56314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7269DE-442A-4640-A730-46EF256F2C09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7269DE-442A-4640-A730-46EF256F2C09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54873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7269DE-442A-4640-A730-46EF256F2C09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48592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7269DE-442A-4640-A730-46EF256F2C09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464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7269DE-442A-4640-A730-46EF256F2C09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5C0192-0C58-4661-B513-B85AE21AACB8}" type="slidenum">
              <a:rPr lang="en-GB" smtClean="0">
                <a:solidFill>
                  <a:prstClr val="black"/>
                </a:solidFill>
              </a:rPr>
              <a:pPr/>
              <a:t>10</a:t>
            </a:fld>
            <a:endParaRPr lang="en-GB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7269DE-442A-4640-A730-46EF256F2C09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5518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764704"/>
            <a:ext cx="6192688" cy="216024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504" y="3212976"/>
            <a:ext cx="619268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0EECF-842A-4CE1-B0C7-B3525AB82A3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18/07/2013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07E18-8787-4A7C-AEEC-2CCB843E775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792" y="0"/>
            <a:ext cx="2807208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36712"/>
            <a:ext cx="9144000" cy="724942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700808"/>
            <a:ext cx="8435280" cy="442535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0EECF-842A-4CE1-B0C7-B3525AB82A3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18/07/2013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07E18-8787-4A7C-AEEC-2CCB843E775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000" y="-10291"/>
            <a:ext cx="7128000" cy="9190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0EECF-842A-4CE1-B0C7-B3525AB82A3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18/07/2013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07E18-8787-4A7C-AEEC-2CCB843E775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000" y="7"/>
            <a:ext cx="7128000" cy="9190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576064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0EECF-842A-4CE1-B0C7-B3525AB82A3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18/07/2013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07E18-8787-4A7C-AEEC-2CCB843E775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000" y="7"/>
            <a:ext cx="7128000" cy="9190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43691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0EECF-842A-4CE1-B0C7-B3525AB82A3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18/07/2013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07E18-8787-4A7C-AEEC-2CCB843E775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000" y="7"/>
            <a:ext cx="7128000" cy="9190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36712"/>
            <a:ext cx="9144000" cy="43691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0EECF-842A-4CE1-B0C7-B3525AB82A3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18/07/2013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07E18-8787-4A7C-AEEC-2CCB843E775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000" y="0"/>
            <a:ext cx="7128000" cy="9190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0EECF-842A-4CE1-B0C7-B3525AB82A3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18/07/2013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07E18-8787-4A7C-AEEC-2CCB843E775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000" y="7"/>
            <a:ext cx="7128000" cy="9190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3008313" cy="64807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80728"/>
            <a:ext cx="5111750" cy="51454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28800"/>
            <a:ext cx="3008313" cy="44973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0EECF-842A-4CE1-B0C7-B3525AB82A3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18/07/2013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07E18-8787-4A7C-AEEC-2CCB843E775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000" y="7"/>
            <a:ext cx="7128000" cy="9190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980728"/>
            <a:ext cx="5486400" cy="37468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0EECF-842A-4CE1-B0C7-B3525AB82A3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18/07/2013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07E18-8787-4A7C-AEEC-2CCB843E775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000" y="7"/>
            <a:ext cx="7128000" cy="9190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504056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0EECF-842A-4CE1-B0C7-B3525AB82A3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18/07/2013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07E18-8787-4A7C-AEEC-2CCB843E775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000" y="7"/>
            <a:ext cx="7128000" cy="9190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0EECF-842A-4CE1-B0C7-B3525AB82A3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18/07/2013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07E18-8787-4A7C-AEEC-2CCB843E775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000" y="7"/>
            <a:ext cx="7128000" cy="919011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0EECF-842A-4CE1-B0C7-B3525AB82A3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18/07/2013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B07E18-8787-4A7C-AEEC-2CCB843E775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79512" y="5805264"/>
            <a:ext cx="2195288" cy="896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00206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13" Type="http://schemas.openxmlformats.org/officeDocument/2006/relationships/image" Target="../media/image21.png"/><Relationship Id="rId18" Type="http://schemas.openxmlformats.org/officeDocument/2006/relationships/image" Target="../media/image26.gif"/><Relationship Id="rId3" Type="http://schemas.openxmlformats.org/officeDocument/2006/relationships/notesSlide" Target="../notesSlides/notesSlide9.xml"/><Relationship Id="rId21" Type="http://schemas.openxmlformats.org/officeDocument/2006/relationships/image" Target="../media/image29.png"/><Relationship Id="rId7" Type="http://schemas.openxmlformats.org/officeDocument/2006/relationships/oleObject" Target="../embeddings/oleObject2.bin"/><Relationship Id="rId12" Type="http://schemas.openxmlformats.org/officeDocument/2006/relationships/image" Target="../media/image19.emf"/><Relationship Id="rId17" Type="http://schemas.openxmlformats.org/officeDocument/2006/relationships/image" Target="../media/image25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24.png"/><Relationship Id="rId20" Type="http://schemas.openxmlformats.org/officeDocument/2006/relationships/image" Target="../media/image28.jpeg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emf"/><Relationship Id="rId11" Type="http://schemas.openxmlformats.org/officeDocument/2006/relationships/oleObject" Target="../embeddings/oleObject4.bin"/><Relationship Id="rId24" Type="http://schemas.openxmlformats.org/officeDocument/2006/relationships/image" Target="../media/image32.png"/><Relationship Id="rId5" Type="http://schemas.openxmlformats.org/officeDocument/2006/relationships/oleObject" Target="../embeddings/oleObject1.bin"/><Relationship Id="rId15" Type="http://schemas.openxmlformats.org/officeDocument/2006/relationships/image" Target="../media/image23.png"/><Relationship Id="rId23" Type="http://schemas.openxmlformats.org/officeDocument/2006/relationships/image" Target="../media/image31.gif"/><Relationship Id="rId10" Type="http://schemas.openxmlformats.org/officeDocument/2006/relationships/image" Target="../media/image18.emf"/><Relationship Id="rId19" Type="http://schemas.openxmlformats.org/officeDocument/2006/relationships/image" Target="../media/image27.png"/><Relationship Id="rId4" Type="http://schemas.openxmlformats.org/officeDocument/2006/relationships/image" Target="../media/image20.jpeg"/><Relationship Id="rId9" Type="http://schemas.openxmlformats.org/officeDocument/2006/relationships/oleObject" Target="../embeddings/oleObject3.bin"/><Relationship Id="rId14" Type="http://schemas.openxmlformats.org/officeDocument/2006/relationships/image" Target="../media/image22.png"/><Relationship Id="rId22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Discovery of new medicines through new models of collaboration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7504" y="3212976"/>
            <a:ext cx="6192688" cy="2808312"/>
          </a:xfrm>
        </p:spPr>
        <p:txBody>
          <a:bodyPr>
            <a:normAutofit fontScale="62500" lnSpcReduction="20000"/>
          </a:bodyPr>
          <a:lstStyle/>
          <a:p>
            <a:r>
              <a:rPr lang="en-US" sz="5100" b="1" dirty="0" smtClean="0">
                <a:solidFill>
                  <a:schemeClr val="tx1"/>
                </a:solidFill>
              </a:rPr>
              <a:t>Simon Ward</a:t>
            </a:r>
          </a:p>
          <a:p>
            <a:r>
              <a:rPr lang="en-GB" dirty="0" smtClean="0"/>
              <a:t>Professor of Medicinal Chemistry &amp; Director of Translational Drug Discovery Group</a:t>
            </a:r>
            <a:endParaRPr lang="en-US" dirty="0" smtClean="0"/>
          </a:p>
          <a:p>
            <a:r>
              <a:rPr lang="en-GB" dirty="0" smtClean="0"/>
              <a:t>University of Sussex, Brighton, UK</a:t>
            </a:r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 </a:t>
            </a:r>
            <a:r>
              <a:rPr lang="en-GB" b="1" dirty="0" smtClean="0"/>
              <a:t>Pharmaceuticals and Global Health: Inequalities and Innovation in the 21st Century 	</a:t>
            </a:r>
          </a:p>
          <a:p>
            <a:r>
              <a:rPr lang="en-GB" dirty="0" smtClean="0"/>
              <a:t>July 2013</a:t>
            </a:r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Where is the problem?</a:t>
            </a:r>
            <a:endParaRPr lang="en-US" dirty="0"/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444500" y="2820193"/>
            <a:ext cx="998538" cy="2740025"/>
          </a:xfrm>
          <a:prstGeom prst="rect">
            <a:avLst/>
          </a:prstGeom>
          <a:solidFill>
            <a:srgbClr val="CC6600"/>
          </a:solidFill>
          <a:ln w="190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Line 14"/>
          <p:cNvSpPr>
            <a:spLocks noChangeShapeType="1"/>
          </p:cNvSpPr>
          <p:nvPr/>
        </p:nvSpPr>
        <p:spPr bwMode="auto">
          <a:xfrm flipV="1">
            <a:off x="400050" y="3621881"/>
            <a:ext cx="1089025" cy="373062"/>
          </a:xfrm>
          <a:prstGeom prst="line">
            <a:avLst/>
          </a:prstGeom>
          <a:noFill/>
          <a:ln w="3175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 flipV="1">
            <a:off x="407988" y="4550568"/>
            <a:ext cx="1089025" cy="366713"/>
          </a:xfrm>
          <a:prstGeom prst="line">
            <a:avLst/>
          </a:prstGeom>
          <a:noFill/>
          <a:ln w="3175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1425575" y="3817143"/>
            <a:ext cx="461963" cy="354013"/>
            <a:chOff x="1078" y="2195"/>
            <a:chExt cx="345" cy="223"/>
          </a:xfrm>
        </p:grpSpPr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1089" y="2195"/>
              <a:ext cx="334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 flipH="1">
              <a:off x="1078" y="2417"/>
              <a:ext cx="334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</p:grpSp>
      <p:sp>
        <p:nvSpPr>
          <p:cNvPr id="19" name="Line 19"/>
          <p:cNvSpPr>
            <a:spLocks noChangeShapeType="1"/>
          </p:cNvSpPr>
          <p:nvPr/>
        </p:nvSpPr>
        <p:spPr bwMode="auto">
          <a:xfrm>
            <a:off x="4953000" y="4082256"/>
            <a:ext cx="3286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Rectangle 20"/>
          <p:cNvSpPr>
            <a:spLocks noChangeArrowheads="1"/>
          </p:cNvSpPr>
          <p:nvPr/>
        </p:nvSpPr>
        <p:spPr bwMode="auto">
          <a:xfrm>
            <a:off x="435040" y="2861468"/>
            <a:ext cx="1316038" cy="287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200" tIns="39688" rIns="76200" bIns="39688"/>
          <a:lstStyle/>
          <a:p>
            <a:r>
              <a:rPr lang="en-US" sz="1200" dirty="0">
                <a:solidFill>
                  <a:srgbClr val="FFFFFF"/>
                </a:solidFill>
              </a:rPr>
              <a:t>Target</a:t>
            </a:r>
          </a:p>
          <a:p>
            <a:r>
              <a:rPr lang="en-US" sz="1200" dirty="0">
                <a:solidFill>
                  <a:srgbClr val="FFFFFF"/>
                </a:solidFill>
              </a:rPr>
              <a:t>Identification</a:t>
            </a:r>
            <a:br>
              <a:rPr lang="en-US" sz="1200" dirty="0">
                <a:solidFill>
                  <a:srgbClr val="FFFFFF"/>
                </a:solidFill>
              </a:rPr>
            </a:br>
            <a:r>
              <a:rPr lang="en-US" sz="1200" dirty="0">
                <a:solidFill>
                  <a:srgbClr val="FFFFFF"/>
                </a:solidFill>
              </a:rPr>
              <a:t>and</a:t>
            </a:r>
            <a:br>
              <a:rPr lang="en-US" sz="1200" dirty="0">
                <a:solidFill>
                  <a:srgbClr val="FFFFFF"/>
                </a:solidFill>
              </a:rPr>
            </a:br>
            <a:r>
              <a:rPr lang="en-US" sz="1200" dirty="0">
                <a:solidFill>
                  <a:srgbClr val="FFFFFF"/>
                </a:solidFill>
              </a:rPr>
              <a:t>Validation</a:t>
            </a:r>
          </a:p>
          <a:p>
            <a:endParaRPr lang="en-US" sz="1200" dirty="0">
              <a:solidFill>
                <a:srgbClr val="FFFFFF"/>
              </a:solidFill>
            </a:endParaRPr>
          </a:p>
          <a:p>
            <a:endParaRPr lang="en-US" sz="1200" dirty="0">
              <a:solidFill>
                <a:srgbClr val="FFFFFF"/>
              </a:solidFill>
            </a:endParaRPr>
          </a:p>
          <a:p>
            <a:endParaRPr lang="en-US" sz="800" dirty="0">
              <a:solidFill>
                <a:srgbClr val="FFFFFF"/>
              </a:solidFill>
            </a:endParaRPr>
          </a:p>
          <a:p>
            <a:r>
              <a:rPr lang="en-US" sz="1200" dirty="0">
                <a:solidFill>
                  <a:srgbClr val="FFFFFF"/>
                </a:solidFill>
              </a:rPr>
              <a:t>Assay </a:t>
            </a:r>
          </a:p>
          <a:p>
            <a:r>
              <a:rPr lang="en-US" sz="1200" dirty="0">
                <a:solidFill>
                  <a:srgbClr val="FFFFFF"/>
                </a:solidFill>
              </a:rPr>
              <a:t>Development</a:t>
            </a:r>
          </a:p>
          <a:p>
            <a:endParaRPr lang="en-US" sz="1200" dirty="0">
              <a:solidFill>
                <a:srgbClr val="FFFFFF"/>
              </a:solidFill>
            </a:endParaRPr>
          </a:p>
          <a:p>
            <a:endParaRPr lang="en-US" sz="900" dirty="0">
              <a:solidFill>
                <a:srgbClr val="FFFFFF"/>
              </a:solidFill>
            </a:endParaRPr>
          </a:p>
          <a:p>
            <a:endParaRPr lang="en-US" sz="1200" dirty="0">
              <a:solidFill>
                <a:srgbClr val="FFFFFF"/>
              </a:solidFill>
            </a:endParaRPr>
          </a:p>
          <a:p>
            <a:r>
              <a:rPr lang="en-US" sz="1200" dirty="0">
                <a:solidFill>
                  <a:srgbClr val="FFFFFF"/>
                </a:solidFill>
              </a:rPr>
              <a:t>Lead</a:t>
            </a:r>
          </a:p>
          <a:p>
            <a:r>
              <a:rPr lang="en-US" sz="1200" dirty="0">
                <a:solidFill>
                  <a:srgbClr val="FFFFFF"/>
                </a:solidFill>
              </a:rPr>
              <a:t>Generation</a:t>
            </a:r>
          </a:p>
        </p:txBody>
      </p:sp>
      <p:sp>
        <p:nvSpPr>
          <p:cNvPr id="21" name="Rectangle 21"/>
          <p:cNvSpPr>
            <a:spLocks noChangeArrowheads="1"/>
          </p:cNvSpPr>
          <p:nvPr/>
        </p:nvSpPr>
        <p:spPr bwMode="auto">
          <a:xfrm>
            <a:off x="8097838" y="3909218"/>
            <a:ext cx="702115" cy="264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200" tIns="39688" rIns="76200" bIns="39688">
            <a:spAutoFit/>
          </a:bodyPr>
          <a:lstStyle/>
          <a:p>
            <a:r>
              <a:rPr lang="en-US" sz="1200" b="1" dirty="0" smtClean="0">
                <a:solidFill>
                  <a:srgbClr val="FFFFFF"/>
                </a:solidFill>
              </a:rPr>
              <a:t>Launch</a:t>
            </a:r>
            <a:endParaRPr lang="en-US" sz="1200" b="1" dirty="0">
              <a:solidFill>
                <a:srgbClr val="FFFFFF"/>
              </a:solidFill>
            </a:endParaRPr>
          </a:p>
        </p:txBody>
      </p:sp>
      <p:sp>
        <p:nvSpPr>
          <p:cNvPr id="22" name="Rectangle 22"/>
          <p:cNvSpPr>
            <a:spLocks noChangeArrowheads="1"/>
          </p:cNvSpPr>
          <p:nvPr/>
        </p:nvSpPr>
        <p:spPr bwMode="auto">
          <a:xfrm>
            <a:off x="323528" y="2213145"/>
            <a:ext cx="1227558" cy="517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7312" tIns="42862" rIns="87312" bIns="42862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Hypothesis Generation</a:t>
            </a:r>
          </a:p>
        </p:txBody>
      </p:sp>
      <p:sp>
        <p:nvSpPr>
          <p:cNvPr id="23" name="Rectangle 23"/>
          <p:cNvSpPr>
            <a:spLocks noChangeArrowheads="1"/>
          </p:cNvSpPr>
          <p:nvPr/>
        </p:nvSpPr>
        <p:spPr bwMode="auto">
          <a:xfrm>
            <a:off x="3657033" y="2213145"/>
            <a:ext cx="1235175" cy="517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7312" tIns="42862" rIns="87312" bIns="42862">
            <a:spAutoFit/>
          </a:bodyPr>
          <a:lstStyle/>
          <a:p>
            <a:pPr algn="ctr"/>
            <a:r>
              <a:rPr lang="en-US" sz="1400" dirty="0" smtClean="0">
                <a:solidFill>
                  <a:srgbClr val="000000"/>
                </a:solidFill>
              </a:rPr>
              <a:t>Drug  Development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24" name="Rectangle 24"/>
          <p:cNvSpPr>
            <a:spLocks noChangeArrowheads="1"/>
          </p:cNvSpPr>
          <p:nvPr/>
        </p:nvSpPr>
        <p:spPr bwMode="auto">
          <a:xfrm>
            <a:off x="6140970" y="2322644"/>
            <a:ext cx="2103438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7312" tIns="42862" rIns="87312" bIns="42862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Commercialization</a:t>
            </a:r>
          </a:p>
        </p:txBody>
      </p:sp>
      <p:sp>
        <p:nvSpPr>
          <p:cNvPr id="26" name="Line 26"/>
          <p:cNvSpPr>
            <a:spLocks noChangeShapeType="1"/>
          </p:cNvSpPr>
          <p:nvPr/>
        </p:nvSpPr>
        <p:spPr bwMode="auto">
          <a:xfrm>
            <a:off x="1403648" y="2471869"/>
            <a:ext cx="69815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8" name="Line 28"/>
          <p:cNvSpPr>
            <a:spLocks noChangeShapeType="1"/>
          </p:cNvSpPr>
          <p:nvPr/>
        </p:nvSpPr>
        <p:spPr bwMode="auto">
          <a:xfrm>
            <a:off x="4526757" y="2468694"/>
            <a:ext cx="909339" cy="63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9" name="Line 29"/>
          <p:cNvSpPr>
            <a:spLocks noChangeShapeType="1"/>
          </p:cNvSpPr>
          <p:nvPr/>
        </p:nvSpPr>
        <p:spPr bwMode="auto">
          <a:xfrm>
            <a:off x="5432921" y="2409957"/>
            <a:ext cx="0" cy="1238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0" name="Line 30"/>
          <p:cNvSpPr>
            <a:spLocks noChangeShapeType="1"/>
          </p:cNvSpPr>
          <p:nvPr/>
        </p:nvSpPr>
        <p:spPr bwMode="auto">
          <a:xfrm>
            <a:off x="5531718" y="2471869"/>
            <a:ext cx="5524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1" name="Line 31"/>
          <p:cNvSpPr>
            <a:spLocks noChangeShapeType="1"/>
          </p:cNvSpPr>
          <p:nvPr/>
        </p:nvSpPr>
        <p:spPr bwMode="auto">
          <a:xfrm>
            <a:off x="5508104" y="2409957"/>
            <a:ext cx="0" cy="1238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2" name="Line 32"/>
          <p:cNvSpPr>
            <a:spLocks noChangeShapeType="1"/>
          </p:cNvSpPr>
          <p:nvPr/>
        </p:nvSpPr>
        <p:spPr bwMode="auto">
          <a:xfrm>
            <a:off x="7705725" y="2471869"/>
            <a:ext cx="7747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16" name="Group 33"/>
          <p:cNvGrpSpPr>
            <a:grpSpLocks/>
          </p:cNvGrpSpPr>
          <p:nvPr/>
        </p:nvGrpSpPr>
        <p:grpSpPr bwMode="auto">
          <a:xfrm>
            <a:off x="5233988" y="3425031"/>
            <a:ext cx="2608262" cy="1382712"/>
            <a:chOff x="3285" y="2861"/>
            <a:chExt cx="1855" cy="944"/>
          </a:xfrm>
        </p:grpSpPr>
        <p:sp>
          <p:nvSpPr>
            <p:cNvPr id="34" name="Rectangle 34"/>
            <p:cNvSpPr>
              <a:spLocks noChangeArrowheads="1"/>
            </p:cNvSpPr>
            <p:nvPr/>
          </p:nvSpPr>
          <p:spPr bwMode="auto">
            <a:xfrm>
              <a:off x="3290" y="2985"/>
              <a:ext cx="396" cy="700"/>
            </a:xfrm>
            <a:prstGeom prst="rect">
              <a:avLst/>
            </a:prstGeom>
            <a:solidFill>
              <a:srgbClr val="B291A4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5" name="Rectangle 35"/>
            <p:cNvSpPr>
              <a:spLocks noChangeArrowheads="1"/>
            </p:cNvSpPr>
            <p:nvPr/>
          </p:nvSpPr>
          <p:spPr bwMode="auto">
            <a:xfrm>
              <a:off x="3683" y="2985"/>
              <a:ext cx="396" cy="700"/>
            </a:xfrm>
            <a:prstGeom prst="rect">
              <a:avLst/>
            </a:prstGeom>
            <a:solidFill>
              <a:srgbClr val="FF9900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" name="Rectangle 36"/>
            <p:cNvSpPr>
              <a:spLocks noChangeArrowheads="1"/>
            </p:cNvSpPr>
            <p:nvPr/>
          </p:nvSpPr>
          <p:spPr bwMode="auto">
            <a:xfrm>
              <a:off x="4076" y="2985"/>
              <a:ext cx="396" cy="700"/>
            </a:xfrm>
            <a:prstGeom prst="rect">
              <a:avLst/>
            </a:prstGeom>
            <a:solidFill>
              <a:srgbClr val="75B000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7" name="AutoShape 37"/>
            <p:cNvSpPr>
              <a:spLocks noChangeArrowheads="1"/>
            </p:cNvSpPr>
            <p:nvPr/>
          </p:nvSpPr>
          <p:spPr bwMode="auto">
            <a:xfrm>
              <a:off x="4471" y="2861"/>
              <a:ext cx="663" cy="944"/>
            </a:xfrm>
            <a:prstGeom prst="rightArrow">
              <a:avLst>
                <a:gd name="adj1" fmla="val 74500"/>
                <a:gd name="adj2" fmla="val 43546"/>
              </a:avLst>
            </a:prstGeom>
            <a:solidFill>
              <a:srgbClr val="9999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000" b="1" dirty="0">
                <a:solidFill>
                  <a:srgbClr val="000000"/>
                </a:solidFill>
              </a:endParaRPr>
            </a:p>
          </p:txBody>
        </p:sp>
        <p:sp>
          <p:nvSpPr>
            <p:cNvPr id="38" name="Rectangle 38"/>
            <p:cNvSpPr>
              <a:spLocks noChangeArrowheads="1"/>
            </p:cNvSpPr>
            <p:nvPr/>
          </p:nvSpPr>
          <p:spPr bwMode="auto">
            <a:xfrm>
              <a:off x="3481" y="3146"/>
              <a:ext cx="196" cy="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000000"/>
              </a:outerShdw>
            </a:effectLst>
          </p:spPr>
          <p:txBody>
            <a:bodyPr wrap="none" anchor="ctr"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9" name="Rectangle 39"/>
            <p:cNvSpPr>
              <a:spLocks noChangeArrowheads="1"/>
            </p:cNvSpPr>
            <p:nvPr/>
          </p:nvSpPr>
          <p:spPr bwMode="auto">
            <a:xfrm>
              <a:off x="3285" y="3215"/>
              <a:ext cx="415" cy="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r>
                <a:rPr lang="en-US" sz="1000" b="1" dirty="0">
                  <a:solidFill>
                    <a:srgbClr val="FFFFFF"/>
                  </a:solidFill>
                </a:rPr>
                <a:t>Phase III</a:t>
              </a:r>
            </a:p>
          </p:txBody>
        </p:sp>
        <p:sp>
          <p:nvSpPr>
            <p:cNvPr id="40" name="Rectangle 40"/>
            <p:cNvSpPr>
              <a:spLocks noChangeArrowheads="1"/>
            </p:cNvSpPr>
            <p:nvPr/>
          </p:nvSpPr>
          <p:spPr bwMode="auto">
            <a:xfrm>
              <a:off x="3617" y="3214"/>
              <a:ext cx="553" cy="1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r>
                <a:rPr lang="en-US" sz="1000" b="1" dirty="0">
                  <a:solidFill>
                    <a:srgbClr val="FFFFFF"/>
                  </a:solidFill>
                </a:rPr>
                <a:t>Submit</a:t>
              </a:r>
            </a:p>
          </p:txBody>
        </p:sp>
        <p:sp>
          <p:nvSpPr>
            <p:cNvPr id="41" name="Rectangle 41"/>
            <p:cNvSpPr>
              <a:spLocks noChangeArrowheads="1"/>
            </p:cNvSpPr>
            <p:nvPr/>
          </p:nvSpPr>
          <p:spPr bwMode="auto">
            <a:xfrm>
              <a:off x="4030" y="3215"/>
              <a:ext cx="494" cy="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r>
                <a:rPr lang="en-US" sz="1000" b="1" dirty="0">
                  <a:solidFill>
                    <a:srgbClr val="FFFFFF"/>
                  </a:solidFill>
                </a:rPr>
                <a:t>Global Launch</a:t>
              </a:r>
            </a:p>
          </p:txBody>
        </p:sp>
        <p:sp>
          <p:nvSpPr>
            <p:cNvPr id="42" name="Rectangle 42"/>
            <p:cNvSpPr>
              <a:spLocks noChangeArrowheads="1"/>
            </p:cNvSpPr>
            <p:nvPr/>
          </p:nvSpPr>
          <p:spPr bwMode="auto">
            <a:xfrm>
              <a:off x="4435" y="3226"/>
              <a:ext cx="705" cy="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r>
                <a:rPr lang="en-US" sz="1000" b="1" dirty="0">
                  <a:solidFill>
                    <a:srgbClr val="FFFFFF"/>
                  </a:solidFill>
                </a:rPr>
                <a:t>Global Optimization</a:t>
              </a:r>
            </a:p>
          </p:txBody>
        </p:sp>
        <p:sp>
          <p:nvSpPr>
            <p:cNvPr id="43" name="Line 43"/>
            <p:cNvSpPr>
              <a:spLocks noChangeShapeType="1"/>
            </p:cNvSpPr>
            <p:nvPr/>
          </p:nvSpPr>
          <p:spPr bwMode="auto">
            <a:xfrm>
              <a:off x="3394" y="3334"/>
              <a:ext cx="7" cy="27"/>
            </a:xfrm>
            <a:prstGeom prst="line">
              <a:avLst/>
            </a:prstGeom>
            <a:noFill/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</p:grpSp>
      <p:sp>
        <p:nvSpPr>
          <p:cNvPr id="44" name="AutoShape 44"/>
          <p:cNvSpPr>
            <a:spLocks noChangeArrowheads="1"/>
          </p:cNvSpPr>
          <p:nvPr/>
        </p:nvSpPr>
        <p:spPr bwMode="auto">
          <a:xfrm rot="5400000" flipV="1">
            <a:off x="3849688" y="3774280"/>
            <a:ext cx="1354138" cy="677863"/>
          </a:xfrm>
          <a:custGeom>
            <a:avLst/>
            <a:gdLst>
              <a:gd name="G0" fmla="+- 3627 0 0"/>
              <a:gd name="G1" fmla="+- 21600 0 3627"/>
              <a:gd name="G2" fmla="*/ 3627 1 2"/>
              <a:gd name="G3" fmla="+- 21600 0 G2"/>
              <a:gd name="G4" fmla="+/ 3627 21600 2"/>
              <a:gd name="G5" fmla="+/ G1 0 2"/>
              <a:gd name="G6" fmla="*/ 21600 21600 3627"/>
              <a:gd name="G7" fmla="*/ G6 1 2"/>
              <a:gd name="G8" fmla="+- 21600 0 G7"/>
              <a:gd name="G9" fmla="*/ 21600 1 2"/>
              <a:gd name="G10" fmla="+- 3627 0 G9"/>
              <a:gd name="G11" fmla="?: G10 G8 0"/>
              <a:gd name="G12" fmla="?: G10 G7 21600"/>
              <a:gd name="T0" fmla="*/ 19786 w 21600"/>
              <a:gd name="T1" fmla="*/ 10800 h 21600"/>
              <a:gd name="T2" fmla="*/ 10800 w 21600"/>
              <a:gd name="T3" fmla="*/ 21600 h 21600"/>
              <a:gd name="T4" fmla="*/ 1814 w 21600"/>
              <a:gd name="T5" fmla="*/ 10800 h 21600"/>
              <a:gd name="T6" fmla="*/ 10800 w 21600"/>
              <a:gd name="T7" fmla="*/ 0 h 21600"/>
              <a:gd name="T8" fmla="*/ 3614 w 21600"/>
              <a:gd name="T9" fmla="*/ 3614 h 21600"/>
              <a:gd name="T10" fmla="*/ 17986 w 21600"/>
              <a:gd name="T11" fmla="*/ 1798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3627" y="21600"/>
                </a:lnTo>
                <a:lnTo>
                  <a:pt x="17973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75B000"/>
          </a:solidFill>
          <a:ln w="9525">
            <a:noFill/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en-US" sz="1000" dirty="0">
              <a:solidFill>
                <a:srgbClr val="000000"/>
              </a:solidFill>
              <a:latin typeface="Times" pitchFamily="18" charset="0"/>
            </a:endParaRPr>
          </a:p>
        </p:txBody>
      </p:sp>
      <p:sp>
        <p:nvSpPr>
          <p:cNvPr id="45" name="AutoShape 45"/>
          <p:cNvSpPr>
            <a:spLocks noChangeArrowheads="1"/>
          </p:cNvSpPr>
          <p:nvPr/>
        </p:nvSpPr>
        <p:spPr bwMode="auto">
          <a:xfrm rot="5400000" flipV="1">
            <a:off x="3019426" y="3821905"/>
            <a:ext cx="1739900" cy="581025"/>
          </a:xfrm>
          <a:custGeom>
            <a:avLst/>
            <a:gdLst>
              <a:gd name="G0" fmla="+- 2365 0 0"/>
              <a:gd name="G1" fmla="+- 21600 0 2365"/>
              <a:gd name="G2" fmla="*/ 2365 1 2"/>
              <a:gd name="G3" fmla="+- 21600 0 G2"/>
              <a:gd name="G4" fmla="+/ 2365 21600 2"/>
              <a:gd name="G5" fmla="+/ G1 0 2"/>
              <a:gd name="G6" fmla="*/ 21600 21600 2365"/>
              <a:gd name="G7" fmla="*/ G6 1 2"/>
              <a:gd name="G8" fmla="+- 21600 0 G7"/>
              <a:gd name="G9" fmla="*/ 21600 1 2"/>
              <a:gd name="G10" fmla="+- 2365 0 G9"/>
              <a:gd name="G11" fmla="?: G10 G8 0"/>
              <a:gd name="G12" fmla="?: G10 G7 21600"/>
              <a:gd name="T0" fmla="*/ 20417 w 21600"/>
              <a:gd name="T1" fmla="*/ 10800 h 21600"/>
              <a:gd name="T2" fmla="*/ 10800 w 21600"/>
              <a:gd name="T3" fmla="*/ 21600 h 21600"/>
              <a:gd name="T4" fmla="*/ 1183 w 21600"/>
              <a:gd name="T5" fmla="*/ 10800 h 21600"/>
              <a:gd name="T6" fmla="*/ 10800 w 21600"/>
              <a:gd name="T7" fmla="*/ 0 h 21600"/>
              <a:gd name="T8" fmla="*/ 2983 w 21600"/>
              <a:gd name="T9" fmla="*/ 2983 h 21600"/>
              <a:gd name="T10" fmla="*/ 18617 w 21600"/>
              <a:gd name="T11" fmla="*/ 1861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2365" y="21600"/>
                </a:lnTo>
                <a:lnTo>
                  <a:pt x="19235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B68EB5"/>
          </a:solidFill>
          <a:ln w="9525">
            <a:noFill/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en-US" sz="1000" dirty="0">
              <a:solidFill>
                <a:srgbClr val="000000"/>
              </a:solidFill>
              <a:latin typeface="Times" pitchFamily="18" charset="0"/>
            </a:endParaRPr>
          </a:p>
        </p:txBody>
      </p:sp>
      <p:sp>
        <p:nvSpPr>
          <p:cNvPr id="46" name="AutoShape 46"/>
          <p:cNvSpPr>
            <a:spLocks noChangeArrowheads="1"/>
          </p:cNvSpPr>
          <p:nvPr/>
        </p:nvSpPr>
        <p:spPr bwMode="auto">
          <a:xfrm rot="5400000" flipV="1">
            <a:off x="2261394" y="3824287"/>
            <a:ext cx="2111375" cy="579437"/>
          </a:xfrm>
          <a:custGeom>
            <a:avLst/>
            <a:gdLst>
              <a:gd name="G0" fmla="+- 1923 0 0"/>
              <a:gd name="G1" fmla="+- 21600 0 1923"/>
              <a:gd name="G2" fmla="*/ 1923 1 2"/>
              <a:gd name="G3" fmla="+- 21600 0 G2"/>
              <a:gd name="G4" fmla="+/ 1923 21600 2"/>
              <a:gd name="G5" fmla="+/ G1 0 2"/>
              <a:gd name="G6" fmla="*/ 21600 21600 1923"/>
              <a:gd name="G7" fmla="*/ G6 1 2"/>
              <a:gd name="G8" fmla="+- 21600 0 G7"/>
              <a:gd name="G9" fmla="*/ 21600 1 2"/>
              <a:gd name="G10" fmla="+- 1923 0 G9"/>
              <a:gd name="G11" fmla="?: G10 G8 0"/>
              <a:gd name="G12" fmla="?: G10 G7 21600"/>
              <a:gd name="T0" fmla="*/ 20638 w 21600"/>
              <a:gd name="T1" fmla="*/ 10800 h 21600"/>
              <a:gd name="T2" fmla="*/ 10800 w 21600"/>
              <a:gd name="T3" fmla="*/ 21600 h 21600"/>
              <a:gd name="T4" fmla="*/ 962 w 21600"/>
              <a:gd name="T5" fmla="*/ 10800 h 21600"/>
              <a:gd name="T6" fmla="*/ 10800 w 21600"/>
              <a:gd name="T7" fmla="*/ 0 h 21600"/>
              <a:gd name="T8" fmla="*/ 2762 w 21600"/>
              <a:gd name="T9" fmla="*/ 2762 h 21600"/>
              <a:gd name="T10" fmla="*/ 18838 w 21600"/>
              <a:gd name="T11" fmla="*/ 18838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923" y="21600"/>
                </a:lnTo>
                <a:lnTo>
                  <a:pt x="19677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en-US" sz="1000" dirty="0">
              <a:solidFill>
                <a:srgbClr val="000000"/>
              </a:solidFill>
              <a:latin typeface="Times" pitchFamily="18" charset="0"/>
            </a:endParaRPr>
          </a:p>
        </p:txBody>
      </p:sp>
      <p:grpSp>
        <p:nvGrpSpPr>
          <p:cNvPr id="33" name="Group 47"/>
          <p:cNvGrpSpPr>
            <a:grpSpLocks/>
          </p:cNvGrpSpPr>
          <p:nvPr/>
        </p:nvGrpSpPr>
        <p:grpSpPr bwMode="auto">
          <a:xfrm>
            <a:off x="1908175" y="2956718"/>
            <a:ext cx="3032125" cy="2295525"/>
            <a:chOff x="2855" y="1815"/>
            <a:chExt cx="2316" cy="1796"/>
          </a:xfrm>
        </p:grpSpPr>
        <p:sp>
          <p:nvSpPr>
            <p:cNvPr id="48" name="Line 48"/>
            <p:cNvSpPr>
              <a:spLocks noChangeShapeType="1"/>
            </p:cNvSpPr>
            <p:nvPr/>
          </p:nvSpPr>
          <p:spPr bwMode="auto">
            <a:xfrm>
              <a:off x="2855" y="1834"/>
              <a:ext cx="0" cy="1777"/>
            </a:xfrm>
            <a:prstGeom prst="line">
              <a:avLst/>
            </a:prstGeom>
            <a:noFill/>
            <a:ln w="19050">
              <a:solidFill>
                <a:srgbClr val="FF9900"/>
              </a:solidFill>
              <a:prstDash val="lgDash"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9" name="Line 49"/>
            <p:cNvSpPr>
              <a:spLocks noChangeShapeType="1"/>
            </p:cNvSpPr>
            <p:nvPr/>
          </p:nvSpPr>
          <p:spPr bwMode="auto">
            <a:xfrm>
              <a:off x="2874" y="3611"/>
              <a:ext cx="860" cy="0"/>
            </a:xfrm>
            <a:prstGeom prst="line">
              <a:avLst/>
            </a:prstGeom>
            <a:noFill/>
            <a:ln w="19050">
              <a:solidFill>
                <a:srgbClr val="FF9900"/>
              </a:solidFill>
              <a:prstDash val="lgDash"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0" name="Line 50"/>
            <p:cNvSpPr>
              <a:spLocks noChangeShapeType="1"/>
            </p:cNvSpPr>
            <p:nvPr/>
          </p:nvSpPr>
          <p:spPr bwMode="auto">
            <a:xfrm flipV="1">
              <a:off x="3753" y="3131"/>
              <a:ext cx="1409" cy="471"/>
            </a:xfrm>
            <a:prstGeom prst="line">
              <a:avLst/>
            </a:prstGeom>
            <a:noFill/>
            <a:ln w="19050">
              <a:solidFill>
                <a:srgbClr val="FF9900"/>
              </a:solidFill>
              <a:prstDash val="lgDash"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1" name="Line 51"/>
            <p:cNvSpPr>
              <a:spLocks noChangeShapeType="1"/>
            </p:cNvSpPr>
            <p:nvPr/>
          </p:nvSpPr>
          <p:spPr bwMode="auto">
            <a:xfrm>
              <a:off x="3749" y="1835"/>
              <a:ext cx="1422" cy="495"/>
            </a:xfrm>
            <a:prstGeom prst="line">
              <a:avLst/>
            </a:prstGeom>
            <a:noFill/>
            <a:ln w="19050">
              <a:solidFill>
                <a:srgbClr val="FF9900"/>
              </a:solidFill>
              <a:prstDash val="lgDash"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2" name="Line 52"/>
            <p:cNvSpPr>
              <a:spLocks noChangeShapeType="1"/>
            </p:cNvSpPr>
            <p:nvPr/>
          </p:nvSpPr>
          <p:spPr bwMode="auto">
            <a:xfrm flipV="1">
              <a:off x="5171" y="2340"/>
              <a:ext cx="0" cy="773"/>
            </a:xfrm>
            <a:prstGeom prst="line">
              <a:avLst/>
            </a:prstGeom>
            <a:noFill/>
            <a:ln w="19050">
              <a:solidFill>
                <a:srgbClr val="FF9900"/>
              </a:solidFill>
              <a:prstDash val="lgDash"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3" name="Line 53"/>
            <p:cNvSpPr>
              <a:spLocks noChangeShapeType="1"/>
            </p:cNvSpPr>
            <p:nvPr/>
          </p:nvSpPr>
          <p:spPr bwMode="auto">
            <a:xfrm flipH="1">
              <a:off x="2879" y="1815"/>
              <a:ext cx="864" cy="0"/>
            </a:xfrm>
            <a:prstGeom prst="line">
              <a:avLst/>
            </a:prstGeom>
            <a:noFill/>
            <a:ln w="19050">
              <a:solidFill>
                <a:srgbClr val="FF9900"/>
              </a:solidFill>
              <a:prstDash val="lgDash"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</p:grpSp>
      <p:sp>
        <p:nvSpPr>
          <p:cNvPr id="54" name="Rectangle 54"/>
          <p:cNvSpPr>
            <a:spLocks noChangeArrowheads="1"/>
          </p:cNvSpPr>
          <p:nvPr/>
        </p:nvSpPr>
        <p:spPr bwMode="auto">
          <a:xfrm>
            <a:off x="1989138" y="3056731"/>
            <a:ext cx="960437" cy="2101850"/>
          </a:xfrm>
          <a:prstGeom prst="rect">
            <a:avLst/>
          </a:prstGeom>
          <a:solidFill>
            <a:srgbClr val="9191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5" name="Rectangle 55"/>
          <p:cNvSpPr>
            <a:spLocks noChangeArrowheads="1"/>
          </p:cNvSpPr>
          <p:nvPr/>
        </p:nvSpPr>
        <p:spPr bwMode="auto">
          <a:xfrm>
            <a:off x="1960563" y="3831431"/>
            <a:ext cx="10017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r>
              <a:rPr lang="en-US" sz="1000" b="1" dirty="0">
                <a:solidFill>
                  <a:srgbClr val="FFFFFF"/>
                </a:solidFill>
              </a:rPr>
              <a:t>Lead Optimization</a:t>
            </a:r>
          </a:p>
        </p:txBody>
      </p:sp>
      <p:sp>
        <p:nvSpPr>
          <p:cNvPr id="56" name="Rectangle 56"/>
          <p:cNvSpPr>
            <a:spLocks noChangeArrowheads="1"/>
          </p:cNvSpPr>
          <p:nvPr/>
        </p:nvSpPr>
        <p:spPr bwMode="auto">
          <a:xfrm>
            <a:off x="2989263" y="3831431"/>
            <a:ext cx="64135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r>
              <a:rPr lang="en-US" sz="1000" b="1" dirty="0">
                <a:solidFill>
                  <a:srgbClr val="FFFFFF"/>
                </a:solidFill>
              </a:rPr>
              <a:t>First Human Dose</a:t>
            </a:r>
          </a:p>
        </p:txBody>
      </p:sp>
      <p:sp>
        <p:nvSpPr>
          <p:cNvPr id="57" name="Rectangle 57"/>
          <p:cNvSpPr>
            <a:spLocks noChangeArrowheads="1"/>
          </p:cNvSpPr>
          <p:nvPr/>
        </p:nvSpPr>
        <p:spPr bwMode="auto">
          <a:xfrm>
            <a:off x="3619500" y="3834606"/>
            <a:ext cx="5572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r>
              <a:rPr lang="en-US" sz="1000" b="1" dirty="0">
                <a:solidFill>
                  <a:srgbClr val="FFFFFF"/>
                </a:solidFill>
              </a:rPr>
              <a:t>Phase IA</a:t>
            </a:r>
          </a:p>
        </p:txBody>
      </p:sp>
      <p:sp>
        <p:nvSpPr>
          <p:cNvPr id="58" name="Rectangle 58"/>
          <p:cNvSpPr>
            <a:spLocks noChangeArrowheads="1"/>
          </p:cNvSpPr>
          <p:nvPr/>
        </p:nvSpPr>
        <p:spPr bwMode="auto">
          <a:xfrm>
            <a:off x="4233863" y="3860006"/>
            <a:ext cx="584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r>
              <a:rPr lang="en-US" sz="1000" b="1" dirty="0">
                <a:solidFill>
                  <a:srgbClr val="FFFFFF"/>
                </a:solidFill>
              </a:rPr>
              <a:t>Phase IB/II</a:t>
            </a:r>
          </a:p>
        </p:txBody>
      </p:sp>
      <p:sp>
        <p:nvSpPr>
          <p:cNvPr id="59" name="Line 59"/>
          <p:cNvSpPr>
            <a:spLocks noChangeShapeType="1"/>
          </p:cNvSpPr>
          <p:nvPr/>
        </p:nvSpPr>
        <p:spPr bwMode="auto">
          <a:xfrm>
            <a:off x="2982913" y="3059906"/>
            <a:ext cx="0" cy="20923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0" name="Line 60"/>
          <p:cNvSpPr>
            <a:spLocks noChangeShapeType="1"/>
          </p:cNvSpPr>
          <p:nvPr/>
        </p:nvSpPr>
        <p:spPr bwMode="auto">
          <a:xfrm>
            <a:off x="3603625" y="3239293"/>
            <a:ext cx="0" cy="1787525"/>
          </a:xfrm>
          <a:prstGeom prst="line">
            <a:avLst/>
          </a:prstGeom>
          <a:noFill/>
          <a:ln w="3175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1" name="Line 61"/>
          <p:cNvSpPr>
            <a:spLocks noChangeShapeType="1"/>
          </p:cNvSpPr>
          <p:nvPr/>
        </p:nvSpPr>
        <p:spPr bwMode="auto">
          <a:xfrm>
            <a:off x="4187825" y="3442493"/>
            <a:ext cx="0" cy="1352550"/>
          </a:xfrm>
          <a:prstGeom prst="line">
            <a:avLst/>
          </a:prstGeom>
          <a:noFill/>
          <a:ln w="3175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3" name="AutoShape 12"/>
          <p:cNvSpPr>
            <a:spLocks noChangeArrowheads="1"/>
          </p:cNvSpPr>
          <p:nvPr/>
        </p:nvSpPr>
        <p:spPr bwMode="auto">
          <a:xfrm>
            <a:off x="7925140" y="3611886"/>
            <a:ext cx="928688" cy="992187"/>
          </a:xfrm>
          <a:prstGeom prst="star16">
            <a:avLst>
              <a:gd name="adj" fmla="val 37500"/>
            </a:avLst>
          </a:prstGeom>
          <a:solidFill>
            <a:srgbClr val="0000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4" name="Rectangle 21"/>
          <p:cNvSpPr>
            <a:spLocks noChangeArrowheads="1"/>
          </p:cNvSpPr>
          <p:nvPr/>
        </p:nvSpPr>
        <p:spPr bwMode="auto">
          <a:xfrm>
            <a:off x="8036233" y="3925433"/>
            <a:ext cx="702115" cy="264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200" tIns="39688" rIns="76200" bIns="39688">
            <a:spAutoFit/>
          </a:bodyPr>
          <a:lstStyle/>
          <a:p>
            <a:r>
              <a:rPr lang="en-US" sz="1200" b="1" dirty="0" smtClean="0">
                <a:solidFill>
                  <a:srgbClr val="FFFFFF"/>
                </a:solidFill>
              </a:rPr>
              <a:t>Launch</a:t>
            </a:r>
            <a:endParaRPr lang="en-US" sz="1200" b="1" dirty="0">
              <a:solidFill>
                <a:srgbClr val="FFFFFF"/>
              </a:solidFill>
            </a:endParaRPr>
          </a:p>
        </p:txBody>
      </p:sp>
      <p:sp>
        <p:nvSpPr>
          <p:cNvPr id="67" name="Oval 66"/>
          <p:cNvSpPr/>
          <p:nvPr/>
        </p:nvSpPr>
        <p:spPr>
          <a:xfrm>
            <a:off x="3910822" y="3116642"/>
            <a:ext cx="2039840" cy="2039815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Rectangle 84"/>
          <p:cNvSpPr>
            <a:spLocks noChangeArrowheads="1"/>
          </p:cNvSpPr>
          <p:nvPr/>
        </p:nvSpPr>
        <p:spPr bwMode="auto">
          <a:xfrm>
            <a:off x="219140" y="1691516"/>
            <a:ext cx="1331946" cy="369332"/>
          </a:xfrm>
          <a:prstGeom prst="rect">
            <a:avLst/>
          </a:prstGeom>
          <a:ln/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  <a:latin typeface="Arial" charset="0"/>
              </a:rPr>
              <a:t>Years 0-4</a:t>
            </a:r>
            <a:endParaRPr lang="en-GB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1" name="Rectangle 85"/>
          <p:cNvSpPr>
            <a:spLocks noChangeArrowheads="1"/>
          </p:cNvSpPr>
          <p:nvPr/>
        </p:nvSpPr>
        <p:spPr bwMode="auto">
          <a:xfrm>
            <a:off x="1660699" y="1691516"/>
            <a:ext cx="1547786" cy="369332"/>
          </a:xfrm>
          <a:prstGeom prst="rect">
            <a:avLst/>
          </a:prstGeom>
          <a:ln/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  <a:latin typeface="Arial" charset="0"/>
              </a:rPr>
              <a:t>Years 4-6</a:t>
            </a:r>
            <a:endParaRPr lang="en-GB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2" name="Rectangle 86"/>
          <p:cNvSpPr>
            <a:spLocks noChangeArrowheads="1"/>
          </p:cNvSpPr>
          <p:nvPr/>
        </p:nvSpPr>
        <p:spPr bwMode="auto">
          <a:xfrm>
            <a:off x="3393834" y="1691516"/>
            <a:ext cx="1881563" cy="369332"/>
          </a:xfrm>
          <a:prstGeom prst="rect">
            <a:avLst/>
          </a:prstGeom>
          <a:ln/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  <a:latin typeface="Arial" charset="0"/>
              </a:rPr>
              <a:t>Years 7-11</a:t>
            </a:r>
            <a:endParaRPr lang="en-GB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3" name="Rectangle 87"/>
          <p:cNvSpPr>
            <a:spLocks noChangeArrowheads="1"/>
          </p:cNvSpPr>
          <p:nvPr/>
        </p:nvSpPr>
        <p:spPr bwMode="auto">
          <a:xfrm>
            <a:off x="5958138" y="1691516"/>
            <a:ext cx="1802734" cy="369332"/>
          </a:xfrm>
          <a:prstGeom prst="rect">
            <a:avLst/>
          </a:prstGeom>
          <a:ln/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  <a:latin typeface="Arial" charset="0"/>
              </a:rPr>
              <a:t>Years 12+</a:t>
            </a:r>
            <a:endParaRPr lang="en-GB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8" name="Rectangle 23"/>
          <p:cNvSpPr>
            <a:spLocks noChangeArrowheads="1"/>
          </p:cNvSpPr>
          <p:nvPr/>
        </p:nvSpPr>
        <p:spPr bwMode="auto">
          <a:xfrm>
            <a:off x="1763688" y="2213145"/>
            <a:ext cx="1235175" cy="517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7312" tIns="42862" rIns="87312" bIns="42862">
            <a:spAutoFit/>
          </a:bodyPr>
          <a:lstStyle/>
          <a:p>
            <a:pPr algn="ctr"/>
            <a:r>
              <a:rPr lang="en-US" sz="1400" dirty="0" smtClean="0">
                <a:solidFill>
                  <a:srgbClr val="000000"/>
                </a:solidFill>
              </a:rPr>
              <a:t>Drug  Research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79" name="Line 26"/>
          <p:cNvSpPr>
            <a:spLocks noChangeShapeType="1"/>
          </p:cNvSpPr>
          <p:nvPr/>
        </p:nvSpPr>
        <p:spPr bwMode="auto">
          <a:xfrm>
            <a:off x="219140" y="2471869"/>
            <a:ext cx="2159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0" name="Line 27"/>
          <p:cNvSpPr>
            <a:spLocks noChangeShapeType="1"/>
          </p:cNvSpPr>
          <p:nvPr/>
        </p:nvSpPr>
        <p:spPr bwMode="auto">
          <a:xfrm>
            <a:off x="203265" y="2409957"/>
            <a:ext cx="0" cy="1238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1" name="Line 26"/>
          <p:cNvSpPr>
            <a:spLocks noChangeShapeType="1"/>
          </p:cNvSpPr>
          <p:nvPr/>
        </p:nvSpPr>
        <p:spPr bwMode="auto">
          <a:xfrm>
            <a:off x="2689137" y="2471869"/>
            <a:ext cx="2159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2" name="Line 27"/>
          <p:cNvSpPr>
            <a:spLocks noChangeShapeType="1"/>
          </p:cNvSpPr>
          <p:nvPr/>
        </p:nvSpPr>
        <p:spPr bwMode="auto">
          <a:xfrm>
            <a:off x="2905037" y="2409957"/>
            <a:ext cx="0" cy="1238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3" name="Line 26"/>
          <p:cNvSpPr>
            <a:spLocks noChangeShapeType="1"/>
          </p:cNvSpPr>
          <p:nvPr/>
        </p:nvSpPr>
        <p:spPr bwMode="auto">
          <a:xfrm>
            <a:off x="3058968" y="2471869"/>
            <a:ext cx="83040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4" name="Line 27"/>
          <p:cNvSpPr>
            <a:spLocks noChangeShapeType="1"/>
          </p:cNvSpPr>
          <p:nvPr/>
        </p:nvSpPr>
        <p:spPr bwMode="auto">
          <a:xfrm>
            <a:off x="3043094" y="2409957"/>
            <a:ext cx="0" cy="1238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Can we afford to discover new medicines?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556792"/>
            <a:ext cx="4424246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http://www.pwc.com/gx/en/pharma-life-sciences/pharma2020/assets/6_pharma_chart.jpg"/>
          <p:cNvPicPr>
            <a:picLocks noChangeAspect="1" noChangeArrowheads="1"/>
          </p:cNvPicPr>
          <p:nvPr/>
        </p:nvPicPr>
        <p:blipFill>
          <a:blip r:embed="rId5" cstate="print"/>
          <a:srcRect l="2584" t="4035" r="2953" b="18662"/>
          <a:stretch>
            <a:fillRect/>
          </a:stretch>
        </p:blipFill>
        <p:spPr bwMode="auto">
          <a:xfrm>
            <a:off x="2195736" y="2492896"/>
            <a:ext cx="6909897" cy="413795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555776" y="6581001"/>
            <a:ext cx="66082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i="1" dirty="0" smtClean="0"/>
              <a:t>Sources: </a:t>
            </a:r>
            <a:r>
              <a:rPr lang="en-GB" sz="1200" i="1" dirty="0" err="1" smtClean="0"/>
              <a:t>pwc</a:t>
            </a:r>
            <a:r>
              <a:rPr lang="en-GB" sz="1200" i="1" dirty="0" smtClean="0"/>
              <a:t> Pharma 2020: From vision to decision; Nature Reviews Drug Discovery, </a:t>
            </a:r>
            <a:r>
              <a:rPr lang="en-GB" sz="1200" i="1" dirty="0" err="1" smtClean="0"/>
              <a:t>Scannell</a:t>
            </a:r>
            <a:r>
              <a:rPr lang="en-GB" sz="1200" i="1" dirty="0" smtClean="0"/>
              <a:t> et al 2012</a:t>
            </a:r>
            <a:endParaRPr lang="en-GB" sz="1200" i="1" dirty="0"/>
          </a:p>
        </p:txBody>
      </p:sp>
      <p:pic>
        <p:nvPicPr>
          <p:cNvPr id="15" name="Picture 61" descr="D:\riyaz\2-FEBRUARY\18.02.2012\NRD_ISSUE\images\nrd3681-f1.jpg"/>
          <p:cNvPicPr>
            <a:picLocks noChangeAspect="1" noChangeArrowheads="1"/>
          </p:cNvPicPr>
          <p:nvPr/>
        </p:nvPicPr>
        <p:blipFill>
          <a:blip r:embed="rId6" cstate="print"/>
          <a:srcRect b="50257"/>
          <a:stretch>
            <a:fillRect/>
          </a:stretch>
        </p:blipFill>
        <p:spPr bwMode="auto">
          <a:xfrm>
            <a:off x="2018928" y="2787588"/>
            <a:ext cx="5349311" cy="2801652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Can we afford to discover new medicines?</a:t>
            </a:r>
          </a:p>
        </p:txBody>
      </p:sp>
      <p:sp>
        <p:nvSpPr>
          <p:cNvPr id="3" name="Slide Number Placeholder 4"/>
          <p:cNvSpPr txBox="1">
            <a:spLocks/>
          </p:cNvSpPr>
          <p:nvPr/>
        </p:nvSpPr>
        <p:spPr>
          <a:xfrm>
            <a:off x="14090789" y="6480225"/>
            <a:ext cx="638126" cy="28633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679886-50EC-4A28-820A-BD8BBDC5515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2" name="Picture 61" descr="D:\riyaz\2-FEBRUARY\18.02.2012\NRD_ISSUE\images\nrd3681-f1.jpg"/>
          <p:cNvPicPr>
            <a:picLocks noChangeAspect="1" noChangeArrowheads="1"/>
          </p:cNvPicPr>
          <p:nvPr/>
        </p:nvPicPr>
        <p:blipFill>
          <a:blip r:embed="rId4" cstate="print"/>
          <a:srcRect b="50257"/>
          <a:stretch>
            <a:fillRect/>
          </a:stretch>
        </p:blipFill>
        <p:spPr bwMode="auto">
          <a:xfrm>
            <a:off x="2018928" y="2787588"/>
            <a:ext cx="5349311" cy="280165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51520" y="3268140"/>
            <a:ext cx="6574305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Innovative new medicines take 10-15 years to develop, costing between $1.2bn and $3.4bn to develop. 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51520" y="1332534"/>
            <a:ext cx="5613009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Fewer than 1 in 10,000 novel molecules become approved new medicines.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3203848" y="5345632"/>
            <a:ext cx="5613009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Only 2 in 10 new approved drugs recover the cost of their development.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5724129" y="1332534"/>
            <a:ext cx="3419872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Clinical stage molecules have only a 16% approval rate.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6628824" y="6550223"/>
            <a:ext cx="25151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Source:  </a:t>
            </a:r>
            <a:r>
              <a:rPr lang="en-US" sz="1400" dirty="0" err="1" smtClean="0"/>
              <a:t>PhRMA</a:t>
            </a:r>
            <a:r>
              <a:rPr lang="en-US" sz="1400" dirty="0" smtClean="0"/>
              <a:t> Profile 2013</a:t>
            </a:r>
            <a:endParaRPr lang="en-US" sz="14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8" grpId="1" animBg="1"/>
      <p:bldP spid="9" grpId="0" animBg="1"/>
      <p:bldP spid="10" grpId="0" animBg="1"/>
      <p:bldP spid="10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4" descr="Screen shot 2011-02-01 at 21.03.15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235"/>
          <a:stretch>
            <a:fillRect/>
          </a:stretch>
        </p:blipFill>
        <p:spPr bwMode="auto">
          <a:xfrm>
            <a:off x="4352427" y="1769858"/>
            <a:ext cx="4119562" cy="45889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4" name="Content Placeholder 4" descr="Screen shot 2011-02-01 at 21.03.15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86" b="15649"/>
          <a:stretch>
            <a:fillRect/>
          </a:stretch>
        </p:blipFill>
        <p:spPr bwMode="auto">
          <a:xfrm>
            <a:off x="1140414" y="1566658"/>
            <a:ext cx="3727950" cy="44541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5" name="Content Placeholder 4" descr="Screen shot 2011-02-01 at 21.03.15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464"/>
          <a:stretch>
            <a:fillRect/>
          </a:stretch>
        </p:blipFill>
        <p:spPr>
          <a:xfrm>
            <a:off x="661488" y="3988288"/>
            <a:ext cx="5024438" cy="2969104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Is traditional ‘big pharma’ model broken?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mtClean="0"/>
              <a:t>Challenges and Opportunities</a:t>
            </a:r>
            <a:endParaRPr lang="en-GB" dirty="0"/>
          </a:p>
        </p:txBody>
      </p:sp>
      <p:sp>
        <p:nvSpPr>
          <p:cNvPr id="4" name="Quad Arrow 3"/>
          <p:cNvSpPr/>
          <p:nvPr/>
        </p:nvSpPr>
        <p:spPr>
          <a:xfrm>
            <a:off x="2255837" y="1628800"/>
            <a:ext cx="4425950" cy="4425950"/>
          </a:xfrm>
          <a:prstGeom prst="quadArrow">
            <a:avLst>
              <a:gd name="adj1" fmla="val 2000"/>
              <a:gd name="adj2" fmla="val 4000"/>
              <a:gd name="adj3" fmla="val 5000"/>
            </a:avLst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Freeform 5"/>
          <p:cNvSpPr/>
          <p:nvPr/>
        </p:nvSpPr>
        <p:spPr>
          <a:xfrm>
            <a:off x="2543524" y="1916486"/>
            <a:ext cx="1770380" cy="1770380"/>
          </a:xfrm>
          <a:custGeom>
            <a:avLst/>
            <a:gdLst>
              <a:gd name="connsiteX0" fmla="*/ 0 w 1770380"/>
              <a:gd name="connsiteY0" fmla="*/ 295069 h 1770380"/>
              <a:gd name="connsiteX1" fmla="*/ 295069 w 1770380"/>
              <a:gd name="connsiteY1" fmla="*/ 0 h 1770380"/>
              <a:gd name="connsiteX2" fmla="*/ 1475311 w 1770380"/>
              <a:gd name="connsiteY2" fmla="*/ 0 h 1770380"/>
              <a:gd name="connsiteX3" fmla="*/ 1770380 w 1770380"/>
              <a:gd name="connsiteY3" fmla="*/ 295069 h 1770380"/>
              <a:gd name="connsiteX4" fmla="*/ 1770380 w 1770380"/>
              <a:gd name="connsiteY4" fmla="*/ 1475311 h 1770380"/>
              <a:gd name="connsiteX5" fmla="*/ 1475311 w 1770380"/>
              <a:gd name="connsiteY5" fmla="*/ 1770380 h 1770380"/>
              <a:gd name="connsiteX6" fmla="*/ 295069 w 1770380"/>
              <a:gd name="connsiteY6" fmla="*/ 1770380 h 1770380"/>
              <a:gd name="connsiteX7" fmla="*/ 0 w 1770380"/>
              <a:gd name="connsiteY7" fmla="*/ 1475311 h 1770380"/>
              <a:gd name="connsiteX8" fmla="*/ 0 w 1770380"/>
              <a:gd name="connsiteY8" fmla="*/ 295069 h 1770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70380" h="1770380">
                <a:moveTo>
                  <a:pt x="0" y="295069"/>
                </a:moveTo>
                <a:cubicBezTo>
                  <a:pt x="0" y="132107"/>
                  <a:pt x="132107" y="0"/>
                  <a:pt x="295069" y="0"/>
                </a:cubicBezTo>
                <a:lnTo>
                  <a:pt x="1475311" y="0"/>
                </a:lnTo>
                <a:cubicBezTo>
                  <a:pt x="1638273" y="0"/>
                  <a:pt x="1770380" y="132107"/>
                  <a:pt x="1770380" y="295069"/>
                </a:cubicBezTo>
                <a:lnTo>
                  <a:pt x="1770380" y="1475311"/>
                </a:lnTo>
                <a:cubicBezTo>
                  <a:pt x="1770380" y="1638273"/>
                  <a:pt x="1638273" y="1770380"/>
                  <a:pt x="1475311" y="1770380"/>
                </a:cubicBezTo>
                <a:lnTo>
                  <a:pt x="295069" y="1770380"/>
                </a:lnTo>
                <a:cubicBezTo>
                  <a:pt x="132107" y="1770380"/>
                  <a:pt x="0" y="1638273"/>
                  <a:pt x="0" y="1475311"/>
                </a:cubicBezTo>
                <a:lnTo>
                  <a:pt x="0" y="295069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1193" tIns="151193" rIns="151193" bIns="151193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kern="1200" dirty="0" smtClean="0"/>
              <a:t>Late stage failure in clinical trials</a:t>
            </a:r>
          </a:p>
        </p:txBody>
      </p:sp>
      <p:sp>
        <p:nvSpPr>
          <p:cNvPr id="7" name="Freeform 6"/>
          <p:cNvSpPr/>
          <p:nvPr/>
        </p:nvSpPr>
        <p:spPr>
          <a:xfrm>
            <a:off x="4623720" y="1916486"/>
            <a:ext cx="1770380" cy="1770380"/>
          </a:xfrm>
          <a:custGeom>
            <a:avLst/>
            <a:gdLst>
              <a:gd name="connsiteX0" fmla="*/ 0 w 1770380"/>
              <a:gd name="connsiteY0" fmla="*/ 295069 h 1770380"/>
              <a:gd name="connsiteX1" fmla="*/ 295069 w 1770380"/>
              <a:gd name="connsiteY1" fmla="*/ 0 h 1770380"/>
              <a:gd name="connsiteX2" fmla="*/ 1475311 w 1770380"/>
              <a:gd name="connsiteY2" fmla="*/ 0 h 1770380"/>
              <a:gd name="connsiteX3" fmla="*/ 1770380 w 1770380"/>
              <a:gd name="connsiteY3" fmla="*/ 295069 h 1770380"/>
              <a:gd name="connsiteX4" fmla="*/ 1770380 w 1770380"/>
              <a:gd name="connsiteY4" fmla="*/ 1475311 h 1770380"/>
              <a:gd name="connsiteX5" fmla="*/ 1475311 w 1770380"/>
              <a:gd name="connsiteY5" fmla="*/ 1770380 h 1770380"/>
              <a:gd name="connsiteX6" fmla="*/ 295069 w 1770380"/>
              <a:gd name="connsiteY6" fmla="*/ 1770380 h 1770380"/>
              <a:gd name="connsiteX7" fmla="*/ 0 w 1770380"/>
              <a:gd name="connsiteY7" fmla="*/ 1475311 h 1770380"/>
              <a:gd name="connsiteX8" fmla="*/ 0 w 1770380"/>
              <a:gd name="connsiteY8" fmla="*/ 295069 h 1770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70380" h="1770380">
                <a:moveTo>
                  <a:pt x="0" y="295069"/>
                </a:moveTo>
                <a:cubicBezTo>
                  <a:pt x="0" y="132107"/>
                  <a:pt x="132107" y="0"/>
                  <a:pt x="295069" y="0"/>
                </a:cubicBezTo>
                <a:lnTo>
                  <a:pt x="1475311" y="0"/>
                </a:lnTo>
                <a:cubicBezTo>
                  <a:pt x="1638273" y="0"/>
                  <a:pt x="1770380" y="132107"/>
                  <a:pt x="1770380" y="295069"/>
                </a:cubicBezTo>
                <a:lnTo>
                  <a:pt x="1770380" y="1475311"/>
                </a:lnTo>
                <a:cubicBezTo>
                  <a:pt x="1770380" y="1638273"/>
                  <a:pt x="1638273" y="1770380"/>
                  <a:pt x="1475311" y="1770380"/>
                </a:cubicBezTo>
                <a:lnTo>
                  <a:pt x="295069" y="1770380"/>
                </a:lnTo>
                <a:cubicBezTo>
                  <a:pt x="132107" y="1770380"/>
                  <a:pt x="0" y="1638273"/>
                  <a:pt x="0" y="1475311"/>
                </a:cubicBezTo>
                <a:lnTo>
                  <a:pt x="0" y="295069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1193" tIns="151193" rIns="151193" bIns="151193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kern="1200" dirty="0" smtClean="0"/>
              <a:t>Duplication of early stage activities</a:t>
            </a:r>
            <a:endParaRPr lang="en-GB" sz="2000" kern="1200" dirty="0"/>
          </a:p>
        </p:txBody>
      </p:sp>
      <p:sp>
        <p:nvSpPr>
          <p:cNvPr id="8" name="Freeform 7"/>
          <p:cNvSpPr/>
          <p:nvPr/>
        </p:nvSpPr>
        <p:spPr>
          <a:xfrm>
            <a:off x="2543524" y="3996683"/>
            <a:ext cx="1770380" cy="1770380"/>
          </a:xfrm>
          <a:custGeom>
            <a:avLst/>
            <a:gdLst>
              <a:gd name="connsiteX0" fmla="*/ 0 w 1770380"/>
              <a:gd name="connsiteY0" fmla="*/ 295069 h 1770380"/>
              <a:gd name="connsiteX1" fmla="*/ 295069 w 1770380"/>
              <a:gd name="connsiteY1" fmla="*/ 0 h 1770380"/>
              <a:gd name="connsiteX2" fmla="*/ 1475311 w 1770380"/>
              <a:gd name="connsiteY2" fmla="*/ 0 h 1770380"/>
              <a:gd name="connsiteX3" fmla="*/ 1770380 w 1770380"/>
              <a:gd name="connsiteY3" fmla="*/ 295069 h 1770380"/>
              <a:gd name="connsiteX4" fmla="*/ 1770380 w 1770380"/>
              <a:gd name="connsiteY4" fmla="*/ 1475311 h 1770380"/>
              <a:gd name="connsiteX5" fmla="*/ 1475311 w 1770380"/>
              <a:gd name="connsiteY5" fmla="*/ 1770380 h 1770380"/>
              <a:gd name="connsiteX6" fmla="*/ 295069 w 1770380"/>
              <a:gd name="connsiteY6" fmla="*/ 1770380 h 1770380"/>
              <a:gd name="connsiteX7" fmla="*/ 0 w 1770380"/>
              <a:gd name="connsiteY7" fmla="*/ 1475311 h 1770380"/>
              <a:gd name="connsiteX8" fmla="*/ 0 w 1770380"/>
              <a:gd name="connsiteY8" fmla="*/ 295069 h 1770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70380" h="1770380">
                <a:moveTo>
                  <a:pt x="0" y="295069"/>
                </a:moveTo>
                <a:cubicBezTo>
                  <a:pt x="0" y="132107"/>
                  <a:pt x="132107" y="0"/>
                  <a:pt x="295069" y="0"/>
                </a:cubicBezTo>
                <a:lnTo>
                  <a:pt x="1475311" y="0"/>
                </a:lnTo>
                <a:cubicBezTo>
                  <a:pt x="1638273" y="0"/>
                  <a:pt x="1770380" y="132107"/>
                  <a:pt x="1770380" y="295069"/>
                </a:cubicBezTo>
                <a:lnTo>
                  <a:pt x="1770380" y="1475311"/>
                </a:lnTo>
                <a:cubicBezTo>
                  <a:pt x="1770380" y="1638273"/>
                  <a:pt x="1638273" y="1770380"/>
                  <a:pt x="1475311" y="1770380"/>
                </a:cubicBezTo>
                <a:lnTo>
                  <a:pt x="295069" y="1770380"/>
                </a:lnTo>
                <a:cubicBezTo>
                  <a:pt x="132107" y="1770380"/>
                  <a:pt x="0" y="1638273"/>
                  <a:pt x="0" y="1475311"/>
                </a:cubicBezTo>
                <a:lnTo>
                  <a:pt x="0" y="295069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1193" tIns="151193" rIns="151193" bIns="151193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kern="1200" dirty="0" smtClean="0"/>
              <a:t>Pharma  in-licensing 50% of clinical portfolio</a:t>
            </a:r>
            <a:endParaRPr lang="en-GB" sz="2000" kern="1200" dirty="0"/>
          </a:p>
        </p:txBody>
      </p:sp>
      <p:sp>
        <p:nvSpPr>
          <p:cNvPr id="9" name="Freeform 8"/>
          <p:cNvSpPr/>
          <p:nvPr/>
        </p:nvSpPr>
        <p:spPr>
          <a:xfrm>
            <a:off x="4623720" y="3996683"/>
            <a:ext cx="1770380" cy="1770380"/>
          </a:xfrm>
          <a:custGeom>
            <a:avLst/>
            <a:gdLst>
              <a:gd name="connsiteX0" fmla="*/ 0 w 1770380"/>
              <a:gd name="connsiteY0" fmla="*/ 295069 h 1770380"/>
              <a:gd name="connsiteX1" fmla="*/ 295069 w 1770380"/>
              <a:gd name="connsiteY1" fmla="*/ 0 h 1770380"/>
              <a:gd name="connsiteX2" fmla="*/ 1475311 w 1770380"/>
              <a:gd name="connsiteY2" fmla="*/ 0 h 1770380"/>
              <a:gd name="connsiteX3" fmla="*/ 1770380 w 1770380"/>
              <a:gd name="connsiteY3" fmla="*/ 295069 h 1770380"/>
              <a:gd name="connsiteX4" fmla="*/ 1770380 w 1770380"/>
              <a:gd name="connsiteY4" fmla="*/ 1475311 h 1770380"/>
              <a:gd name="connsiteX5" fmla="*/ 1475311 w 1770380"/>
              <a:gd name="connsiteY5" fmla="*/ 1770380 h 1770380"/>
              <a:gd name="connsiteX6" fmla="*/ 295069 w 1770380"/>
              <a:gd name="connsiteY6" fmla="*/ 1770380 h 1770380"/>
              <a:gd name="connsiteX7" fmla="*/ 0 w 1770380"/>
              <a:gd name="connsiteY7" fmla="*/ 1475311 h 1770380"/>
              <a:gd name="connsiteX8" fmla="*/ 0 w 1770380"/>
              <a:gd name="connsiteY8" fmla="*/ 295069 h 1770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70380" h="1770380">
                <a:moveTo>
                  <a:pt x="0" y="295069"/>
                </a:moveTo>
                <a:cubicBezTo>
                  <a:pt x="0" y="132107"/>
                  <a:pt x="132107" y="0"/>
                  <a:pt x="295069" y="0"/>
                </a:cubicBezTo>
                <a:lnTo>
                  <a:pt x="1475311" y="0"/>
                </a:lnTo>
                <a:cubicBezTo>
                  <a:pt x="1638273" y="0"/>
                  <a:pt x="1770380" y="132107"/>
                  <a:pt x="1770380" y="295069"/>
                </a:cubicBezTo>
                <a:lnTo>
                  <a:pt x="1770380" y="1475311"/>
                </a:lnTo>
                <a:cubicBezTo>
                  <a:pt x="1770380" y="1638273"/>
                  <a:pt x="1638273" y="1770380"/>
                  <a:pt x="1475311" y="1770380"/>
                </a:cubicBezTo>
                <a:lnTo>
                  <a:pt x="295069" y="1770380"/>
                </a:lnTo>
                <a:cubicBezTo>
                  <a:pt x="132107" y="1770380"/>
                  <a:pt x="0" y="1638273"/>
                  <a:pt x="0" y="1475311"/>
                </a:cubicBezTo>
                <a:lnTo>
                  <a:pt x="0" y="295069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1193" tIns="151193" rIns="151193" bIns="151193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kern="1200" dirty="0" smtClean="0"/>
              <a:t>Pharma downsizing =  fewer trained drug R&amp;D scientists</a:t>
            </a:r>
            <a:endParaRPr lang="en-GB" sz="2000" kern="1200" dirty="0"/>
          </a:p>
        </p:txBody>
      </p:sp>
      <p:sp>
        <p:nvSpPr>
          <p:cNvPr id="10" name="Freeform 9"/>
          <p:cNvSpPr/>
          <p:nvPr/>
        </p:nvSpPr>
        <p:spPr>
          <a:xfrm>
            <a:off x="395536" y="1852859"/>
            <a:ext cx="1770380" cy="1770380"/>
          </a:xfrm>
          <a:custGeom>
            <a:avLst/>
            <a:gdLst>
              <a:gd name="connsiteX0" fmla="*/ 0 w 1770380"/>
              <a:gd name="connsiteY0" fmla="*/ 295069 h 1770380"/>
              <a:gd name="connsiteX1" fmla="*/ 295069 w 1770380"/>
              <a:gd name="connsiteY1" fmla="*/ 0 h 1770380"/>
              <a:gd name="connsiteX2" fmla="*/ 1475311 w 1770380"/>
              <a:gd name="connsiteY2" fmla="*/ 0 h 1770380"/>
              <a:gd name="connsiteX3" fmla="*/ 1770380 w 1770380"/>
              <a:gd name="connsiteY3" fmla="*/ 295069 h 1770380"/>
              <a:gd name="connsiteX4" fmla="*/ 1770380 w 1770380"/>
              <a:gd name="connsiteY4" fmla="*/ 1475311 h 1770380"/>
              <a:gd name="connsiteX5" fmla="*/ 1475311 w 1770380"/>
              <a:gd name="connsiteY5" fmla="*/ 1770380 h 1770380"/>
              <a:gd name="connsiteX6" fmla="*/ 295069 w 1770380"/>
              <a:gd name="connsiteY6" fmla="*/ 1770380 h 1770380"/>
              <a:gd name="connsiteX7" fmla="*/ 0 w 1770380"/>
              <a:gd name="connsiteY7" fmla="*/ 1475311 h 1770380"/>
              <a:gd name="connsiteX8" fmla="*/ 0 w 1770380"/>
              <a:gd name="connsiteY8" fmla="*/ 295069 h 1770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70380" h="1770380">
                <a:moveTo>
                  <a:pt x="0" y="295069"/>
                </a:moveTo>
                <a:cubicBezTo>
                  <a:pt x="0" y="132107"/>
                  <a:pt x="132107" y="0"/>
                  <a:pt x="295069" y="0"/>
                </a:cubicBezTo>
                <a:lnTo>
                  <a:pt x="1475311" y="0"/>
                </a:lnTo>
                <a:cubicBezTo>
                  <a:pt x="1638273" y="0"/>
                  <a:pt x="1770380" y="132107"/>
                  <a:pt x="1770380" y="295069"/>
                </a:cubicBezTo>
                <a:lnTo>
                  <a:pt x="1770380" y="1475311"/>
                </a:lnTo>
                <a:cubicBezTo>
                  <a:pt x="1770380" y="1638273"/>
                  <a:pt x="1638273" y="1770380"/>
                  <a:pt x="1475311" y="1770380"/>
                </a:cubicBezTo>
                <a:lnTo>
                  <a:pt x="295069" y="1770380"/>
                </a:lnTo>
                <a:cubicBezTo>
                  <a:pt x="132107" y="1770380"/>
                  <a:pt x="0" y="1638273"/>
                  <a:pt x="0" y="1475311"/>
                </a:cubicBezTo>
                <a:lnTo>
                  <a:pt x="0" y="295069"/>
                </a:lnTo>
                <a:close/>
              </a:path>
            </a:pathLst>
          </a:cu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spcFirstLastPara="0" vert="horz" wrap="square" lIns="151193" tIns="151193" rIns="151193" bIns="151193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900" kern="1200" dirty="0" smtClean="0"/>
              <a:t>Improve understanding of disease biology</a:t>
            </a:r>
          </a:p>
        </p:txBody>
      </p:sp>
      <p:sp>
        <p:nvSpPr>
          <p:cNvPr id="11" name="Freeform 10"/>
          <p:cNvSpPr/>
          <p:nvPr/>
        </p:nvSpPr>
        <p:spPr>
          <a:xfrm>
            <a:off x="6764653" y="1916486"/>
            <a:ext cx="1770380" cy="1770380"/>
          </a:xfrm>
          <a:custGeom>
            <a:avLst/>
            <a:gdLst>
              <a:gd name="connsiteX0" fmla="*/ 0 w 1770380"/>
              <a:gd name="connsiteY0" fmla="*/ 295069 h 1770380"/>
              <a:gd name="connsiteX1" fmla="*/ 295069 w 1770380"/>
              <a:gd name="connsiteY1" fmla="*/ 0 h 1770380"/>
              <a:gd name="connsiteX2" fmla="*/ 1475311 w 1770380"/>
              <a:gd name="connsiteY2" fmla="*/ 0 h 1770380"/>
              <a:gd name="connsiteX3" fmla="*/ 1770380 w 1770380"/>
              <a:gd name="connsiteY3" fmla="*/ 295069 h 1770380"/>
              <a:gd name="connsiteX4" fmla="*/ 1770380 w 1770380"/>
              <a:gd name="connsiteY4" fmla="*/ 1475311 h 1770380"/>
              <a:gd name="connsiteX5" fmla="*/ 1475311 w 1770380"/>
              <a:gd name="connsiteY5" fmla="*/ 1770380 h 1770380"/>
              <a:gd name="connsiteX6" fmla="*/ 295069 w 1770380"/>
              <a:gd name="connsiteY6" fmla="*/ 1770380 h 1770380"/>
              <a:gd name="connsiteX7" fmla="*/ 0 w 1770380"/>
              <a:gd name="connsiteY7" fmla="*/ 1475311 h 1770380"/>
              <a:gd name="connsiteX8" fmla="*/ 0 w 1770380"/>
              <a:gd name="connsiteY8" fmla="*/ 295069 h 1770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70380" h="1770380">
                <a:moveTo>
                  <a:pt x="0" y="295069"/>
                </a:moveTo>
                <a:cubicBezTo>
                  <a:pt x="0" y="132107"/>
                  <a:pt x="132107" y="0"/>
                  <a:pt x="295069" y="0"/>
                </a:cubicBezTo>
                <a:lnTo>
                  <a:pt x="1475311" y="0"/>
                </a:lnTo>
                <a:cubicBezTo>
                  <a:pt x="1638273" y="0"/>
                  <a:pt x="1770380" y="132107"/>
                  <a:pt x="1770380" y="295069"/>
                </a:cubicBezTo>
                <a:lnTo>
                  <a:pt x="1770380" y="1475311"/>
                </a:lnTo>
                <a:cubicBezTo>
                  <a:pt x="1770380" y="1638273"/>
                  <a:pt x="1638273" y="1770380"/>
                  <a:pt x="1475311" y="1770380"/>
                </a:cubicBezTo>
                <a:lnTo>
                  <a:pt x="295069" y="1770380"/>
                </a:lnTo>
                <a:cubicBezTo>
                  <a:pt x="132107" y="1770380"/>
                  <a:pt x="0" y="1638273"/>
                  <a:pt x="0" y="1475311"/>
                </a:cubicBezTo>
                <a:lnTo>
                  <a:pt x="0" y="295069"/>
                </a:lnTo>
                <a:close/>
              </a:path>
            </a:pathLst>
          </a:cu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spcFirstLastPara="0" vert="horz" wrap="square" lIns="151193" tIns="151193" rIns="151193" bIns="151193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900" kern="1200" dirty="0" smtClean="0"/>
              <a:t>Pre-competitive approach to chemical tools</a:t>
            </a:r>
            <a:endParaRPr lang="en-GB" sz="1900" kern="1200" dirty="0"/>
          </a:p>
        </p:txBody>
      </p:sp>
      <p:sp>
        <p:nvSpPr>
          <p:cNvPr id="12" name="Freeform 11"/>
          <p:cNvSpPr/>
          <p:nvPr/>
        </p:nvSpPr>
        <p:spPr>
          <a:xfrm>
            <a:off x="376343" y="3905730"/>
            <a:ext cx="1770380" cy="1770380"/>
          </a:xfrm>
          <a:custGeom>
            <a:avLst/>
            <a:gdLst>
              <a:gd name="connsiteX0" fmla="*/ 0 w 1770380"/>
              <a:gd name="connsiteY0" fmla="*/ 295069 h 1770380"/>
              <a:gd name="connsiteX1" fmla="*/ 295069 w 1770380"/>
              <a:gd name="connsiteY1" fmla="*/ 0 h 1770380"/>
              <a:gd name="connsiteX2" fmla="*/ 1475311 w 1770380"/>
              <a:gd name="connsiteY2" fmla="*/ 0 h 1770380"/>
              <a:gd name="connsiteX3" fmla="*/ 1770380 w 1770380"/>
              <a:gd name="connsiteY3" fmla="*/ 295069 h 1770380"/>
              <a:gd name="connsiteX4" fmla="*/ 1770380 w 1770380"/>
              <a:gd name="connsiteY4" fmla="*/ 1475311 h 1770380"/>
              <a:gd name="connsiteX5" fmla="*/ 1475311 w 1770380"/>
              <a:gd name="connsiteY5" fmla="*/ 1770380 h 1770380"/>
              <a:gd name="connsiteX6" fmla="*/ 295069 w 1770380"/>
              <a:gd name="connsiteY6" fmla="*/ 1770380 h 1770380"/>
              <a:gd name="connsiteX7" fmla="*/ 0 w 1770380"/>
              <a:gd name="connsiteY7" fmla="*/ 1475311 h 1770380"/>
              <a:gd name="connsiteX8" fmla="*/ 0 w 1770380"/>
              <a:gd name="connsiteY8" fmla="*/ 295069 h 1770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70380" h="1770380">
                <a:moveTo>
                  <a:pt x="0" y="295069"/>
                </a:moveTo>
                <a:cubicBezTo>
                  <a:pt x="0" y="132107"/>
                  <a:pt x="132107" y="0"/>
                  <a:pt x="295069" y="0"/>
                </a:cubicBezTo>
                <a:lnTo>
                  <a:pt x="1475311" y="0"/>
                </a:lnTo>
                <a:cubicBezTo>
                  <a:pt x="1638273" y="0"/>
                  <a:pt x="1770380" y="132107"/>
                  <a:pt x="1770380" y="295069"/>
                </a:cubicBezTo>
                <a:lnTo>
                  <a:pt x="1770380" y="1475311"/>
                </a:lnTo>
                <a:cubicBezTo>
                  <a:pt x="1770380" y="1638273"/>
                  <a:pt x="1638273" y="1770380"/>
                  <a:pt x="1475311" y="1770380"/>
                </a:cubicBezTo>
                <a:lnTo>
                  <a:pt x="295069" y="1770380"/>
                </a:lnTo>
                <a:cubicBezTo>
                  <a:pt x="132107" y="1770380"/>
                  <a:pt x="0" y="1638273"/>
                  <a:pt x="0" y="1475311"/>
                </a:cubicBezTo>
                <a:lnTo>
                  <a:pt x="0" y="295069"/>
                </a:lnTo>
                <a:close/>
              </a:path>
            </a:pathLst>
          </a:cu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spcFirstLastPara="0" vert="horz" wrap="square" lIns="151193" tIns="151193" rIns="151193" bIns="151193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900" kern="1200" dirty="0" smtClean="0"/>
              <a:t>More drug discovery outside big pharma</a:t>
            </a:r>
            <a:endParaRPr lang="en-GB" sz="1900" kern="1200" dirty="0"/>
          </a:p>
        </p:txBody>
      </p:sp>
      <p:sp>
        <p:nvSpPr>
          <p:cNvPr id="13" name="Freeform 12"/>
          <p:cNvSpPr/>
          <p:nvPr/>
        </p:nvSpPr>
        <p:spPr>
          <a:xfrm>
            <a:off x="6764653" y="3933056"/>
            <a:ext cx="1770380" cy="1770380"/>
          </a:xfrm>
          <a:custGeom>
            <a:avLst/>
            <a:gdLst>
              <a:gd name="connsiteX0" fmla="*/ 0 w 1770380"/>
              <a:gd name="connsiteY0" fmla="*/ 295069 h 1770380"/>
              <a:gd name="connsiteX1" fmla="*/ 295069 w 1770380"/>
              <a:gd name="connsiteY1" fmla="*/ 0 h 1770380"/>
              <a:gd name="connsiteX2" fmla="*/ 1475311 w 1770380"/>
              <a:gd name="connsiteY2" fmla="*/ 0 h 1770380"/>
              <a:gd name="connsiteX3" fmla="*/ 1770380 w 1770380"/>
              <a:gd name="connsiteY3" fmla="*/ 295069 h 1770380"/>
              <a:gd name="connsiteX4" fmla="*/ 1770380 w 1770380"/>
              <a:gd name="connsiteY4" fmla="*/ 1475311 h 1770380"/>
              <a:gd name="connsiteX5" fmla="*/ 1475311 w 1770380"/>
              <a:gd name="connsiteY5" fmla="*/ 1770380 h 1770380"/>
              <a:gd name="connsiteX6" fmla="*/ 295069 w 1770380"/>
              <a:gd name="connsiteY6" fmla="*/ 1770380 h 1770380"/>
              <a:gd name="connsiteX7" fmla="*/ 0 w 1770380"/>
              <a:gd name="connsiteY7" fmla="*/ 1475311 h 1770380"/>
              <a:gd name="connsiteX8" fmla="*/ 0 w 1770380"/>
              <a:gd name="connsiteY8" fmla="*/ 295069 h 1770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70380" h="1770380">
                <a:moveTo>
                  <a:pt x="0" y="295069"/>
                </a:moveTo>
                <a:cubicBezTo>
                  <a:pt x="0" y="132107"/>
                  <a:pt x="132107" y="0"/>
                  <a:pt x="295069" y="0"/>
                </a:cubicBezTo>
                <a:lnTo>
                  <a:pt x="1475311" y="0"/>
                </a:lnTo>
                <a:cubicBezTo>
                  <a:pt x="1638273" y="0"/>
                  <a:pt x="1770380" y="132107"/>
                  <a:pt x="1770380" y="295069"/>
                </a:cubicBezTo>
                <a:lnTo>
                  <a:pt x="1770380" y="1475311"/>
                </a:lnTo>
                <a:cubicBezTo>
                  <a:pt x="1770380" y="1638273"/>
                  <a:pt x="1638273" y="1770380"/>
                  <a:pt x="1475311" y="1770380"/>
                </a:cubicBezTo>
                <a:lnTo>
                  <a:pt x="295069" y="1770380"/>
                </a:lnTo>
                <a:cubicBezTo>
                  <a:pt x="132107" y="1770380"/>
                  <a:pt x="0" y="1638273"/>
                  <a:pt x="0" y="1475311"/>
                </a:cubicBezTo>
                <a:lnTo>
                  <a:pt x="0" y="295069"/>
                </a:lnTo>
                <a:close/>
              </a:path>
            </a:pathLst>
          </a:cu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spcFirstLastPara="0" vert="horz" wrap="square" lIns="151193" tIns="151193" rIns="151193" bIns="151193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900" kern="1200" dirty="0" smtClean="0"/>
              <a:t>Training within new academic research centres</a:t>
            </a:r>
            <a:endParaRPr lang="en-GB" sz="1900" kern="1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82327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/>
          <a:srcRect l="6828" t="3798" r="8356" b="8958"/>
          <a:stretch>
            <a:fillRect/>
          </a:stretch>
        </p:blipFill>
        <p:spPr bwMode="auto">
          <a:xfrm>
            <a:off x="251520" y="1556792"/>
            <a:ext cx="4476750" cy="287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0" y="836613"/>
            <a:ext cx="9144000" cy="725487"/>
          </a:xfrm>
        </p:spPr>
        <p:txBody>
          <a:bodyPr>
            <a:noAutofit/>
          </a:bodyPr>
          <a:lstStyle/>
          <a:p>
            <a:r>
              <a:rPr lang="en-GB" sz="3100" dirty="0" smtClean="0"/>
              <a:t>Sustainability through industry-academia collaborations</a:t>
            </a:r>
            <a:endParaRPr lang="en-GB" sz="3100" dirty="0"/>
          </a:p>
        </p:txBody>
      </p:sp>
      <p:pic>
        <p:nvPicPr>
          <p:cNvPr id="30725" name="Picture 2"/>
          <p:cNvPicPr>
            <a:picLocks noChangeAspect="1" noChangeArrowheads="1"/>
          </p:cNvPicPr>
          <p:nvPr/>
        </p:nvPicPr>
        <p:blipFill>
          <a:blip r:embed="rId4" cstate="print"/>
          <a:srcRect l="9560" r="9450" b="3305"/>
          <a:stretch>
            <a:fillRect/>
          </a:stretch>
        </p:blipFill>
        <p:spPr bwMode="auto">
          <a:xfrm>
            <a:off x="107504" y="3869581"/>
            <a:ext cx="3848100" cy="287178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30726" name="Picture 2"/>
          <p:cNvPicPr>
            <a:picLocks noChangeAspect="1" noChangeArrowheads="1"/>
          </p:cNvPicPr>
          <p:nvPr/>
        </p:nvPicPr>
        <p:blipFill>
          <a:blip r:embed="rId5" cstate="print"/>
          <a:srcRect l="18230" t="21910" r="39688" b="9460"/>
          <a:stretch>
            <a:fillRect/>
          </a:stretch>
        </p:blipFill>
        <p:spPr bwMode="auto">
          <a:xfrm>
            <a:off x="5487988" y="2043113"/>
            <a:ext cx="3138487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7" name="Picture 2"/>
          <p:cNvPicPr>
            <a:picLocks noChangeAspect="1" noChangeArrowheads="1"/>
          </p:cNvPicPr>
          <p:nvPr/>
        </p:nvPicPr>
        <p:blipFill>
          <a:blip r:embed="rId6" cstate="print"/>
          <a:srcRect t="22833" r="9433" b="20363"/>
          <a:stretch>
            <a:fillRect/>
          </a:stretch>
        </p:blipFill>
        <p:spPr bwMode="auto">
          <a:xfrm>
            <a:off x="3563938" y="4424363"/>
            <a:ext cx="4176712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04" y="2204865"/>
            <a:ext cx="9173008" cy="465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928" y="620688"/>
            <a:ext cx="3140920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31051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/>
          <p:cNvSpPr txBox="1">
            <a:spLocks/>
          </p:cNvSpPr>
          <p:nvPr/>
        </p:nvSpPr>
        <p:spPr bwMode="auto">
          <a:xfrm>
            <a:off x="395536" y="130622"/>
            <a:ext cx="8229600" cy="634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5C55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5C55"/>
                </a:solidFill>
                <a:latin typeface="Lucida Sans Unicode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5C55"/>
                </a:solidFill>
                <a:latin typeface="Lucida Sans Unicode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5C55"/>
                </a:solidFill>
                <a:latin typeface="Lucida Sans Unicode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5C55"/>
                </a:solidFill>
                <a:latin typeface="Lucida Sans Unicode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5C55"/>
                </a:solidFill>
                <a:latin typeface="Lucida Sans Unicode" pitchFamily="34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5C55"/>
                </a:solidFill>
                <a:latin typeface="Lucida Sans Unicode" pitchFamily="34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5C55"/>
                </a:solidFill>
                <a:latin typeface="Lucida Sans Unicode" pitchFamily="34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5C55"/>
                </a:solidFill>
                <a:latin typeface="Lucida Sans Unicode" pitchFamily="34" charset="0"/>
                <a:cs typeface="Arial" charset="0"/>
              </a:defRPr>
            </a:lvl9pPr>
          </a:lstStyle>
          <a:p>
            <a:pPr>
              <a:defRPr/>
            </a:pPr>
            <a:r>
              <a:rPr lang="en-GB" sz="2800" kern="0" dirty="0" smtClean="0">
                <a:solidFill>
                  <a:srgbClr val="006666"/>
                </a:solidFill>
                <a:latin typeface="Lucida Sans Unicode"/>
                <a:cs typeface="Arial"/>
              </a:rPr>
              <a:t>Structural Genomics Consortium</a:t>
            </a:r>
          </a:p>
          <a:p>
            <a:pPr>
              <a:defRPr/>
            </a:pPr>
            <a:r>
              <a:rPr lang="en-GB" sz="2800" kern="0" dirty="0" smtClean="0">
                <a:solidFill>
                  <a:srgbClr val="006666"/>
                </a:solidFill>
                <a:latin typeface="Lucida Sans Unicode"/>
                <a:cs typeface="Arial"/>
              </a:rPr>
              <a:t>Pre-Competitive Epigenetic Probes</a:t>
            </a:r>
            <a:endParaRPr lang="en-GB" sz="2800" kern="0" dirty="0">
              <a:solidFill>
                <a:srgbClr val="006666"/>
              </a:solidFill>
              <a:latin typeface="Lucida Sans Unicode"/>
              <a:cs typeface="Arial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1180455" y="1138718"/>
            <a:ext cx="6127849" cy="5458634"/>
            <a:chOff x="460375" y="692696"/>
            <a:chExt cx="6991945" cy="6178714"/>
          </a:xfrm>
        </p:grpSpPr>
        <p:pic>
          <p:nvPicPr>
            <p:cNvPr id="31" name="Picture 2" descr="C:\Users\pbrennan\Documents\Dropbox\Manuscripts\BDOTC\Figures\Figure 1b\expressed proteins colored tree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87" b="25381"/>
            <a:stretch/>
          </p:blipFill>
          <p:spPr bwMode="auto">
            <a:xfrm>
              <a:off x="460375" y="710419"/>
              <a:ext cx="6991945" cy="61609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3" name="Group 32"/>
            <p:cNvGrpSpPr/>
            <p:nvPr/>
          </p:nvGrpSpPr>
          <p:grpSpPr>
            <a:xfrm>
              <a:off x="467544" y="692696"/>
              <a:ext cx="5626968" cy="5845582"/>
              <a:chOff x="467544" y="692696"/>
              <a:chExt cx="5626968" cy="5845582"/>
            </a:xfrm>
          </p:grpSpPr>
          <p:graphicFrame>
            <p:nvGraphicFramePr>
              <p:cNvPr id="2" name="Object 1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23529246"/>
                  </p:ext>
                </p:extLst>
              </p:nvPr>
            </p:nvGraphicFramePr>
            <p:xfrm>
              <a:off x="467544" y="2130996"/>
              <a:ext cx="2208212" cy="137001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4278" name="CS ChemDraw Drawing" r:id="rId5" imgW="2367882" imgH="1473490" progId="MDLDrawOLE.MDLDrawObject.1">
                      <p:embed/>
                    </p:oleObj>
                  </mc:Choice>
                  <mc:Fallback>
                    <p:oleObj name="CS ChemDraw Drawing" r:id="rId5" imgW="2367882" imgH="1473490" progId="MDLDrawOLE.MDLDrawObject.1">
                      <p:embed/>
                      <p:pic>
                        <p:nvPicPr>
                          <p:cNvPr id="0" name="Picture 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67544" y="2130996"/>
                            <a:ext cx="2208212" cy="1370012"/>
                          </a:xfrm>
                          <a:prstGeom prst="rect">
                            <a:avLst/>
                          </a:prstGeom>
                          <a:solidFill>
                            <a:srgbClr val="F2F2F2">
                              <a:alpha val="54117"/>
                            </a:srgbClr>
                          </a:solidFill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" name="Rounded Rectangle 3"/>
              <p:cNvSpPr/>
              <p:nvPr/>
            </p:nvSpPr>
            <p:spPr>
              <a:xfrm>
                <a:off x="1664025" y="782427"/>
                <a:ext cx="1774319" cy="1638461"/>
              </a:xfrm>
              <a:prstGeom prst="roundRect">
                <a:avLst/>
              </a:prstGeom>
              <a:solidFill>
                <a:srgbClr val="C6D9F1">
                  <a:alpha val="30980"/>
                </a:srgbClr>
              </a:solidFill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prstClr val="black"/>
                  </a:solidFill>
                </a:endParaRPr>
              </a:p>
            </p:txBody>
          </p:sp>
          <p:graphicFrame>
            <p:nvGraphicFramePr>
              <p:cNvPr id="3" name="Object 2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8815627"/>
                  </p:ext>
                </p:extLst>
              </p:nvPr>
            </p:nvGraphicFramePr>
            <p:xfrm>
              <a:off x="3511550" y="5230813"/>
              <a:ext cx="1546225" cy="110331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4279" name="CS ChemDraw Drawing" r:id="rId7" imgW="1709717" imgH="1220251" progId="MDLDrawOLE.MDLDrawObject.1">
                      <p:embed/>
                    </p:oleObj>
                  </mc:Choice>
                  <mc:Fallback>
                    <p:oleObj name="CS ChemDraw Drawing" r:id="rId7" imgW="1709717" imgH="1220251" progId="MDLDrawOLE.MDLDrawObject.1">
                      <p:embed/>
                      <p:pic>
                        <p:nvPicPr>
                          <p:cNvPr id="0" name="Picture 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11550" y="5230813"/>
                            <a:ext cx="1546225" cy="1103312"/>
                          </a:xfrm>
                          <a:prstGeom prst="rect">
                            <a:avLst/>
                          </a:prstGeom>
                          <a:solidFill>
                            <a:srgbClr val="F2F2F2">
                              <a:alpha val="54117"/>
                            </a:srgbClr>
                          </a:solidFill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" name="Object 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9874656"/>
                  </p:ext>
                </p:extLst>
              </p:nvPr>
            </p:nvGraphicFramePr>
            <p:xfrm>
              <a:off x="1735487" y="838771"/>
              <a:ext cx="1635125" cy="15113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4280" name="CS ChemDraw Drawing" r:id="rId9" imgW="1634876" imgH="1511598" progId="MDLDrawOLE.MDLDrawObject.1">
                      <p:embed/>
                    </p:oleObj>
                  </mc:Choice>
                  <mc:Fallback>
                    <p:oleObj name="CS ChemDraw Drawing" r:id="rId9" imgW="1634876" imgH="1511598" progId="MDLDrawOLE.MDLDrawObject.1">
                      <p:embed/>
                      <p:pic>
                        <p:nvPicPr>
                          <p:cNvPr id="0" name="Picture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735487" y="838771"/>
                            <a:ext cx="1635125" cy="15113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74576395"/>
                  </p:ext>
                </p:extLst>
              </p:nvPr>
            </p:nvGraphicFramePr>
            <p:xfrm>
              <a:off x="3878263" y="984250"/>
              <a:ext cx="1684337" cy="8477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4281" name="CS ChemDraw Drawing" r:id="rId11" imgW="1683779" imgH="848365" progId="MDLDrawOLE.MDLDrawObject.1">
                      <p:embed/>
                    </p:oleObj>
                  </mc:Choice>
                  <mc:Fallback>
                    <p:oleObj name="CS ChemDraw Drawing" r:id="rId11" imgW="1683779" imgH="848365" progId="MDLDrawOLE.MDLDrawObject.1">
                      <p:embed/>
                      <p:pic>
                        <p:nvPicPr>
                          <p:cNvPr id="0" name="Picture 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878263" y="984250"/>
                            <a:ext cx="1684337" cy="847725"/>
                          </a:xfrm>
                          <a:prstGeom prst="rect">
                            <a:avLst/>
                          </a:prstGeom>
                          <a:solidFill>
                            <a:srgbClr val="F2F2F2">
                              <a:alpha val="54117"/>
                            </a:srgbClr>
                          </a:solidFill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2" name="Rounded Rectangle 11"/>
              <p:cNvSpPr/>
              <p:nvPr/>
            </p:nvSpPr>
            <p:spPr>
              <a:xfrm>
                <a:off x="4572000" y="3356992"/>
                <a:ext cx="1522512" cy="648072"/>
              </a:xfrm>
              <a:prstGeom prst="roundRect">
                <a:avLst/>
              </a:prstGeom>
              <a:gradFill>
                <a:gsLst>
                  <a:gs pos="0">
                    <a:schemeClr val="accent1">
                      <a:shade val="51000"/>
                      <a:satMod val="130000"/>
                      <a:alpha val="33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</a:gradFill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Rounded Rectangle 16"/>
              <p:cNvSpPr/>
              <p:nvPr/>
            </p:nvSpPr>
            <p:spPr>
              <a:xfrm>
                <a:off x="1691680" y="5157192"/>
                <a:ext cx="1522512" cy="648072"/>
              </a:xfrm>
              <a:prstGeom prst="roundRect">
                <a:avLst/>
              </a:prstGeom>
              <a:gradFill>
                <a:gsLst>
                  <a:gs pos="0">
                    <a:schemeClr val="accent2">
                      <a:shade val="51000"/>
                      <a:satMod val="130000"/>
                      <a:alpha val="33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</a:gradFill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Rounded Rectangle 17"/>
              <p:cNvSpPr/>
              <p:nvPr/>
            </p:nvSpPr>
            <p:spPr>
              <a:xfrm>
                <a:off x="1331640" y="4077072"/>
                <a:ext cx="1522512" cy="648072"/>
              </a:xfrm>
              <a:prstGeom prst="roundRect">
                <a:avLst/>
              </a:prstGeom>
              <a:gradFill>
                <a:gsLst>
                  <a:gs pos="0">
                    <a:schemeClr val="accent4">
                      <a:shade val="51000"/>
                      <a:satMod val="130000"/>
                      <a:alpha val="33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</a:gradFill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Rounded Rectangle 20"/>
              <p:cNvSpPr/>
              <p:nvPr/>
            </p:nvSpPr>
            <p:spPr>
              <a:xfrm>
                <a:off x="4038800" y="2204864"/>
                <a:ext cx="1522512" cy="648072"/>
              </a:xfrm>
              <a:prstGeom prst="roundRect">
                <a:avLst/>
              </a:prstGeom>
              <a:gradFill>
                <a:gsLst>
                  <a:gs pos="0">
                    <a:schemeClr val="accent3">
                      <a:shade val="51000"/>
                      <a:satMod val="130000"/>
                      <a:alpha val="33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</a:gradFill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5" name="Group 14"/>
              <p:cNvGrpSpPr/>
              <p:nvPr/>
            </p:nvGrpSpPr>
            <p:grpSpPr>
              <a:xfrm>
                <a:off x="3538007" y="6001110"/>
                <a:ext cx="673953" cy="537168"/>
                <a:chOff x="5014087" y="4894464"/>
                <a:chExt cx="798637" cy="673307"/>
              </a:xfrm>
            </p:grpSpPr>
            <p:pic>
              <p:nvPicPr>
                <p:cNvPr id="16" name="Picture 18"/>
                <p:cNvPicPr>
                  <a:picLocks noChangeAspect="1" noChangeArrowheads="1"/>
                </p:cNvPicPr>
                <p:nvPr/>
              </p:nvPicPr>
              <p:blipFill>
                <a:blip r:embed="rId1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 r="61569"/>
                <a:stretch>
                  <a:fillRect/>
                </a:stretch>
              </p:blipFill>
              <p:spPr bwMode="auto">
                <a:xfrm>
                  <a:off x="5014087" y="4894464"/>
                  <a:ext cx="757100" cy="67330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sp>
              <p:nvSpPr>
                <p:cNvPr id="19" name="Isosceles Triangle 18"/>
                <p:cNvSpPr/>
                <p:nvPr/>
              </p:nvSpPr>
              <p:spPr>
                <a:xfrm>
                  <a:off x="5630676" y="5229200"/>
                  <a:ext cx="182048" cy="211175"/>
                </a:xfrm>
                <a:prstGeom prst="triangle">
                  <a:avLst>
                    <a:gd name="adj" fmla="val 93333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dirty="0">
                    <a:solidFill>
                      <a:srgbClr val="FFFFFF"/>
                    </a:solidFill>
                  </a:endParaRPr>
                </a:p>
              </p:txBody>
            </p:sp>
          </p:grpSp>
          <p:pic>
            <p:nvPicPr>
              <p:cNvPr id="20" name="Picture 11"/>
              <p:cNvPicPr>
                <a:picLocks noChangeAspect="1" noChangeArrowheads="1"/>
              </p:cNvPicPr>
              <p:nvPr/>
            </p:nvPicPr>
            <p:blipFill>
              <a:blip r:embed="rId1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r="70653"/>
              <a:stretch>
                <a:fillRect/>
              </a:stretch>
            </p:blipFill>
            <p:spPr bwMode="auto">
              <a:xfrm>
                <a:off x="4699069" y="692696"/>
                <a:ext cx="715584" cy="4177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30" name="Picture 17"/>
              <p:cNvPicPr>
                <a:picLocks noChangeAspect="1" noChangeArrowheads="1"/>
              </p:cNvPicPr>
              <p:nvPr/>
            </p:nvPicPr>
            <p:blipFill>
              <a:blip r:embed="rId15" cstate="print"/>
              <a:srcRect/>
              <a:stretch>
                <a:fillRect/>
              </a:stretch>
            </p:blipFill>
            <p:spPr bwMode="auto">
              <a:xfrm>
                <a:off x="767926" y="3467684"/>
                <a:ext cx="1373062" cy="4266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grpSp>
        <p:nvGrpSpPr>
          <p:cNvPr id="34" name="Group 33"/>
          <p:cNvGrpSpPr/>
          <p:nvPr/>
        </p:nvGrpSpPr>
        <p:grpSpPr>
          <a:xfrm>
            <a:off x="7473307" y="834365"/>
            <a:ext cx="1499616" cy="4898891"/>
            <a:chOff x="7473307" y="834365"/>
            <a:chExt cx="1499616" cy="4898891"/>
          </a:xfrm>
        </p:grpSpPr>
        <p:pic>
          <p:nvPicPr>
            <p:cNvPr id="23" name="Picture 4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8459" y="3150155"/>
              <a:ext cx="1154978" cy="4228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5" name="Picture 5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19417" y="2694159"/>
              <a:ext cx="1373063" cy="3086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7" name="Picture 11" descr="Lilly"/>
            <p:cNvPicPr>
              <a:picLocks noChangeAspect="1" noChangeArrowheads="1"/>
            </p:cNvPicPr>
            <p:nvPr/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0237" y="2181557"/>
              <a:ext cx="871423" cy="5126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2" descr="http://www.abbvie.com/assets/images/logo_abbvie.png;wad4b0f708a286f75c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0601" y="834365"/>
              <a:ext cx="1070695" cy="1843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4" descr="https://encrypted-tbn2.gstatic.com/images?q=tbn:ANd9GcTt262otBM2vB3KUX4pKCXV7GXYFITSqHAb1wWWcTG5YTKrkH5q6A"/>
            <p:cNvPicPr>
              <a:picLocks noChangeAspect="1"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02687" y="1162222"/>
              <a:ext cx="1206522" cy="4185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23"/>
            <p:cNvPicPr>
              <a:picLocks noChangeAspect="1" noChangeArrowheads="1"/>
            </p:cNvPicPr>
            <p:nvPr/>
          </p:nvPicPr>
          <p:blipFill>
            <a:blip r:embed="rId21" cstate="print"/>
            <a:srcRect/>
            <a:stretch>
              <a:fillRect/>
            </a:stretch>
          </p:blipFill>
          <p:spPr bwMode="auto">
            <a:xfrm>
              <a:off x="7926692" y="4038340"/>
              <a:ext cx="558512" cy="6147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2" name="Picture 2"/>
            <p:cNvPicPr>
              <a:picLocks noChangeAspect="1" noChangeArrowheads="1"/>
            </p:cNvPicPr>
            <p:nvPr/>
          </p:nvPicPr>
          <p:blipFill>
            <a:blip r:embed="rId22" cstate="print"/>
            <a:srcRect/>
            <a:stretch>
              <a:fillRect/>
            </a:stretch>
          </p:blipFill>
          <p:spPr bwMode="auto">
            <a:xfrm>
              <a:off x="7473307" y="4821072"/>
              <a:ext cx="1499616" cy="3592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11631" name="Picture 15" descr="UCL logo"/>
            <p:cNvPicPr>
              <a:picLocks noChangeAspect="1" noChangeArrowheads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830" t="44553" r="9643"/>
            <a:stretch/>
          </p:blipFill>
          <p:spPr bwMode="auto">
            <a:xfrm>
              <a:off x="7519417" y="5309217"/>
              <a:ext cx="1373064" cy="4240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Janssen"/>
            <p:cNvPicPr>
              <a:picLocks noChangeAspect="1" noChangeArrowheads="1"/>
            </p:cNvPicPr>
            <p:nvPr/>
          </p:nvPicPr>
          <p:blipFill rotWithShape="1"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0699"/>
            <a:stretch/>
          </p:blipFill>
          <p:spPr bwMode="auto">
            <a:xfrm>
              <a:off x="7605813" y="1709995"/>
              <a:ext cx="1200271" cy="4715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84431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08720"/>
            <a:ext cx="9144000" cy="724942"/>
          </a:xfrm>
        </p:spPr>
        <p:txBody>
          <a:bodyPr>
            <a:normAutofit/>
          </a:bodyPr>
          <a:lstStyle/>
          <a:p>
            <a:r>
              <a:rPr lang="en-GB" sz="3800" dirty="0" smtClean="0"/>
              <a:t>Translational Drug Discovery Group at Sussex</a:t>
            </a:r>
            <a:endParaRPr lang="en-GB" sz="3800" dirty="0"/>
          </a:p>
        </p:txBody>
      </p:sp>
      <p:cxnSp>
        <p:nvCxnSpPr>
          <p:cNvPr id="16" name="Straight Connector 15"/>
          <p:cNvCxnSpPr/>
          <p:nvPr/>
        </p:nvCxnSpPr>
        <p:spPr>
          <a:xfrm flipH="1" flipV="1">
            <a:off x="2915816" y="2276872"/>
            <a:ext cx="3384376" cy="86409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2843808" y="4509120"/>
            <a:ext cx="3600400" cy="7200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179512" y="2204864"/>
            <a:ext cx="3024336" cy="237626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Experienced industry professionals</a:t>
            </a:r>
          </a:p>
          <a:p>
            <a:pPr algn="ctr"/>
            <a:endParaRPr lang="en-GB" dirty="0" smtClean="0"/>
          </a:p>
          <a:p>
            <a:pPr algn="ctr"/>
            <a:r>
              <a:rPr lang="en-GB" dirty="0" smtClean="0"/>
              <a:t>Track record of drug design</a:t>
            </a:r>
          </a:p>
          <a:p>
            <a:pPr algn="ctr"/>
            <a:endParaRPr lang="en-GB" dirty="0" smtClean="0"/>
          </a:p>
          <a:p>
            <a:pPr algn="ctr"/>
            <a:r>
              <a:rPr lang="en-GB" dirty="0" smtClean="0"/>
              <a:t>Successfully led multidisciplinary projects</a:t>
            </a:r>
          </a:p>
        </p:txBody>
      </p:sp>
      <p:graphicFrame>
        <p:nvGraphicFramePr>
          <p:cNvPr id="8" name="Diagram 7"/>
          <p:cNvGraphicFramePr/>
          <p:nvPr/>
        </p:nvGraphicFramePr>
        <p:xfrm>
          <a:off x="2987824" y="1628800"/>
          <a:ext cx="6528048" cy="4352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tangle 6"/>
          <p:cNvSpPr/>
          <p:nvPr/>
        </p:nvSpPr>
        <p:spPr>
          <a:xfrm>
            <a:off x="4283968" y="6381328"/>
            <a:ext cx="48245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http://www.sussex.ac.uk/lifesci/drugdiscovery/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2480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Different opinions on ‘Global health’?</a:t>
            </a:r>
            <a:endParaRPr lang="en-GB" dirty="0"/>
          </a:p>
        </p:txBody>
      </p:sp>
      <p:pic>
        <p:nvPicPr>
          <p:cNvPr id="53250" name="Picture 2" descr="http://www.pwc.com/gx/en/pharma-life-sciences/pharma2020/assets/demand-for-medicin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2420888"/>
            <a:ext cx="5365531" cy="3672408"/>
          </a:xfrm>
          <a:prstGeom prst="rect">
            <a:avLst/>
          </a:prstGeom>
          <a:noFill/>
        </p:spPr>
      </p:pic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3" y="1412776"/>
            <a:ext cx="2042409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51520" y="4581128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dirty="0" err="1" smtClean="0"/>
              <a:t>pwc</a:t>
            </a:r>
            <a:r>
              <a:rPr lang="en-GB" sz="1400" i="1" dirty="0" smtClean="0"/>
              <a:t> Pharma 2020</a:t>
            </a:r>
            <a:endParaRPr lang="en-GB" sz="1400" i="1" dirty="0"/>
          </a:p>
        </p:txBody>
      </p:sp>
      <p:pic>
        <p:nvPicPr>
          <p:cNvPr id="532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6136" y="1556792"/>
            <a:ext cx="2805259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19872" y="3356992"/>
            <a:ext cx="231457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6876256" y="5013176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dirty="0" smtClean="0"/>
              <a:t>Gates Foundation 2013</a:t>
            </a:r>
            <a:endParaRPr lang="en-GB" sz="14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4.6|6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|4.5|9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0|20.5|14.4|21.6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R+E Powerpoint layout guide</Template>
  <TotalTime>0</TotalTime>
  <Words>306</Words>
  <Application>Microsoft Office PowerPoint</Application>
  <PresentationFormat>On-screen Show (4:3)</PresentationFormat>
  <Paragraphs>88</Paragraphs>
  <Slides>11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Lucida Sans Unicode</vt:lpstr>
      <vt:lpstr>Times</vt:lpstr>
      <vt:lpstr>1_Office Theme</vt:lpstr>
      <vt:lpstr>CS ChemDraw Drawing</vt:lpstr>
      <vt:lpstr>Discovery of new medicines through new models of collaboration</vt:lpstr>
      <vt:lpstr>Where is the problem?</vt:lpstr>
      <vt:lpstr>Can we afford to discover new medicines?</vt:lpstr>
      <vt:lpstr>Can we afford to discover new medicines?</vt:lpstr>
      <vt:lpstr>Is traditional ‘big pharma’ model broken?</vt:lpstr>
      <vt:lpstr>Challenges and Opportunities</vt:lpstr>
      <vt:lpstr>Sustainability through industry-academia collaborations</vt:lpstr>
      <vt:lpstr>PowerPoint Presentation</vt:lpstr>
      <vt:lpstr>PowerPoint Presentation</vt:lpstr>
      <vt:lpstr>Translational Drug Discovery Group at Sussex</vt:lpstr>
      <vt:lpstr>Different opinions on ‘Global health’?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2013-07-18T06:10:52Z</dcterms:created>
  <dcterms:modified xsi:type="dcterms:W3CDTF">2013-07-18T09:20:54Z</dcterms:modified>
</cp:coreProperties>
</file>