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56" r:id="rId2"/>
    <p:sldId id="258" r:id="rId3"/>
    <p:sldId id="263" r:id="rId4"/>
    <p:sldId id="264" r:id="rId5"/>
    <p:sldId id="267" r:id="rId6"/>
    <p:sldId id="269" r:id="rId7"/>
    <p:sldId id="270" r:id="rId8"/>
    <p:sldId id="273" r:id="rId9"/>
    <p:sldId id="274" r:id="rId10"/>
    <p:sldId id="275" r:id="rId11"/>
    <p:sldId id="276" r:id="rId12"/>
    <p:sldId id="277" r:id="rId13"/>
    <p:sldId id="278" r:id="rId14"/>
    <p:sldId id="279" r:id="rId15"/>
    <p:sldId id="280" r:id="rId16"/>
    <p:sldId id="281" r:id="rId17"/>
    <p:sldId id="286" r:id="rId18"/>
    <p:sldId id="287" r:id="rId19"/>
    <p:sldId id="289" r:id="rId20"/>
    <p:sldId id="29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2318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7" autoAdjust="0"/>
    <p:restoredTop sz="99104" autoAdjust="0"/>
  </p:normalViewPr>
  <p:slideViewPr>
    <p:cSldViewPr>
      <p:cViewPr>
        <p:scale>
          <a:sx n="80" d="100"/>
          <a:sy n="80" d="100"/>
        </p:scale>
        <p:origin x="-11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292EDC-E04F-424D-9B3A-923DBE296BC8}" type="datetimeFigureOut">
              <a:rPr lang="en-US" smtClean="0"/>
              <a:pPr/>
              <a:t>7/24/2013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A3A8B9-3523-4452-BE1A-B92D53302CF8}" type="slidenum">
              <a:rPr lang="en-US" smtClean="0"/>
              <a:pPr/>
              <a:t>‹#›</a:t>
            </a:fld>
            <a:endParaRPr lang="en-US"/>
          </a:p>
        </p:txBody>
      </p:sp>
    </p:spTree>
    <p:extLst>
      <p:ext uri="{BB962C8B-B14F-4D97-AF65-F5344CB8AC3E}">
        <p14:creationId xmlns:p14="http://schemas.microsoft.com/office/powerpoint/2010/main" val="1142096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Objective : </a:t>
            </a:r>
            <a:r>
              <a:rPr lang="en-US" sz="1200" kern="1200" dirty="0" smtClean="0">
                <a:solidFill>
                  <a:schemeClr val="tx1"/>
                </a:solidFill>
                <a:latin typeface="+mn-lt"/>
                <a:ea typeface="+mn-ea"/>
                <a:cs typeface="+mn-cs"/>
              </a:rPr>
              <a:t>To outline the range of problems and issues around the research ethics process in low income countries such as Ethiopia</a:t>
            </a:r>
          </a:p>
          <a:p>
            <a:endParaRPr lang="en-US" dirty="0" smtClean="0"/>
          </a:p>
          <a:p>
            <a:r>
              <a:rPr lang="en-US" dirty="0" smtClean="0"/>
              <a:t>Outline </a:t>
            </a:r>
          </a:p>
          <a:p>
            <a:pPr marL="228600" indent="-228600">
              <a:buFont typeface="+mj-lt"/>
              <a:buAutoNum type="arabicPeriod"/>
            </a:pPr>
            <a:r>
              <a:rPr lang="en-US" dirty="0" smtClean="0"/>
              <a:t>Introduction and Background </a:t>
            </a:r>
          </a:p>
          <a:p>
            <a:pPr marL="685800" lvl="1" indent="-228600">
              <a:buFont typeface="+mj-lt"/>
              <a:buNone/>
            </a:pPr>
            <a:r>
              <a:rPr lang="en-US" dirty="0" smtClean="0"/>
              <a:t>Ethical Issues in developing Countries</a:t>
            </a:r>
          </a:p>
          <a:p>
            <a:pPr marL="228600" indent="-228600">
              <a:buFont typeface="+mj-lt"/>
              <a:buAutoNum type="arabicPeriod"/>
            </a:pPr>
            <a:r>
              <a:rPr lang="en-US" dirty="0" smtClean="0"/>
              <a:t>Findings from recent assessment </a:t>
            </a:r>
          </a:p>
          <a:p>
            <a:pPr marL="685800" lvl="1" indent="-228600">
              <a:buFont typeface="+mj-lt"/>
              <a:buNone/>
            </a:pPr>
            <a:r>
              <a:rPr lang="en-US" dirty="0" smtClean="0"/>
              <a:t>Ethiopian situation </a:t>
            </a:r>
          </a:p>
          <a:p>
            <a:pPr marL="228600" indent="-228600">
              <a:buFont typeface="+mj-lt"/>
              <a:buAutoNum type="arabicPeriod"/>
            </a:pPr>
            <a:r>
              <a:rPr lang="en-US" dirty="0" smtClean="0"/>
              <a:t>Questions for thought</a:t>
            </a:r>
          </a:p>
          <a:p>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Guidance on and regulation of the ethics of medical research have primarily evolved in the developed world, using principles that stem from Western values and social traditions (The International Conference of Harmonization Guidance on Good Clinical Practice, 1996). International research collaborations now commonly include investigators and participants from developing countries, and while ‘international’ ethical guidelines may govern these collaborations, in reality, these take very little account of the different social structures, cultural norms, legal frameworks and communication channels of the countries involved (Nuffield Council on Bioethics, 1999).</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inflexible use of international ethical guidelines in health research has at times led to situations which have prompted investigators to seek an approach to adapting these guidelines to local situations (Angell, 1997; Beebe, 2001; Farmer, 2002).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Even though most biomedical research are done in developed countries the past couple of decades have witnessed a great number of biomedical research in African and other developing countries. The array of research works by different researchers has emphasized the need for special attention to the way in which western ethical principles are applied to a research project in the developing world. They have emphasized that the challenges associated with research ethics in developing countries are complex and can not be addressed by regulatory processes alone. There is a need to move to a debate beyond guidelines and mere ethical review to a broader system perspective cognizant of the spectrum of additional determinants in developing countries (</a:t>
            </a:r>
            <a:r>
              <a:rPr lang="en-US" dirty="0" err="1" smtClean="0"/>
              <a:t>Bhutta</a:t>
            </a:r>
            <a:r>
              <a:rPr lang="en-US" dirty="0" smtClean="0"/>
              <a:t>, 2004; </a:t>
            </a:r>
            <a:r>
              <a:rPr lang="en-US" dirty="0" err="1" smtClean="0"/>
              <a:t>Hyder</a:t>
            </a:r>
            <a:r>
              <a:rPr lang="en-US" dirty="0" smtClean="0"/>
              <a:t>, 2009).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 advances in technology and medical knowledge the research has grown in scale and dimension. Advancements in medical technologies and associated research are also associated with ethical dilemma and challenges to the public and the scientific community (</a:t>
            </a:r>
            <a:r>
              <a:rPr lang="en-US" dirty="0" err="1" smtClean="0"/>
              <a:t>Bonair</a:t>
            </a:r>
            <a:r>
              <a:rPr lang="en-US" dirty="0" smtClean="0"/>
              <a:t>, 1989).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Others have proposed a participatory model that would enhance Informed Consent based on experience. Such models illustrate the significance of working with community members in the creation of a consent form that is comprehensible to potential participants and an informed consent process that remains active thorough out the study, by addressing issues like undue inducement, psychological risks, lack of awareness of basic principles. This was shown to strengthen research efforts through recruitment and retention of participants who better understand their roles and responsibilities in the study (</a:t>
            </a:r>
            <a:r>
              <a:rPr lang="en-US" dirty="0" err="1" smtClean="0"/>
              <a:t>Woodsong</a:t>
            </a:r>
            <a:r>
              <a:rPr lang="en-US" dirty="0" smtClean="0"/>
              <a:t>, 2005).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4</a:t>
            </a:fld>
            <a:endParaRPr lang="en-US"/>
          </a:p>
        </p:txBody>
      </p:sp>
    </p:spTree>
    <p:extLst>
      <p:ext uri="{BB962C8B-B14F-4D97-AF65-F5344CB8AC3E}">
        <p14:creationId xmlns:p14="http://schemas.microsoft.com/office/powerpoint/2010/main" val="2535512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Ethiopia is a country with significant cultural, religious and linguistic diversity, there is enormous expansion in education at graduate and post-graduate levels. [The number of</a:t>
            </a:r>
            <a:r>
              <a:rPr lang="en-US" baseline="0" dirty="0" smtClean="0"/>
              <a:t> universities have reached to 31 in two decades, with more than 20 in the last 10 years. The number of entrants and gradates also remarkably increased. AAU this year graduated </a:t>
            </a:r>
            <a:r>
              <a:rPr lang="en-GB" sz="1200" b="0" i="0" kern="1200" dirty="0" smtClean="0">
                <a:solidFill>
                  <a:schemeClr val="tx1"/>
                </a:solidFill>
                <a:effectLst/>
                <a:latin typeface="+mn-lt"/>
                <a:ea typeface="+mn-ea"/>
                <a:cs typeface="+mn-cs"/>
              </a:rPr>
              <a:t>8,817 students (6,122 entrants with bachelor’s degree, 2,593 with master’s degree and 102 with doctorate degree). Currently, it is training more than 51 thousand students in different fields of study.</a:t>
            </a:r>
            <a:r>
              <a:rPr lang="en-US" baseline="0" dirty="0" smtClean="0"/>
              <a:t>]. </a:t>
            </a:r>
          </a:p>
          <a:p>
            <a:endParaRPr lang="en-US" baseline="0" dirty="0" smtClean="0"/>
          </a:p>
          <a:p>
            <a:r>
              <a:rPr lang="en-US" dirty="0" smtClean="0"/>
              <a:t>Consequently, the number of health-related research projects has increased greatly over the past decade.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Ethiopia research ethics is a relatively recent phenomenon. The mandate to ensure ethics in health research falls in the hands of the Ethiopian Science and Technology Ministry and is governed by the internationally held principles and guiding documents (ESTC, 2005).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not much known how often the principles are tailored to the local contexts of the research participants.  Having a country of diverse ethnic groups and culture makes this issue really important. It is believed that the current project serves a very important purpose in identifying a better, more practical strategy whereby ethical approaches will be geared to local contexts of developing countries in general and Ethiopia in particular. </a:t>
            </a:r>
          </a:p>
          <a:p>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study was conducted  in four major Ethiopian health research centers: Addis Ababa University (AAU), the Ethiopian Health and Nutrition Institute (EHNRI), Jima University (JU) and the University of Gondar (</a:t>
            </a:r>
            <a:r>
              <a:rPr lang="en-US" dirty="0" err="1" smtClean="0"/>
              <a:t>UoG</a:t>
            </a:r>
            <a:r>
              <a:rPr lang="en-US" dirty="0" smtClean="0"/>
              <a:t>). These institutions were identified as they are Ethiopian centers for health related research within Ethiopia and have experienced staff covering a range of health-related disciplines.</a:t>
            </a:r>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problem of language was repeatedly mentioned as a challenge to the consent process. In Ethiopia it is mostly assumed that Amharic, the national language, will be used in all parts of the country and will serve the purposes of gaining consent. However, Ethiopia is a diverse and multi-ethnic country, so there are many languages and dialects. Failure to understand differences may be problematic. According to the national guidelines, all consent documents in a research protocol need to be translated into the national language and the language of data collection. This is an important point in the ethics review checklists of key ethics committees, since otherwise, the mechanisms of ensuring the right language is used in the field are lacking. In certain societies, the terms and concepts of research and most medical terminologies are lacking.  In addition, concepts of health and disease may be based on local traditional understandings rather than the modern medical models used by researchers. </a:t>
            </a:r>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Generally there is little awareness about science and research. Especially those with very low levels of literacy have limited understanding about this. Participants as a result might consent or decline based on their lack of comprehensive understanding about the research process. </a:t>
            </a:r>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Due to misconceptions and failure to comprehend the intended purpose of research, especially in rural communities, there is a tendency to expect direct benefits and undue promises given by field workers just for the sake of obtaining the consent.</a:t>
            </a:r>
          </a:p>
          <a:p>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is also a tendency to focus more on the consent i.e. the decision to participate than on ‘informed consent’ which should be based on prior information and comprehension. As long as consent is given it is considered alright. </a:t>
            </a:r>
          </a:p>
          <a:p>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respondents feel that there is too much emphasis on fulfilling requirements and procedures than genuine concern for the rights and welfare of study subjects. There is too much emphasis on fulfilling paper works. This is done due to the fact that the rules are there and researchers cannot proceed without fulfilling those. For most researchers 'research ethics' is about having the 'ethical clearance letter'. The regulators also focus more on the enforcement of the rules without proportional levels of creating awareness among researchers and the research community. The regulators do not mostly explain the reasons why the review is needed. The undue emphasis on rules and procedures has created discouragement on the researchers’ side. Researchers expressed their concern that too much emphasis on the rules and procedures my eventually discourage and hamper the progress of research and science. .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Involvement of the community/participants</a:t>
            </a:r>
            <a:r>
              <a:rPr lang="en-US" sz="1200" kern="1200" dirty="0" smtClean="0">
                <a:solidFill>
                  <a:schemeClr val="tx1"/>
                </a:solidFill>
                <a:latin typeface="+mn-lt"/>
                <a:ea typeface="+mn-ea"/>
                <a:cs typeface="+mn-cs"/>
              </a:rPr>
              <a:t>: Respondents suggested that the community needed to be involved in the research process in various ways - by including community representatives in ethics committees, and by seeking the opinions of community leaders prior to and during research. Mechanisms suggested included approaching and involving the community through Community Advisory Boards (CAB). Some of the responses in this category are included later as quotes. </a:t>
            </a:r>
          </a:p>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Training</a:t>
            </a:r>
            <a:r>
              <a:rPr lang="en-US" b="1" i="1" dirty="0" smtClean="0"/>
              <a:t>: </a:t>
            </a:r>
            <a:r>
              <a:rPr lang="en-US" dirty="0" smtClean="0"/>
              <a:t>Various types of ethics training courses were also suggested by the respondents as important avenues for improving the consent process in developing countries. The training courses might be for researchers, health professionals or the general public. Suggestions were given on how the training courses might be delivered. These included integrating the course into research methodology courses and making them part of undergraduate and postgraduate degrees. </a:t>
            </a:r>
          </a:p>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Differentiated approach – depending on the type of research</a:t>
            </a:r>
            <a:r>
              <a:rPr lang="en-US" dirty="0" smtClean="0"/>
              <a:t>: Participants emphasized the importance of acknowledging differences in contexts and designing approaches accordingly. The application of REA as an approach would depend on prior knowledge of the research design and anticipation of emerging ethical issues. Approaches would depend on the type of research design and the sensitivity of the issue to be addressed by the research. It was repeatedly mentioned that clinical trials would be ideal for this. </a:t>
            </a:r>
          </a:p>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Pre-assessment</a:t>
            </a:r>
            <a:r>
              <a:rPr lang="en-US" dirty="0" smtClean="0"/>
              <a:t>:</a:t>
            </a:r>
            <a:r>
              <a:rPr lang="en-US" b="1" dirty="0" smtClean="0"/>
              <a:t> </a:t>
            </a:r>
            <a:r>
              <a:rPr lang="en-US" dirty="0" smtClean="0"/>
              <a:t>Doing assessment prior to the actual field study and involving the study participants [others said it might be better to involve the community advisory board rather than study participants themselves] - see theme ‘involvement of community’ above. </a:t>
            </a:r>
          </a:p>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Field visits</a:t>
            </a:r>
            <a:r>
              <a:rPr lang="en-US" dirty="0" smtClean="0"/>
              <a:t>: Field visits to follow how ethical procedures stated in the protocol are actually being implemented in the field. These visits might be before the study or after the study, to monitor the implementation of consent or any emerging issues, depending on the nature of the study. The mandate of deciding which projects need the field follow-up, and coordinating follow-up would be that of the IRB. </a:t>
            </a:r>
          </a:p>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Balanced approach, ‘not to be a hurdle for research’:</a:t>
            </a:r>
            <a:r>
              <a:rPr lang="en-US" dirty="0" smtClean="0"/>
              <a:t> Out of concern that too much emphasis on rules and regulations might discourage researchers, respondents mentioned how important it was that ethical regulations did not become a hurdle for the research itself. The importance of striking the correct balance was also reflected in informal discussions with researchers.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9DA3A8B9-3523-4452-BE1A-B92D53302CF8}"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B870FE-2EA8-46A5-8623-9BC8FE4A986A}" type="datetime1">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4804B9-458C-4C22-8DE4-543E6C089320}" type="datetime1">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73BBA9-E0CD-4036-B9B1-9442D0A3F573}" type="datetime1">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DFF0BE-85A6-4481-9DE1-4C7321A595B5}" type="datetime1">
              <a:rPr lang="en-US" smtClean="0"/>
              <a:pPr/>
              <a:t>7/24/2013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2E6D6B-D0DC-4086-8C33-B0FEE16CE1CE}" type="datetime1">
              <a:rPr lang="en-US" smtClean="0"/>
              <a:pPr/>
              <a:t>7/24/2013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09EFB9-4560-47C0-9E51-2E7F7DC0CEA5}" type="datetime1">
              <a:rPr lang="en-US" smtClean="0"/>
              <a:pPr/>
              <a:t>7/24/2013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EE2EE3-3597-48AB-A09B-459D372B241C}" type="datetime1">
              <a:rPr lang="en-US" smtClean="0"/>
              <a:pPr/>
              <a:t>7/24/2013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F31566-5AF3-49F4-A4BC-490DE1273094}" type="datetime1">
              <a:rPr lang="en-US" smtClean="0"/>
              <a:pPr/>
              <a:t>7/24/2013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E62649-E197-45AB-8A58-E78DD847CB17}" type="datetime1">
              <a:rPr lang="en-US" smtClean="0"/>
              <a:pPr/>
              <a:t>7/24/2013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5F0443-1757-4891-AF15-4A1DCD883A35}" type="datetime1">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41F250-2C69-438B-89A8-808F8740433F}" type="datetime1">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D2543-1565-4CE1-9E70-AFA927780D9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9C4BD-B03E-4325-8C2C-3FEB5DD8B4C5}" type="datetime1">
              <a:rPr lang="en-US" smtClean="0"/>
              <a:pPr/>
              <a:t>7/24/2013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4D2543-1565-4CE1-9E70-AFA927780D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surveymonkey.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noAutofit/>
          </a:bodyPr>
          <a:lstStyle/>
          <a:p>
            <a:r>
              <a:rPr lang="en-US" sz="4000" i="1" dirty="0"/>
              <a:t>The Ethical Issues and Challenges of Medical Research in Low-Income </a:t>
            </a:r>
            <a:r>
              <a:rPr lang="en-US" sz="4000" i="1" dirty="0" smtClean="0"/>
              <a:t>Countries : </a:t>
            </a:r>
            <a:r>
              <a:rPr lang="en-US" sz="4000" dirty="0" smtClean="0"/>
              <a:t>Ethiopia </a:t>
            </a:r>
            <a:endParaRPr lang="en-US" sz="4000" dirty="0"/>
          </a:p>
        </p:txBody>
      </p:sp>
      <p:sp>
        <p:nvSpPr>
          <p:cNvPr id="3" name="Subtitle 2"/>
          <p:cNvSpPr>
            <a:spLocks noGrp="1"/>
          </p:cNvSpPr>
          <p:nvPr>
            <p:ph type="subTitle" idx="1"/>
          </p:nvPr>
        </p:nvSpPr>
        <p:spPr>
          <a:xfrm>
            <a:off x="1143000" y="3733800"/>
            <a:ext cx="6858000" cy="1752600"/>
          </a:xfrm>
        </p:spPr>
        <p:txBody>
          <a:bodyPr>
            <a:normAutofit fontScale="85000" lnSpcReduction="20000"/>
          </a:bodyPr>
          <a:lstStyle/>
          <a:p>
            <a:pPr algn="l"/>
            <a:r>
              <a:rPr lang="en-US" dirty="0" err="1" smtClean="0">
                <a:solidFill>
                  <a:srgbClr val="002060"/>
                </a:solidFill>
              </a:rPr>
              <a:t>Adamu</a:t>
            </a:r>
            <a:r>
              <a:rPr lang="en-US" dirty="0" smtClean="0">
                <a:solidFill>
                  <a:srgbClr val="002060"/>
                </a:solidFill>
              </a:rPr>
              <a:t> </a:t>
            </a:r>
            <a:r>
              <a:rPr lang="en-US" dirty="0" err="1" smtClean="0">
                <a:solidFill>
                  <a:srgbClr val="002060"/>
                </a:solidFill>
              </a:rPr>
              <a:t>Addissie</a:t>
            </a:r>
            <a:r>
              <a:rPr lang="en-US" dirty="0" smtClean="0">
                <a:solidFill>
                  <a:srgbClr val="002060"/>
                </a:solidFill>
              </a:rPr>
              <a:t> MD MPH</a:t>
            </a:r>
          </a:p>
          <a:p>
            <a:pPr algn="l"/>
            <a:r>
              <a:rPr lang="en-US" dirty="0" smtClean="0">
                <a:solidFill>
                  <a:srgbClr val="002060"/>
                </a:solidFill>
              </a:rPr>
              <a:t>BSMS (Brighton) &amp; SPH (Addis Ababa)</a:t>
            </a:r>
          </a:p>
          <a:p>
            <a:pPr algn="l"/>
            <a:endParaRPr lang="en-US" dirty="0" smtClean="0">
              <a:solidFill>
                <a:srgbClr val="002060"/>
              </a:solidFill>
            </a:endParaRPr>
          </a:p>
          <a:p>
            <a:pPr algn="r"/>
            <a:r>
              <a:rPr lang="en-US" dirty="0" smtClean="0">
                <a:solidFill>
                  <a:srgbClr val="002060"/>
                </a:solidFill>
              </a:rPr>
              <a:t>July 19, 2013 </a:t>
            </a:r>
            <a:endParaRPr lang="en-US" dirty="0">
              <a:solidFill>
                <a:srgbClr val="002060"/>
              </a:solidFill>
            </a:endParaRPr>
          </a:p>
        </p:txBody>
      </p:sp>
      <p:pic>
        <p:nvPicPr>
          <p:cNvPr id="4" name="Picture 4" descr="C:\Users\TOSHIBA\Desktop\Logo\Bsms_logo.png"/>
          <p:cNvPicPr>
            <a:picLocks noChangeAspect="1" noChangeArrowheads="1"/>
          </p:cNvPicPr>
          <p:nvPr/>
        </p:nvPicPr>
        <p:blipFill>
          <a:blip r:embed="rId3" cstate="print"/>
          <a:srcRect/>
          <a:stretch>
            <a:fillRect/>
          </a:stretch>
        </p:blipFill>
        <p:spPr bwMode="auto">
          <a:xfrm>
            <a:off x="1" y="0"/>
            <a:ext cx="3733799" cy="815996"/>
          </a:xfrm>
          <a:prstGeom prst="rect">
            <a:avLst/>
          </a:prstGeom>
          <a:noFill/>
        </p:spPr>
      </p:pic>
      <p:pic>
        <p:nvPicPr>
          <p:cNvPr id="5" name="Picture 3" descr="C:\Users\TOSHIBA\Desktop\Logo\WTP051585 Wellcome Trust.jpg"/>
          <p:cNvPicPr>
            <a:picLocks noChangeAspect="1" noChangeArrowheads="1"/>
          </p:cNvPicPr>
          <p:nvPr/>
        </p:nvPicPr>
        <p:blipFill>
          <a:blip r:embed="rId4" cstate="print"/>
          <a:srcRect/>
          <a:stretch>
            <a:fillRect/>
          </a:stretch>
        </p:blipFill>
        <p:spPr bwMode="auto">
          <a:xfrm>
            <a:off x="5486400" y="140208"/>
            <a:ext cx="3599688" cy="469392"/>
          </a:xfrm>
          <a:prstGeom prst="rect">
            <a:avLst/>
          </a:prstGeom>
          <a:noFill/>
        </p:spPr>
      </p:pic>
      <p:pic>
        <p:nvPicPr>
          <p:cNvPr id="7" name="Picture 5" descr="C:\Users\TOSHIBA\Desktop\Logo\526px-Addis_Ababa_University_logo.png"/>
          <p:cNvPicPr>
            <a:picLocks noChangeAspect="1" noChangeArrowheads="1"/>
          </p:cNvPicPr>
          <p:nvPr/>
        </p:nvPicPr>
        <p:blipFill>
          <a:blip r:embed="rId5" cstate="print"/>
          <a:srcRect/>
          <a:stretch>
            <a:fillRect/>
          </a:stretch>
        </p:blipFill>
        <p:spPr bwMode="auto">
          <a:xfrm>
            <a:off x="3810000" y="5331022"/>
            <a:ext cx="1447800" cy="152697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i="1" dirty="0" smtClean="0">
                <a:solidFill>
                  <a:srgbClr val="002060"/>
                </a:solidFill>
              </a:rPr>
              <a:t>Introduction </a:t>
            </a:r>
            <a:endParaRPr lang="en-US" i="1" dirty="0">
              <a:solidFill>
                <a:srgbClr val="002060"/>
              </a:solidFill>
            </a:endParaRPr>
          </a:p>
        </p:txBody>
      </p:sp>
      <p:sp>
        <p:nvSpPr>
          <p:cNvPr id="3" name="Content Placeholder 2"/>
          <p:cNvSpPr>
            <a:spLocks noGrp="1"/>
          </p:cNvSpPr>
          <p:nvPr>
            <p:ph idx="1"/>
          </p:nvPr>
        </p:nvSpPr>
        <p:spPr/>
        <p:txBody>
          <a:bodyPr>
            <a:normAutofit/>
          </a:bodyPr>
          <a:lstStyle/>
          <a:p>
            <a:r>
              <a:rPr lang="en-US" dirty="0" smtClean="0"/>
              <a:t>Universal International Ethical Guidelines Vs Varied and Dynamic Contexts in Low-Income countries  </a:t>
            </a:r>
          </a:p>
          <a:p>
            <a:endParaRPr lang="en-US"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i="1" dirty="0" smtClean="0">
                <a:solidFill>
                  <a:srgbClr val="002060"/>
                </a:solidFill>
              </a:rPr>
              <a:t>Conceptual Framework</a:t>
            </a:r>
            <a:endParaRPr lang="en-US" i="1" dirty="0">
              <a:solidFill>
                <a:srgbClr val="002060"/>
              </a:solidFill>
            </a:endParaRPr>
          </a:p>
        </p:txBody>
      </p:sp>
      <p:pic>
        <p:nvPicPr>
          <p:cNvPr id="4" name="Picture 2"/>
          <p:cNvPicPr>
            <a:picLocks noGrp="1" noChangeAspect="1" noChangeArrowheads="1"/>
          </p:cNvPicPr>
          <p:nvPr>
            <p:ph idx="1"/>
          </p:nvPr>
        </p:nvPicPr>
        <p:blipFill>
          <a:blip r:embed="rId2" cstate="print"/>
          <a:srcRect/>
          <a:stretch>
            <a:fillRect/>
          </a:stretch>
        </p:blipFill>
        <p:spPr bwMode="auto">
          <a:xfrm>
            <a:off x="0" y="1323613"/>
            <a:ext cx="9144000" cy="5762987"/>
          </a:xfrm>
          <a:prstGeom prst="rect">
            <a:avLst/>
          </a:prstGeom>
          <a:noFill/>
          <a:ln w="9525">
            <a:noFill/>
            <a:miter lim="800000"/>
            <a:headEnd/>
            <a:tailEnd/>
          </a:ln>
        </p:spPr>
      </p:pic>
      <p:sp>
        <p:nvSpPr>
          <p:cNvPr id="3" name="Rectangle 2"/>
          <p:cNvSpPr/>
          <p:nvPr/>
        </p:nvSpPr>
        <p:spPr>
          <a:xfrm>
            <a:off x="5334000" y="4191000"/>
            <a:ext cx="1600200" cy="838200"/>
          </a:xfrm>
          <a:prstGeom prst="rect">
            <a:avLst/>
          </a:prstGeom>
          <a:noFill/>
          <a:ln w="1270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429000" y="5334000"/>
            <a:ext cx="1676400" cy="838200"/>
          </a:xfrm>
          <a:prstGeom prst="rect">
            <a:avLst/>
          </a:prstGeom>
          <a:noFill/>
          <a:ln w="1270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3276600" y="3200400"/>
            <a:ext cx="1676400" cy="838200"/>
          </a:xfrm>
          <a:prstGeom prst="rect">
            <a:avLst/>
          </a:prstGeom>
          <a:noFill/>
          <a:ln w="1270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lide Number Placeholder 6"/>
          <p:cNvSpPr>
            <a:spLocks noGrp="1"/>
          </p:cNvSpPr>
          <p:nvPr>
            <p:ph type="sldNum" sz="quarter" idx="12"/>
          </p:nvPr>
        </p:nvSpPr>
        <p:spPr/>
        <p:txBody>
          <a:bodyPr/>
          <a:lstStyle/>
          <a:p>
            <a:fld id="{9A4D2543-1565-4CE1-9E70-AFA927780D94}" type="slidenum">
              <a:rPr lang="en-US" smtClean="0"/>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i="1" dirty="0" smtClean="0">
                <a:solidFill>
                  <a:srgbClr val="002060"/>
                </a:solidFill>
              </a:rPr>
              <a:t>Study Objective  </a:t>
            </a:r>
            <a:endParaRPr lang="en-US" i="1" dirty="0">
              <a:solidFill>
                <a:srgbClr val="002060"/>
              </a:solidFill>
            </a:endParaRPr>
          </a:p>
        </p:txBody>
      </p:sp>
      <p:sp>
        <p:nvSpPr>
          <p:cNvPr id="3" name="Content Placeholder 2"/>
          <p:cNvSpPr>
            <a:spLocks noGrp="1"/>
          </p:cNvSpPr>
          <p:nvPr>
            <p:ph idx="1"/>
          </p:nvPr>
        </p:nvSpPr>
        <p:spPr/>
        <p:txBody>
          <a:bodyPr/>
          <a:lstStyle/>
          <a:p>
            <a:r>
              <a:rPr lang="en-US" dirty="0" smtClean="0"/>
              <a:t>To </a:t>
            </a:r>
            <a:r>
              <a:rPr lang="en-US" dirty="0"/>
              <a:t>assess the major ethical issues and perceived gaps in the current medical research consent processes in Ethiopia </a:t>
            </a:r>
          </a:p>
        </p:txBody>
      </p:sp>
      <p:sp>
        <p:nvSpPr>
          <p:cNvPr id="4" name="Slide Number Placeholder 3"/>
          <p:cNvSpPr>
            <a:spLocks noGrp="1"/>
          </p:cNvSpPr>
          <p:nvPr>
            <p:ph type="sldNum" sz="quarter" idx="12"/>
          </p:nvPr>
        </p:nvSpPr>
        <p:spPr/>
        <p:txBody>
          <a:bodyPr/>
          <a:lstStyle/>
          <a:p>
            <a:fld id="{9A4D2543-1565-4CE1-9E70-AFA927780D94}"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287A8FF5-37E9-423C-AFF7-24E8465701E8}" type="slidenum">
              <a:rPr lang="en-US" smtClean="0"/>
              <a:pPr/>
              <a:t>5</a:t>
            </a:fld>
            <a:endParaRPr lang="en-US"/>
          </a:p>
        </p:txBody>
      </p:sp>
      <p:pic>
        <p:nvPicPr>
          <p:cNvPr id="37890" name="Picture 2" descr="C:\Users\TOSHIBA\Desktop\Logo\methiop.bmp"/>
          <p:cNvPicPr>
            <a:picLocks noGrp="1" noChangeAspect="1" noChangeArrowheads="1"/>
          </p:cNvPicPr>
          <p:nvPr>
            <p:ph idx="1"/>
          </p:nvPr>
        </p:nvPicPr>
        <p:blipFill>
          <a:blip r:embed="rId3" cstate="print"/>
          <a:srcRect/>
          <a:stretch>
            <a:fillRect/>
          </a:stretch>
        </p:blipFill>
        <p:spPr bwMode="auto">
          <a:xfrm>
            <a:off x="381000" y="-345184"/>
            <a:ext cx="7315200" cy="72031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checkerboard(across)">
                                      <p:cBhvr>
                                        <p:cTn id="7" dur="5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Method </a:t>
            </a:r>
            <a:endParaRPr lang="en-US" dirty="0"/>
          </a:p>
        </p:txBody>
      </p:sp>
      <p:sp>
        <p:nvSpPr>
          <p:cNvPr id="3" name="Content Placeholder 2"/>
          <p:cNvSpPr>
            <a:spLocks noGrp="1"/>
          </p:cNvSpPr>
          <p:nvPr>
            <p:ph idx="1"/>
          </p:nvPr>
        </p:nvSpPr>
        <p:spPr/>
        <p:txBody>
          <a:bodyPr>
            <a:normAutofit fontScale="92500"/>
          </a:bodyPr>
          <a:lstStyle/>
          <a:p>
            <a:r>
              <a:rPr lang="en-US" dirty="0" smtClean="0"/>
              <a:t>A Mixed Methods study was </a:t>
            </a:r>
            <a:r>
              <a:rPr lang="en-US" dirty="0"/>
              <a:t>conducted in July-September 2012, </a:t>
            </a:r>
            <a:endParaRPr lang="en-US" dirty="0" smtClean="0"/>
          </a:p>
          <a:p>
            <a:r>
              <a:rPr lang="en-US" dirty="0" smtClean="0"/>
              <a:t>Ethiopian </a:t>
            </a:r>
            <a:r>
              <a:rPr lang="en-US" dirty="0"/>
              <a:t>research institutions and universities</a:t>
            </a:r>
            <a:endParaRPr lang="en-US" dirty="0" smtClean="0"/>
          </a:p>
          <a:p>
            <a:r>
              <a:rPr lang="en-US" dirty="0" smtClean="0"/>
              <a:t>Quantitative: 241  self-administered </a:t>
            </a:r>
            <a:r>
              <a:rPr lang="en-US" dirty="0"/>
              <a:t>interviews </a:t>
            </a:r>
          </a:p>
          <a:p>
            <a:pPr marL="0" indent="0">
              <a:buNone/>
            </a:pPr>
            <a:r>
              <a:rPr lang="en-US" dirty="0" smtClean="0"/>
              <a:t>	</a:t>
            </a:r>
            <a:r>
              <a:rPr lang="en-GB" dirty="0">
                <a:hlinkClick r:id="rId2"/>
              </a:rPr>
              <a:t>http://www.surveymonkey.com</a:t>
            </a:r>
            <a:endParaRPr lang="en-US" dirty="0" smtClean="0"/>
          </a:p>
          <a:p>
            <a:r>
              <a:rPr lang="en-US" dirty="0" smtClean="0"/>
              <a:t>Qualitative: 19 in-depth </a:t>
            </a:r>
            <a:r>
              <a:rPr lang="en-US" dirty="0"/>
              <a:t>interviews </a:t>
            </a:r>
            <a:endParaRPr lang="en-US" dirty="0" smtClean="0"/>
          </a:p>
          <a:p>
            <a:pPr marL="457200" lvl="1" indent="0">
              <a:buNone/>
            </a:pPr>
            <a:r>
              <a:rPr lang="en-US" dirty="0" smtClean="0"/>
              <a:t>(health </a:t>
            </a:r>
            <a:r>
              <a:rPr lang="en-US" dirty="0"/>
              <a:t>researchers, ethics committee members and health research </a:t>
            </a:r>
            <a:r>
              <a:rPr lang="en-US" dirty="0" smtClean="0"/>
              <a:t>regulators </a:t>
            </a:r>
            <a:endParaRPr lang="en-US"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287A8FF5-37E9-423C-AFF7-24E8465701E8}" type="slidenum">
              <a:rPr lang="en-US" smtClean="0"/>
              <a:pPr/>
              <a:t>7</a:t>
            </a:fld>
            <a:endParaRPr lang="en-US"/>
          </a:p>
        </p:txBody>
      </p:sp>
      <p:pic>
        <p:nvPicPr>
          <p:cNvPr id="37890" name="Picture 2" descr="C:\Users\TOSHIBA\Desktop\Logo\methiop.bmp"/>
          <p:cNvPicPr>
            <a:picLocks noGrp="1" noChangeAspect="1" noChangeArrowheads="1"/>
          </p:cNvPicPr>
          <p:nvPr>
            <p:ph idx="1"/>
          </p:nvPr>
        </p:nvPicPr>
        <p:blipFill>
          <a:blip r:embed="rId3" cstate="print"/>
          <a:srcRect/>
          <a:stretch>
            <a:fillRect/>
          </a:stretch>
        </p:blipFill>
        <p:spPr bwMode="auto">
          <a:xfrm>
            <a:off x="381000" y="-345184"/>
            <a:ext cx="7315200" cy="7203184"/>
          </a:xfrm>
          <a:prstGeom prst="rect">
            <a:avLst/>
          </a:prstGeom>
          <a:noFill/>
        </p:spPr>
      </p:pic>
      <p:cxnSp>
        <p:nvCxnSpPr>
          <p:cNvPr id="10" name="Straight Arrow Connector 9"/>
          <p:cNvCxnSpPr>
            <a:stCxn id="22" idx="2"/>
          </p:cNvCxnSpPr>
          <p:nvPr/>
        </p:nvCxnSpPr>
        <p:spPr>
          <a:xfrm>
            <a:off x="1447800" y="1306830"/>
            <a:ext cx="1219200" cy="1055370"/>
          </a:xfrm>
          <a:prstGeom prst="straightConnector1">
            <a:avLst/>
          </a:prstGeom>
          <a:ln w="50800">
            <a:solidFill>
              <a:srgbClr val="270AFC"/>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143000" y="4419600"/>
            <a:ext cx="990600" cy="737712"/>
          </a:xfrm>
          <a:prstGeom prst="straightConnector1">
            <a:avLst/>
          </a:prstGeom>
          <a:ln w="50800">
            <a:solidFill>
              <a:srgbClr val="270AFC"/>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31" idx="1"/>
          </p:cNvCxnSpPr>
          <p:nvPr/>
        </p:nvCxnSpPr>
        <p:spPr>
          <a:xfrm flipH="1" flipV="1">
            <a:off x="3276600" y="3886200"/>
            <a:ext cx="2667000" cy="1228963"/>
          </a:xfrm>
          <a:prstGeom prst="straightConnector1">
            <a:avLst/>
          </a:prstGeom>
          <a:ln w="50800">
            <a:solidFill>
              <a:srgbClr val="270AFC"/>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276600" y="2667000"/>
            <a:ext cx="2590800" cy="1133237"/>
          </a:xfrm>
          <a:prstGeom prst="straightConnector1">
            <a:avLst/>
          </a:prstGeom>
          <a:ln w="50800">
            <a:solidFill>
              <a:srgbClr val="270AFC"/>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609600" y="762000"/>
            <a:ext cx="1676400" cy="544830"/>
          </a:xfrm>
          <a:prstGeom prst="roundRect">
            <a:avLst/>
          </a:prstGeom>
          <a:noFill/>
          <a:ln w="1270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2600" dirty="0" smtClean="0">
                <a:ln>
                  <a:solidFill>
                    <a:schemeClr val="accent1">
                      <a:shade val="50000"/>
                    </a:schemeClr>
                  </a:solidFill>
                </a:ln>
                <a:solidFill>
                  <a:srgbClr val="270AFC"/>
                </a:solidFill>
              </a:rPr>
              <a:t>GONDAR</a:t>
            </a:r>
            <a:endParaRPr lang="en-US" sz="2600" dirty="0">
              <a:ln>
                <a:solidFill>
                  <a:schemeClr val="accent1">
                    <a:shade val="50000"/>
                  </a:schemeClr>
                </a:solidFill>
              </a:ln>
              <a:solidFill>
                <a:srgbClr val="270AFC"/>
              </a:solidFill>
            </a:endParaRPr>
          </a:p>
        </p:txBody>
      </p:sp>
      <p:sp>
        <p:nvSpPr>
          <p:cNvPr id="29" name="Rounded Rectangle 28"/>
          <p:cNvSpPr/>
          <p:nvPr/>
        </p:nvSpPr>
        <p:spPr>
          <a:xfrm>
            <a:off x="152400" y="5189697"/>
            <a:ext cx="1905000" cy="544830"/>
          </a:xfrm>
          <a:prstGeom prst="roundRect">
            <a:avLst/>
          </a:prstGeom>
          <a:noFill/>
          <a:ln w="1270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2600" dirty="0" smtClean="0">
                <a:ln>
                  <a:solidFill>
                    <a:schemeClr val="accent1">
                      <a:shade val="50000"/>
                    </a:schemeClr>
                  </a:solidFill>
                </a:ln>
                <a:solidFill>
                  <a:srgbClr val="270AFC"/>
                </a:solidFill>
              </a:rPr>
              <a:t>JIMMA U.</a:t>
            </a:r>
            <a:endParaRPr lang="en-US" sz="2600" dirty="0">
              <a:ln>
                <a:solidFill>
                  <a:schemeClr val="accent1">
                    <a:shade val="50000"/>
                  </a:schemeClr>
                </a:solidFill>
              </a:ln>
              <a:solidFill>
                <a:srgbClr val="270AFC"/>
              </a:solidFill>
            </a:endParaRPr>
          </a:p>
        </p:txBody>
      </p:sp>
      <p:sp>
        <p:nvSpPr>
          <p:cNvPr id="30" name="Rounded Rectangle 29"/>
          <p:cNvSpPr/>
          <p:nvPr/>
        </p:nvSpPr>
        <p:spPr>
          <a:xfrm>
            <a:off x="5943600" y="2362200"/>
            <a:ext cx="1600200" cy="544830"/>
          </a:xfrm>
          <a:prstGeom prst="roundRect">
            <a:avLst/>
          </a:prstGeom>
          <a:noFill/>
          <a:ln w="1270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2600" dirty="0" smtClean="0">
                <a:ln>
                  <a:solidFill>
                    <a:schemeClr val="accent1">
                      <a:shade val="50000"/>
                    </a:schemeClr>
                  </a:solidFill>
                </a:ln>
                <a:solidFill>
                  <a:srgbClr val="270AFC"/>
                </a:solidFill>
              </a:rPr>
              <a:t>AAU</a:t>
            </a:r>
            <a:endParaRPr lang="en-US" sz="2600" dirty="0">
              <a:ln>
                <a:solidFill>
                  <a:schemeClr val="accent1">
                    <a:shade val="50000"/>
                  </a:schemeClr>
                </a:solidFill>
              </a:ln>
              <a:solidFill>
                <a:srgbClr val="270AFC"/>
              </a:solidFill>
            </a:endParaRPr>
          </a:p>
        </p:txBody>
      </p:sp>
      <p:sp>
        <p:nvSpPr>
          <p:cNvPr id="31" name="Rounded Rectangle 30"/>
          <p:cNvSpPr/>
          <p:nvPr/>
        </p:nvSpPr>
        <p:spPr>
          <a:xfrm>
            <a:off x="5943600" y="4842748"/>
            <a:ext cx="1295400" cy="544830"/>
          </a:xfrm>
          <a:prstGeom prst="roundRect">
            <a:avLst/>
          </a:prstGeom>
          <a:noFill/>
          <a:ln w="1270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US" sz="2600" dirty="0" smtClean="0">
                <a:ln>
                  <a:solidFill>
                    <a:schemeClr val="accent1">
                      <a:shade val="50000"/>
                    </a:schemeClr>
                  </a:solidFill>
                </a:ln>
                <a:solidFill>
                  <a:srgbClr val="270AFC"/>
                </a:solidFill>
              </a:rPr>
              <a:t>EHNRI</a:t>
            </a:r>
            <a:endParaRPr lang="en-US" sz="2600" dirty="0">
              <a:ln>
                <a:solidFill>
                  <a:schemeClr val="accent1">
                    <a:shade val="50000"/>
                  </a:schemeClr>
                </a:solidFill>
              </a:ln>
              <a:solidFill>
                <a:srgbClr val="270AF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checkerboard(across)">
                                      <p:cBhvr>
                                        <p:cTn id="7" dur="500"/>
                                        <p:tgtEl>
                                          <p:spTgt spid="3789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checkerboard(across)">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checkerboard(across)">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checkerboard(across)">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heckerboard(across)">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checkerboard(across)">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checkerboard(across)">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checkerboard(across)">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9" grpId="0" animBg="1"/>
      <p:bldP spid="30" grpId="0"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US" sz="2400" dirty="0" smtClean="0">
                <a:solidFill>
                  <a:srgbClr val="002060"/>
                </a:solidFill>
              </a:rPr>
              <a:t>Profile of researchers, ethics committee members from various Ethiopian research institutions, September, 2012 (n=241)</a:t>
            </a:r>
            <a:endParaRPr lang="en-US" sz="2400" dirty="0">
              <a:solidFill>
                <a:srgbClr val="002060"/>
              </a:solidFill>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15240" y="1371600"/>
            <a:ext cx="11201400" cy="5791200"/>
          </a:xfrm>
          <a:prstGeom prst="rect">
            <a:avLst/>
          </a:prstGeom>
          <a:noFill/>
          <a:ln w="9525">
            <a:noFill/>
            <a:miter lim="800000"/>
            <a:headEnd/>
            <a:tailEnd/>
          </a:ln>
          <a:effectLst/>
        </p:spPr>
      </p:pic>
      <p:sp>
        <p:nvSpPr>
          <p:cNvPr id="3" name="Rounded Rectangle 2"/>
          <p:cNvSpPr/>
          <p:nvPr/>
        </p:nvSpPr>
        <p:spPr>
          <a:xfrm>
            <a:off x="7010400" y="6324600"/>
            <a:ext cx="914400" cy="3810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a:off x="533400" y="1676400"/>
            <a:ext cx="1752600" cy="19812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228600" y="3886200"/>
            <a:ext cx="3429000" cy="19050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lide Number Placeholder 4"/>
          <p:cNvSpPr>
            <a:spLocks noGrp="1"/>
          </p:cNvSpPr>
          <p:nvPr>
            <p:ph type="sldNum" sz="quarter" idx="12"/>
          </p:nvPr>
        </p:nvSpPr>
        <p:spPr/>
        <p:txBody>
          <a:bodyPr/>
          <a:lstStyle/>
          <a:p>
            <a:fld id="{9A4D2543-1565-4CE1-9E70-AFA927780D94}" type="slidenum">
              <a:rPr lang="en-US" smtClean="0"/>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19200"/>
          </a:xfrm>
        </p:spPr>
        <p:txBody>
          <a:bodyPr>
            <a:normAutofit/>
          </a:bodyPr>
          <a:lstStyle/>
          <a:p>
            <a:pPr algn="l"/>
            <a:r>
              <a:rPr lang="en-US" sz="2000" dirty="0" smtClean="0">
                <a:solidFill>
                  <a:srgbClr val="002060"/>
                </a:solidFill>
              </a:rPr>
              <a:t>Opinions </a:t>
            </a:r>
            <a:r>
              <a:rPr lang="en-US" sz="2000" dirty="0">
                <a:solidFill>
                  <a:srgbClr val="002060"/>
                </a:solidFill>
              </a:rPr>
              <a:t>of Researchers from Various Ethiopian Institutions on the Consent Processes and Development of REA, September, 2012 (n=241)</a:t>
            </a:r>
            <a:r>
              <a:rPr lang="en-US" sz="1200" dirty="0"/>
              <a:t/>
            </a:r>
            <a:br>
              <a:rPr lang="en-US" sz="1200" dirty="0"/>
            </a:br>
            <a:endParaRPr lang="en-US" sz="1200"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0" y="990600"/>
            <a:ext cx="10287000" cy="5867400"/>
          </a:xfrm>
          <a:prstGeom prst="rect">
            <a:avLst/>
          </a:prstGeom>
          <a:noFill/>
          <a:ln w="9525">
            <a:noFill/>
            <a:miter lim="800000"/>
            <a:headEnd/>
            <a:tailEnd/>
          </a:ln>
          <a:effectLst/>
        </p:spPr>
      </p:pic>
      <p:sp>
        <p:nvSpPr>
          <p:cNvPr id="5" name="Rounded Rectangle 4"/>
          <p:cNvSpPr/>
          <p:nvPr/>
        </p:nvSpPr>
        <p:spPr>
          <a:xfrm>
            <a:off x="533400" y="1600200"/>
            <a:ext cx="8382000" cy="2286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a:off x="533400" y="3200400"/>
            <a:ext cx="8458200" cy="2286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533400" y="3581400"/>
            <a:ext cx="2590800" cy="16764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p:cNvSpPr>
            <a:spLocks noGrp="1"/>
          </p:cNvSpPr>
          <p:nvPr>
            <p:ph type="sldNum" sz="quarter" idx="12"/>
          </p:nvPr>
        </p:nvSpPr>
        <p:spPr/>
        <p:txBody>
          <a:bodyPr/>
          <a:lstStyle/>
          <a:p>
            <a:fld id="{9A4D2543-1565-4CE1-9E70-AFA927780D94}" type="slidenum">
              <a:rPr lang="en-US" smtClean="0"/>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i="1" dirty="0" smtClean="0">
                <a:solidFill>
                  <a:srgbClr val="002060"/>
                </a:solidFill>
              </a:rPr>
              <a:t>Perceived </a:t>
            </a:r>
            <a:r>
              <a:rPr lang="en-US" i="1" dirty="0">
                <a:solidFill>
                  <a:srgbClr val="002060"/>
                </a:solidFill>
              </a:rPr>
              <a:t>gaps and problems in the current consent </a:t>
            </a:r>
            <a:r>
              <a:rPr lang="en-US" i="1" dirty="0" smtClean="0">
                <a:solidFill>
                  <a:srgbClr val="002060"/>
                </a:solidFill>
              </a:rPr>
              <a:t>process  </a:t>
            </a:r>
            <a:r>
              <a:rPr lang="en-US" sz="3100" i="1" dirty="0" smtClean="0">
                <a:solidFill>
                  <a:srgbClr val="002060"/>
                </a:solidFill>
              </a:rPr>
              <a:t>(</a:t>
            </a:r>
            <a:r>
              <a:rPr lang="en-US" sz="3100" i="1" u="sng" dirty="0" smtClean="0">
                <a:solidFill>
                  <a:srgbClr val="002060"/>
                </a:solidFill>
              </a:rPr>
              <a:t>Qualitative</a:t>
            </a:r>
            <a:r>
              <a:rPr lang="en-US" sz="3100" i="1" dirty="0" smtClean="0">
                <a:solidFill>
                  <a:srgbClr val="002060"/>
                </a:solidFill>
              </a:rPr>
              <a:t>)</a:t>
            </a:r>
            <a:endParaRPr lang="en-US" sz="3100" i="1" dirty="0">
              <a:solidFill>
                <a:srgbClr val="002060"/>
              </a:solidFill>
            </a:endParaRPr>
          </a:p>
        </p:txBody>
      </p:sp>
      <p:sp>
        <p:nvSpPr>
          <p:cNvPr id="3" name="Content Placeholder 2"/>
          <p:cNvSpPr>
            <a:spLocks noGrp="1"/>
          </p:cNvSpPr>
          <p:nvPr>
            <p:ph idx="1"/>
          </p:nvPr>
        </p:nvSpPr>
        <p:spPr/>
        <p:txBody>
          <a:bodyPr/>
          <a:lstStyle/>
          <a:p>
            <a:r>
              <a:rPr lang="en-US" dirty="0" smtClean="0"/>
              <a:t>Language:</a:t>
            </a:r>
          </a:p>
          <a:p>
            <a:r>
              <a:rPr lang="en-US" i="1" dirty="0" smtClean="0"/>
              <a:t>Lack of awareness about research, health and ethics:</a:t>
            </a:r>
            <a:r>
              <a:rPr lang="en-US" dirty="0" smtClean="0"/>
              <a:t> </a:t>
            </a:r>
          </a:p>
          <a:p>
            <a:r>
              <a:rPr lang="en-US" i="1" dirty="0" smtClean="0"/>
              <a:t>Undue Expectations by participants and Manipulation by researchers</a:t>
            </a:r>
            <a:r>
              <a:rPr lang="en-US" dirty="0" smtClean="0"/>
              <a:t>:</a:t>
            </a:r>
          </a:p>
          <a:p>
            <a:r>
              <a:rPr lang="en-US" i="1" dirty="0" smtClean="0"/>
              <a:t>Undue Focus on consent and recruitment  [without adequate information]</a:t>
            </a:r>
            <a:r>
              <a:rPr lang="en-US" dirty="0" smtClean="0"/>
              <a:t>:</a:t>
            </a:r>
          </a:p>
          <a:p>
            <a:r>
              <a:rPr lang="en-US" i="1" dirty="0" smtClean="0"/>
              <a:t>Undue Emphasis on rules and procedures</a:t>
            </a:r>
            <a:r>
              <a:rPr lang="en-US" dirty="0" smtClean="0"/>
              <a:t>:</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rgbClr val="002060"/>
                </a:solidFill>
              </a:rPr>
              <a:t>Language</a:t>
            </a:r>
            <a:endParaRPr lang="en-US" dirty="0">
              <a:solidFill>
                <a:srgbClr val="002060"/>
              </a:solidFill>
            </a:endParaRPr>
          </a:p>
        </p:txBody>
      </p:sp>
      <p:sp>
        <p:nvSpPr>
          <p:cNvPr id="3" name="Content Placeholder 2"/>
          <p:cNvSpPr>
            <a:spLocks noGrp="1"/>
          </p:cNvSpPr>
          <p:nvPr>
            <p:ph idx="1"/>
          </p:nvPr>
        </p:nvSpPr>
        <p:spPr/>
        <p:txBody>
          <a:bodyPr>
            <a:normAutofit/>
          </a:bodyPr>
          <a:lstStyle/>
          <a:p>
            <a:pPr>
              <a:buNone/>
            </a:pPr>
            <a:endParaRPr lang="en-US" dirty="0"/>
          </a:p>
          <a:p>
            <a:pPr>
              <a:buNone/>
            </a:pPr>
            <a:r>
              <a:rPr lang="en-US" i="1" dirty="0"/>
              <a:t>“When we come to information, there is a problem of  language, ...  Ethiopia is a diverse country, so even when you translate to Amharic, it is hard to bring the understanding, it is hard to translate scientific words to Amharic. ..."   </a:t>
            </a:r>
            <a:r>
              <a:rPr lang="en-US" dirty="0"/>
              <a:t>[Researcher and ethicist, AAU] </a:t>
            </a:r>
          </a:p>
          <a:p>
            <a:endParaRPr lang="en-US"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solidFill>
                  <a:srgbClr val="002060"/>
                </a:solidFill>
              </a:rPr>
              <a:t>Lack of awareness about research, health and ethics:</a:t>
            </a:r>
            <a:endParaRPr lang="en-US" dirty="0">
              <a:solidFill>
                <a:srgbClr val="002060"/>
              </a:solidFill>
            </a:endParaRPr>
          </a:p>
        </p:txBody>
      </p:sp>
      <p:sp>
        <p:nvSpPr>
          <p:cNvPr id="3" name="Content Placeholder 2"/>
          <p:cNvSpPr>
            <a:spLocks noGrp="1"/>
          </p:cNvSpPr>
          <p:nvPr>
            <p:ph idx="1"/>
          </p:nvPr>
        </p:nvSpPr>
        <p:spPr/>
        <p:txBody>
          <a:bodyPr>
            <a:normAutofit fontScale="77500" lnSpcReduction="20000"/>
          </a:bodyPr>
          <a:lstStyle/>
          <a:p>
            <a:pPr>
              <a:buNone/>
            </a:pPr>
            <a:r>
              <a:rPr lang="en-US" i="1" dirty="0" smtClean="0"/>
              <a:t>" </a:t>
            </a:r>
            <a:r>
              <a:rPr lang="en-US" i="1" dirty="0"/>
              <a:t>The society might be where they have no knowledge about research...</a:t>
            </a:r>
            <a:r>
              <a:rPr lang="en-US" dirty="0"/>
              <a:t> People might also not </a:t>
            </a:r>
            <a:r>
              <a:rPr lang="en-US" dirty="0" smtClean="0"/>
              <a:t>understand </a:t>
            </a:r>
            <a:r>
              <a:rPr lang="en-US" dirty="0"/>
              <a:t>what is written if they can’t read. These are (some) loop holes</a:t>
            </a:r>
            <a:r>
              <a:rPr lang="en-US" i="1" dirty="0"/>
              <a:t> " </a:t>
            </a:r>
            <a:r>
              <a:rPr lang="en-US" dirty="0"/>
              <a:t>[</a:t>
            </a:r>
            <a:r>
              <a:rPr lang="en-US" i="1" dirty="0"/>
              <a:t>Researcher, EHNRI</a:t>
            </a:r>
            <a:r>
              <a:rPr lang="en-US" i="1" dirty="0" smtClean="0"/>
              <a:t>]</a:t>
            </a:r>
            <a:endParaRPr lang="en-US" dirty="0" smtClean="0"/>
          </a:p>
          <a:p>
            <a:pPr>
              <a:buNone/>
            </a:pPr>
            <a:endParaRPr lang="en-US" i="1" dirty="0" smtClean="0"/>
          </a:p>
          <a:p>
            <a:pPr>
              <a:buNone/>
            </a:pPr>
            <a:r>
              <a:rPr lang="en-US" i="1" dirty="0" smtClean="0"/>
              <a:t>" </a:t>
            </a:r>
            <a:r>
              <a:rPr lang="en-US" i="1" dirty="0"/>
              <a:t>E</a:t>
            </a:r>
            <a:r>
              <a:rPr lang="en-US" dirty="0"/>
              <a:t>ven, the participants don’t know what ..  research is ... they don’t know whether the research </a:t>
            </a:r>
            <a:r>
              <a:rPr lang="en-US" dirty="0" smtClean="0"/>
              <a:t>has </a:t>
            </a:r>
            <a:r>
              <a:rPr lang="en-US" dirty="0"/>
              <a:t>benefit or harm ... [they] say yes without knowing it" [ Researcher, JU</a:t>
            </a:r>
            <a:r>
              <a:rPr lang="en-US" dirty="0" smtClean="0"/>
              <a:t>]</a:t>
            </a:r>
          </a:p>
          <a:p>
            <a:pPr>
              <a:buNone/>
            </a:pPr>
            <a:r>
              <a:rPr lang="en-US" dirty="0"/>
              <a:t> </a:t>
            </a:r>
          </a:p>
          <a:p>
            <a:pPr>
              <a:buNone/>
            </a:pPr>
            <a:r>
              <a:rPr lang="en-US" dirty="0" smtClean="0"/>
              <a:t>".......</a:t>
            </a:r>
            <a:r>
              <a:rPr lang="en-US" dirty="0"/>
              <a:t>I</a:t>
            </a:r>
            <a:r>
              <a:rPr lang="en-US" i="1" dirty="0"/>
              <a:t>n Ethiopia, most places where research is done, the people don’t know how to read and </a:t>
            </a:r>
            <a:r>
              <a:rPr lang="en-US" i="1" dirty="0" smtClean="0"/>
              <a:t>write</a:t>
            </a:r>
            <a:r>
              <a:rPr lang="en-US" i="1" dirty="0"/>
              <a:t>, so how much do the researchers need to explain? " </a:t>
            </a:r>
            <a:r>
              <a:rPr lang="en-US" dirty="0"/>
              <a:t>[</a:t>
            </a:r>
            <a:r>
              <a:rPr lang="en-US" i="1" dirty="0"/>
              <a:t> Researcher and ethicist, AAU</a:t>
            </a:r>
            <a:r>
              <a:rPr lang="en-US" dirty="0"/>
              <a:t>]</a:t>
            </a:r>
          </a:p>
          <a:p>
            <a:endParaRPr lang="en-US" b="1"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solidFill>
                  <a:srgbClr val="002060"/>
                </a:solidFill>
              </a:rPr>
              <a:t>Undue Expectations by participants and Manipulation by researchers</a:t>
            </a:r>
            <a:r>
              <a:rPr lang="en-US" dirty="0" smtClean="0">
                <a:solidFill>
                  <a:srgbClr val="002060"/>
                </a:solidFill>
              </a:rPr>
              <a:t>:</a:t>
            </a:r>
            <a:endParaRPr lang="en-US" dirty="0">
              <a:solidFill>
                <a:srgbClr val="002060"/>
              </a:solidFill>
            </a:endParaRPr>
          </a:p>
        </p:txBody>
      </p:sp>
      <p:sp>
        <p:nvSpPr>
          <p:cNvPr id="3" name="Content Placeholder 2"/>
          <p:cNvSpPr>
            <a:spLocks noGrp="1"/>
          </p:cNvSpPr>
          <p:nvPr>
            <p:ph idx="1"/>
          </p:nvPr>
        </p:nvSpPr>
        <p:spPr/>
        <p:txBody>
          <a:bodyPr>
            <a:normAutofit/>
          </a:bodyPr>
          <a:lstStyle/>
          <a:p>
            <a:pPr>
              <a:buNone/>
            </a:pPr>
            <a:r>
              <a:rPr lang="en-US" i="1" dirty="0" smtClean="0"/>
              <a:t>" </a:t>
            </a:r>
            <a:r>
              <a:rPr lang="en-US" i="1" dirty="0"/>
              <a:t>There is also this thing, ... there is (even with) the tone of your voice, you might </a:t>
            </a:r>
            <a:r>
              <a:rPr lang="en-US" i="1" dirty="0" smtClean="0"/>
              <a:t>emphasis mainly </a:t>
            </a:r>
            <a:r>
              <a:rPr lang="en-US" i="1" dirty="0"/>
              <a:t>the benefit, there might be some persuasion. (And), they have to believe in it "</a:t>
            </a:r>
            <a:r>
              <a:rPr lang="en-US" dirty="0"/>
              <a:t> 	[Researcher, JU]</a:t>
            </a:r>
          </a:p>
          <a:p>
            <a:endParaRPr lang="en-US"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solidFill>
                  <a:srgbClr val="002060"/>
                </a:solidFill>
              </a:rPr>
              <a:t>Focus on consent and recruitment  [without adequate information]</a:t>
            </a:r>
            <a:r>
              <a:rPr lang="en-US" dirty="0" smtClean="0">
                <a:solidFill>
                  <a:srgbClr val="002060"/>
                </a:solidFill>
              </a:rPr>
              <a:t>:</a:t>
            </a:r>
            <a:endParaRPr lang="en-US" dirty="0">
              <a:solidFill>
                <a:srgbClr val="002060"/>
              </a:solidFill>
            </a:endParaRPr>
          </a:p>
        </p:txBody>
      </p:sp>
      <p:sp>
        <p:nvSpPr>
          <p:cNvPr id="3" name="Content Placeholder 2"/>
          <p:cNvSpPr>
            <a:spLocks noGrp="1"/>
          </p:cNvSpPr>
          <p:nvPr>
            <p:ph idx="1"/>
          </p:nvPr>
        </p:nvSpPr>
        <p:spPr/>
        <p:txBody>
          <a:bodyPr>
            <a:normAutofit/>
          </a:bodyPr>
          <a:lstStyle/>
          <a:p>
            <a:pPr>
              <a:buNone/>
            </a:pPr>
            <a:r>
              <a:rPr lang="en-US" i="1" dirty="0" smtClean="0"/>
              <a:t>" </a:t>
            </a:r>
            <a:r>
              <a:rPr lang="en-US" i="1" dirty="0"/>
              <a:t>.. there is a lot of negotiation and bargaining (around consent), which is not a proper way </a:t>
            </a:r>
            <a:r>
              <a:rPr lang="en-US" i="1" dirty="0" smtClean="0"/>
              <a:t>of getting </a:t>
            </a:r>
            <a:r>
              <a:rPr lang="en-US" i="1" dirty="0"/>
              <a:t>a consent or is a proper consent (process) application"  </a:t>
            </a:r>
            <a:r>
              <a:rPr lang="en-US" dirty="0"/>
              <a:t>[Researcher, JU] </a:t>
            </a:r>
          </a:p>
          <a:p>
            <a:pPr>
              <a:buNone/>
            </a:pPr>
            <a:endParaRPr lang="en-US" dirty="0"/>
          </a:p>
          <a:p>
            <a:endParaRPr lang="en-US"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rgbClr val="002060"/>
                </a:solidFill>
              </a:rPr>
              <a:t>Emphasis on rules and procedures</a:t>
            </a:r>
            <a:r>
              <a:rPr lang="en-US" dirty="0" smtClean="0">
                <a:solidFill>
                  <a:srgbClr val="002060"/>
                </a:solidFill>
              </a:rPr>
              <a:t>:</a:t>
            </a:r>
            <a:endParaRPr lang="en-US" dirty="0">
              <a:solidFill>
                <a:srgbClr val="002060"/>
              </a:solidFill>
            </a:endParaRPr>
          </a:p>
        </p:txBody>
      </p:sp>
      <p:sp>
        <p:nvSpPr>
          <p:cNvPr id="3" name="Content Placeholder 2"/>
          <p:cNvSpPr>
            <a:spLocks noGrp="1"/>
          </p:cNvSpPr>
          <p:nvPr>
            <p:ph idx="1"/>
          </p:nvPr>
        </p:nvSpPr>
        <p:spPr/>
        <p:txBody>
          <a:bodyPr>
            <a:normAutofit/>
          </a:bodyPr>
          <a:lstStyle/>
          <a:p>
            <a:pPr>
              <a:buNone/>
            </a:pPr>
            <a:r>
              <a:rPr lang="en-US" i="1" dirty="0" smtClean="0"/>
              <a:t>" </a:t>
            </a:r>
            <a:r>
              <a:rPr lang="en-US" i="1" dirty="0"/>
              <a:t>Even the Ethiopian Civil law has been too protective to the extent of not allowing </a:t>
            </a:r>
            <a:r>
              <a:rPr lang="en-US" i="1" dirty="0" smtClean="0"/>
              <a:t>the conduct </a:t>
            </a:r>
            <a:r>
              <a:rPr lang="en-US" i="1" dirty="0"/>
              <a:t>	of  trials – Ethics should not hamper Science!"</a:t>
            </a:r>
            <a:r>
              <a:rPr lang="en-US" dirty="0"/>
              <a:t> 	[Researcher, AAU]</a:t>
            </a:r>
          </a:p>
          <a:p>
            <a:endParaRPr lang="en-US"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solidFill>
                  <a:srgbClr val="002060"/>
                </a:solidFill>
              </a:rPr>
              <a:t>Suggestions to improve the current consent process.</a:t>
            </a:r>
          </a:p>
        </p:txBody>
      </p:sp>
      <p:sp>
        <p:nvSpPr>
          <p:cNvPr id="3" name="Content Placeholder 2"/>
          <p:cNvSpPr>
            <a:spLocks noGrp="1"/>
          </p:cNvSpPr>
          <p:nvPr>
            <p:ph idx="1"/>
          </p:nvPr>
        </p:nvSpPr>
        <p:spPr/>
        <p:txBody>
          <a:bodyPr/>
          <a:lstStyle/>
          <a:p>
            <a:r>
              <a:rPr lang="en-US" i="1" dirty="0" smtClean="0"/>
              <a:t>Involvement of the community/participants</a:t>
            </a:r>
            <a:r>
              <a:rPr lang="en-US" dirty="0" smtClean="0"/>
              <a:t>:</a:t>
            </a:r>
          </a:p>
          <a:p>
            <a:r>
              <a:rPr lang="en-US" i="1" dirty="0" smtClean="0"/>
              <a:t>Training</a:t>
            </a:r>
            <a:r>
              <a:rPr lang="en-US" b="1" i="1" dirty="0" smtClean="0"/>
              <a:t>:</a:t>
            </a:r>
          </a:p>
          <a:p>
            <a:r>
              <a:rPr lang="en-US" i="1" dirty="0" smtClean="0"/>
              <a:t>Differentiated approach:</a:t>
            </a:r>
          </a:p>
          <a:p>
            <a:r>
              <a:rPr lang="en-US" i="1" dirty="0" smtClean="0"/>
              <a:t>Pre-assessment</a:t>
            </a:r>
            <a:r>
              <a:rPr lang="en-US" dirty="0" smtClean="0"/>
              <a:t>:</a:t>
            </a:r>
          </a:p>
          <a:p>
            <a:r>
              <a:rPr lang="en-US" i="1" dirty="0" smtClean="0"/>
              <a:t>Field visits</a:t>
            </a:r>
            <a:r>
              <a:rPr lang="en-US" dirty="0" smtClean="0"/>
              <a:t>:</a:t>
            </a:r>
          </a:p>
          <a:p>
            <a:r>
              <a:rPr lang="en-US" i="1" dirty="0" smtClean="0"/>
              <a:t>Balanced approach, ‘not to be a hurdle for research’:</a:t>
            </a:r>
            <a:endParaRPr lang="en-US"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Conclusion </a:t>
            </a:r>
            <a:endParaRPr lang="en-US" dirty="0">
              <a:solidFill>
                <a:srgbClr val="002060"/>
              </a:solidFill>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dirty="0"/>
              <a:t>E</a:t>
            </a:r>
            <a:r>
              <a:rPr lang="en-US" dirty="0" smtClean="0"/>
              <a:t>ven </a:t>
            </a:r>
            <a:r>
              <a:rPr lang="en-US" dirty="0"/>
              <a:t>though there is </a:t>
            </a:r>
            <a:r>
              <a:rPr lang="en-US" dirty="0" smtClean="0"/>
              <a:t>a huge expansion </a:t>
            </a:r>
            <a:r>
              <a:rPr lang="en-US" dirty="0"/>
              <a:t>of health </a:t>
            </a:r>
            <a:r>
              <a:rPr lang="en-US" dirty="0" smtClean="0"/>
              <a:t>	and </a:t>
            </a:r>
            <a:r>
              <a:rPr lang="en-US" dirty="0"/>
              <a:t>medical research activities </a:t>
            </a:r>
            <a:r>
              <a:rPr lang="en-US" dirty="0" smtClean="0"/>
              <a:t>in Ethiopia, 	the capacity of ethics review systems lags 	behind. </a:t>
            </a:r>
          </a:p>
          <a:p>
            <a:pPr marL="0" indent="0">
              <a:buNone/>
            </a:pPr>
            <a:r>
              <a:rPr lang="en-US" dirty="0" smtClean="0"/>
              <a:t>There are critical gaps in ensuring a fully ethical 	consent process. </a:t>
            </a:r>
          </a:p>
          <a:p>
            <a:pPr marL="0" indent="0">
              <a:buNone/>
            </a:pPr>
            <a:r>
              <a:rPr lang="en-US" dirty="0" smtClean="0"/>
              <a:t>Problems arise in three </a:t>
            </a:r>
            <a:r>
              <a:rPr lang="en-US" dirty="0"/>
              <a:t>distinct</a:t>
            </a:r>
            <a:r>
              <a:rPr lang="en-US" dirty="0" smtClean="0"/>
              <a:t> areas: – </a:t>
            </a:r>
          </a:p>
          <a:p>
            <a:pPr marL="514350" indent="-514350">
              <a:buFont typeface="+mj-lt"/>
              <a:buAutoNum type="arabicPeriod"/>
            </a:pPr>
            <a:r>
              <a:rPr lang="en-US" dirty="0" smtClean="0"/>
              <a:t>The health </a:t>
            </a:r>
            <a:r>
              <a:rPr lang="en-US" dirty="0"/>
              <a:t>research review system, </a:t>
            </a:r>
            <a:endParaRPr lang="en-US" dirty="0" smtClean="0"/>
          </a:p>
          <a:p>
            <a:pPr marL="514350" indent="-514350">
              <a:buFont typeface="+mj-lt"/>
              <a:buAutoNum type="arabicPeriod"/>
            </a:pPr>
            <a:r>
              <a:rPr lang="en-US" dirty="0" smtClean="0"/>
              <a:t>Amongst researchers, and </a:t>
            </a:r>
          </a:p>
          <a:p>
            <a:pPr marL="514350" indent="-514350">
              <a:buFont typeface="+mj-lt"/>
              <a:buAutoNum type="arabicPeriod"/>
            </a:pPr>
            <a:r>
              <a:rPr lang="en-US" dirty="0" smtClean="0"/>
              <a:t>Amongst potential participants.   </a:t>
            </a:r>
            <a:endParaRPr lang="en-US" dirty="0"/>
          </a:p>
        </p:txBody>
      </p:sp>
      <p:sp>
        <p:nvSpPr>
          <p:cNvPr id="4" name="Slide Number Placeholder 3"/>
          <p:cNvSpPr>
            <a:spLocks noGrp="1"/>
          </p:cNvSpPr>
          <p:nvPr>
            <p:ph type="sldNum" sz="quarter" idx="12"/>
          </p:nvPr>
        </p:nvSpPr>
        <p:spPr/>
        <p:txBody>
          <a:bodyPr/>
          <a:lstStyle/>
          <a:p>
            <a:fld id="{9A4D2543-1565-4CE1-9E70-AFA927780D94}"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2060"/>
                </a:solidFill>
              </a:rPr>
              <a:t>Acknowledgment </a:t>
            </a:r>
            <a:endParaRPr lang="en-GB" dirty="0">
              <a:solidFill>
                <a:srgbClr val="002060"/>
              </a:solidFill>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03414" y="2231065"/>
            <a:ext cx="3737172" cy="816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0188" y="4102100"/>
            <a:ext cx="3603625"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6513" y="5257800"/>
            <a:ext cx="14509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9A4D2543-1565-4CE1-9E70-AFA927780D94}" type="slidenum">
              <a:rPr lang="en-US" smtClean="0"/>
              <a:pPr/>
              <a:t>18</a:t>
            </a:fld>
            <a:endParaRPr lang="en-US"/>
          </a:p>
        </p:txBody>
      </p:sp>
    </p:spTree>
    <p:extLst>
      <p:ext uri="{BB962C8B-B14F-4D97-AF65-F5344CB8AC3E}">
        <p14:creationId xmlns:p14="http://schemas.microsoft.com/office/powerpoint/2010/main" val="19337786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Autofit/>
          </a:bodyPr>
          <a:lstStyle/>
          <a:p>
            <a:r>
              <a:rPr lang="en-US" sz="6000" b="1" dirty="0" err="1" smtClean="0"/>
              <a:t>አመሰግናለሁ</a:t>
            </a:r>
            <a:r>
              <a:rPr lang="en-US" sz="6000" b="1" dirty="0" smtClean="0"/>
              <a:t> !</a:t>
            </a:r>
            <a:br>
              <a:rPr lang="en-US" sz="6000" b="1" dirty="0" smtClean="0"/>
            </a:br>
            <a:endParaRPr lang="en-US" sz="6000" b="1" dirty="0"/>
          </a:p>
        </p:txBody>
      </p:sp>
      <p:sp>
        <p:nvSpPr>
          <p:cNvPr id="4" name="Subtitle 3"/>
          <p:cNvSpPr>
            <a:spLocks noGrp="1"/>
          </p:cNvSpPr>
          <p:nvPr>
            <p:ph type="subTitle" idx="1"/>
          </p:nvPr>
        </p:nvSpPr>
        <p:spPr>
          <a:xfrm>
            <a:off x="1371600" y="3276600"/>
            <a:ext cx="6400800" cy="1752600"/>
          </a:xfrm>
        </p:spPr>
        <p:txBody>
          <a:bodyPr>
            <a:normAutofit/>
          </a:bodyPr>
          <a:lstStyle/>
          <a:p>
            <a:r>
              <a:rPr lang="en-US" sz="4800" i="1" dirty="0" smtClean="0">
                <a:solidFill>
                  <a:srgbClr val="002060"/>
                </a:solidFill>
              </a:rPr>
              <a:t>Thank you !</a:t>
            </a:r>
            <a:endParaRPr lang="en-US" sz="4800" i="1" dirty="0">
              <a:solidFill>
                <a:srgbClr val="002060"/>
              </a:solidFill>
            </a:endParaRPr>
          </a:p>
        </p:txBody>
      </p:sp>
      <p:sp>
        <p:nvSpPr>
          <p:cNvPr id="2" name="Slide Number Placeholder 1"/>
          <p:cNvSpPr>
            <a:spLocks noGrp="1"/>
          </p:cNvSpPr>
          <p:nvPr>
            <p:ph type="sldNum" sz="quarter" idx="12"/>
          </p:nvPr>
        </p:nvSpPr>
        <p:spPr/>
        <p:txBody>
          <a:bodyPr/>
          <a:lstStyle/>
          <a:p>
            <a:fld id="{287A8FF5-37E9-423C-AFF7-24E8465701E8}"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287A8FF5-37E9-423C-AFF7-24E8465701E8}" type="slidenum">
              <a:rPr lang="en-US" smtClean="0"/>
              <a:pPr/>
              <a:t>20</a:t>
            </a:fld>
            <a:endParaRPr lang="en-US"/>
          </a:p>
        </p:txBody>
      </p:sp>
      <p:pic>
        <p:nvPicPr>
          <p:cNvPr id="23554" name="Picture 2" descr="C:\Users\TOSHIBA\Pictures\Tomi Graduation\PHOTO 919.jpg"/>
          <p:cNvPicPr>
            <a:picLocks noGrp="1" noChangeAspect="1" noChangeArrowheads="1"/>
          </p:cNvPicPr>
          <p:nvPr>
            <p:ph idx="1"/>
          </p:nvPr>
        </p:nvPicPr>
        <p:blipFill>
          <a:blip r:embed="rId2" cstate="print"/>
          <a:srcRect/>
          <a:stretch>
            <a:fillRect/>
          </a:stretch>
        </p:blipFill>
        <p:spPr bwMode="auto">
          <a:xfrm>
            <a:off x="1066800" y="1447800"/>
            <a:ext cx="6786563" cy="4343400"/>
          </a:xfrm>
          <a:prstGeom prst="rect">
            <a:avLst/>
          </a:prstGeom>
          <a:noFill/>
        </p:spPr>
      </p:pic>
      <p:pic>
        <p:nvPicPr>
          <p:cNvPr id="6" name="Picture 3" descr="C:\Users\TOSHIBA\Pictures\Mobile Pictures 1\Photo0105.jpg"/>
          <p:cNvPicPr>
            <a:picLocks noChangeAspect="1" noChangeArrowheads="1"/>
          </p:cNvPicPr>
          <p:nvPr/>
        </p:nvPicPr>
        <p:blipFill>
          <a:blip r:embed="rId3" cstate="print"/>
          <a:srcRect/>
          <a:stretch>
            <a:fillRect/>
          </a:stretch>
        </p:blipFill>
        <p:spPr bwMode="auto">
          <a:xfrm>
            <a:off x="5562600" y="2971800"/>
            <a:ext cx="5334000" cy="4343400"/>
          </a:xfrm>
          <a:prstGeom prst="rect">
            <a:avLst/>
          </a:prstGeom>
          <a:noFill/>
        </p:spPr>
      </p:pic>
      <p:pic>
        <p:nvPicPr>
          <p:cNvPr id="23555" name="Picture 3" descr="C:\Users\TOSHIBA\Pictures\Mobile Pictures 2\Photo0172.jpg"/>
          <p:cNvPicPr>
            <a:picLocks noChangeAspect="1" noChangeArrowheads="1"/>
          </p:cNvPicPr>
          <p:nvPr/>
        </p:nvPicPr>
        <p:blipFill>
          <a:blip r:embed="rId4" cstate="print"/>
          <a:srcRect/>
          <a:stretch>
            <a:fillRect/>
          </a:stretch>
        </p:blipFill>
        <p:spPr bwMode="auto">
          <a:xfrm>
            <a:off x="-838200" y="152400"/>
            <a:ext cx="4876800" cy="43434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2145</Words>
  <Application>Microsoft Office PowerPoint</Application>
  <PresentationFormat>On-screen Show (4:3)</PresentationFormat>
  <Paragraphs>127</Paragraphs>
  <Slides>20</Slides>
  <Notes>11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The Ethical Issues and Challenges of Medical Research in Low-Income Countries : Ethiopia </vt:lpstr>
      <vt:lpstr>Introduction </vt:lpstr>
      <vt:lpstr>Conceptual Framework</vt:lpstr>
      <vt:lpstr>Study Objective  </vt:lpstr>
      <vt:lpstr>PowerPoint Presentation</vt:lpstr>
      <vt:lpstr>Method </vt:lpstr>
      <vt:lpstr>PowerPoint Presentation</vt:lpstr>
      <vt:lpstr>Profile of researchers, ethics committee members from various Ethiopian research institutions, September, 2012 (n=241)</vt:lpstr>
      <vt:lpstr>Opinions of Researchers from Various Ethiopian Institutions on the Consent Processes and Development of REA, September, 2012 (n=241) </vt:lpstr>
      <vt:lpstr>Perceived gaps and problems in the current consent process  (Qualitative)</vt:lpstr>
      <vt:lpstr>Language</vt:lpstr>
      <vt:lpstr>Lack of awareness about research, health and ethics:</vt:lpstr>
      <vt:lpstr>Undue Expectations by participants and Manipulation by researchers:</vt:lpstr>
      <vt:lpstr>Focus on consent and recruitment  [without adequate information]:</vt:lpstr>
      <vt:lpstr>Emphasis on rules and procedures:</vt:lpstr>
      <vt:lpstr>Suggestions to improve the current consent process.</vt:lpstr>
      <vt:lpstr>Conclusion </vt:lpstr>
      <vt:lpstr>Acknowledgment </vt:lpstr>
      <vt:lpstr>አመሰግናለሁ ! </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Ethical Issues and Challenges of Medical Research in Low-Income Countries</dc:title>
  <dc:creator>TOSHIBA</dc:creator>
  <cp:lastModifiedBy>Karis Petty</cp:lastModifiedBy>
  <cp:revision>28</cp:revision>
  <dcterms:created xsi:type="dcterms:W3CDTF">2013-07-16T08:26:29Z</dcterms:created>
  <dcterms:modified xsi:type="dcterms:W3CDTF">2013-07-24T14:04:46Z</dcterms:modified>
</cp:coreProperties>
</file>