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68" r:id="rId3"/>
    <p:sldId id="269" r:id="rId4"/>
    <p:sldId id="270" r:id="rId5"/>
    <p:sldId id="287" r:id="rId6"/>
    <p:sldId id="271" r:id="rId7"/>
    <p:sldId id="276" r:id="rId8"/>
    <p:sldId id="282" r:id="rId9"/>
    <p:sldId id="286" r:id="rId10"/>
    <p:sldId id="281" r:id="rId11"/>
    <p:sldId id="283" r:id="rId12"/>
    <p:sldId id="284" r:id="rId13"/>
    <p:sldId id="285" r:id="rId14"/>
    <p:sldId id="288" r:id="rId15"/>
    <p:sldId id="279" r:id="rId16"/>
    <p:sldId id="280" r:id="rId17"/>
  </p:sldIdLst>
  <p:sldSz cx="9144000" cy="6858000" type="screen4x3"/>
  <p:notesSz cx="6794500" cy="9906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94629" autoAdjust="0"/>
  </p:normalViewPr>
  <p:slideViewPr>
    <p:cSldViewPr>
      <p:cViewPr>
        <p:scale>
          <a:sx n="79" d="100"/>
          <a:sy n="79" d="100"/>
        </p:scale>
        <p:origin x="-1056" y="-54"/>
      </p:cViewPr>
      <p:guideLst>
        <p:guide orient="horz" pos="2160"/>
        <p:guide pos="2880"/>
      </p:guideLst>
    </p:cSldViewPr>
  </p:slideViewPr>
  <p:outlineViewPr>
    <p:cViewPr>
      <p:scale>
        <a:sx n="33" d="100"/>
        <a:sy n="33" d="100"/>
      </p:scale>
      <p:origin x="0" y="7866"/>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8645" y="0"/>
            <a:ext cx="2944283" cy="495300"/>
          </a:xfrm>
          <a:prstGeom prst="rect">
            <a:avLst/>
          </a:prstGeom>
        </p:spPr>
        <p:txBody>
          <a:bodyPr vert="horz" lIns="91440" tIns="45720" rIns="91440" bIns="45720" rtlCol="0"/>
          <a:lstStyle>
            <a:lvl1pPr algn="r">
              <a:defRPr sz="1200"/>
            </a:lvl1pPr>
          </a:lstStyle>
          <a:p>
            <a:fld id="{4E015E89-3341-42C3-893A-2AA7EC2749FD}" type="datetimeFigureOut">
              <a:rPr lang="en-GB" smtClean="0"/>
              <a:t>17/07/2013</a:t>
            </a:fld>
            <a:endParaRPr lang="en-GB"/>
          </a:p>
        </p:txBody>
      </p:sp>
      <p:sp>
        <p:nvSpPr>
          <p:cNvPr id="4" name="Slide Image Placeholder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08981"/>
            <a:ext cx="2944283" cy="4953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8645" y="9408981"/>
            <a:ext cx="2944283" cy="495300"/>
          </a:xfrm>
          <a:prstGeom prst="rect">
            <a:avLst/>
          </a:prstGeom>
        </p:spPr>
        <p:txBody>
          <a:bodyPr vert="horz" lIns="91440" tIns="45720" rIns="91440" bIns="45720" rtlCol="0" anchor="b"/>
          <a:lstStyle>
            <a:lvl1pPr algn="r">
              <a:defRPr sz="1200"/>
            </a:lvl1pPr>
          </a:lstStyle>
          <a:p>
            <a:fld id="{7149ECFE-B169-434D-AE67-B1B16DEDD391}" type="slidenum">
              <a:rPr lang="en-GB" smtClean="0"/>
              <a:t>‹#›</a:t>
            </a:fld>
            <a:endParaRPr lang="en-GB"/>
          </a:p>
        </p:txBody>
      </p:sp>
    </p:spTree>
    <p:extLst>
      <p:ext uri="{BB962C8B-B14F-4D97-AF65-F5344CB8AC3E}">
        <p14:creationId xmlns:p14="http://schemas.microsoft.com/office/powerpoint/2010/main" val="1866174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spc="-8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r>
              <a:rPr lang="en-US" smtClean="0"/>
              <a:t>19/07/2013</a:t>
            </a:r>
            <a:endParaRPr lang="ru-RU"/>
          </a:p>
        </p:txBody>
      </p:sp>
      <p:sp>
        <p:nvSpPr>
          <p:cNvPr id="5" name="Footer Placeholder 4"/>
          <p:cNvSpPr>
            <a:spLocks noGrp="1"/>
          </p:cNvSpPr>
          <p:nvPr>
            <p:ph type="ftr" sz="quarter" idx="11"/>
          </p:nvPr>
        </p:nvSpPr>
        <p:spPr/>
        <p:txBody>
          <a:bodyPr/>
          <a:lstStyle/>
          <a:p>
            <a:r>
              <a:rPr lang="en-GB" smtClean="0"/>
              <a:t>Pharmaceuticals and Global Health</a:t>
            </a:r>
            <a:endParaRPr lang="ru-RU"/>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19/07/2013</a:t>
            </a:r>
            <a:endParaRPr lang="ru-RU"/>
          </a:p>
        </p:txBody>
      </p:sp>
      <p:sp>
        <p:nvSpPr>
          <p:cNvPr id="5" name="Footer Placeholder 4"/>
          <p:cNvSpPr>
            <a:spLocks noGrp="1"/>
          </p:cNvSpPr>
          <p:nvPr>
            <p:ph type="ftr" sz="quarter" idx="11"/>
          </p:nvPr>
        </p:nvSpPr>
        <p:spPr/>
        <p:txBody>
          <a:bodyPr/>
          <a:lstStyle/>
          <a:p>
            <a:r>
              <a:rPr lang="en-GB" smtClean="0"/>
              <a:t>Pharmaceuticals and Global Health</a:t>
            </a:r>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6"/>
          <p:cNvSpPr>
            <a:spLocks noGrp="1"/>
          </p:cNvSpPr>
          <p:nvPr>
            <p:ph type="dt" sz="half" idx="10"/>
          </p:nvPr>
        </p:nvSpPr>
        <p:spPr/>
        <p:txBody>
          <a:bodyPr/>
          <a:lstStyle/>
          <a:p>
            <a:r>
              <a:rPr lang="en-US" smtClean="0"/>
              <a:t>19/07/2013</a:t>
            </a:r>
            <a:endParaRPr lang="ru-RU"/>
          </a:p>
        </p:txBody>
      </p:sp>
      <p:sp>
        <p:nvSpPr>
          <p:cNvPr id="8" name="Slide Number Placeholder 7"/>
          <p:cNvSpPr>
            <a:spLocks noGrp="1"/>
          </p:cNvSpPr>
          <p:nvPr>
            <p:ph type="sldNum" sz="quarter" idx="11"/>
          </p:nvPr>
        </p:nvSpPr>
        <p:spPr/>
        <p:txBody>
          <a:bodyPr/>
          <a:lstStyle/>
          <a:p>
            <a:fld id="{B19B0651-EE4F-4900-A07F-96A6BFA9D0F0}" type="slidenum">
              <a:rPr lang="ru-RU" smtClean="0"/>
              <a:t>‹#›</a:t>
            </a:fld>
            <a:endParaRPr lang="ru-RU"/>
          </a:p>
        </p:txBody>
      </p:sp>
      <p:sp>
        <p:nvSpPr>
          <p:cNvPr id="9" name="Footer Placeholder 8"/>
          <p:cNvSpPr>
            <a:spLocks noGrp="1"/>
          </p:cNvSpPr>
          <p:nvPr>
            <p:ph type="ftr" sz="quarter" idx="12"/>
          </p:nvPr>
        </p:nvSpPr>
        <p:spPr/>
        <p:txBody>
          <a:bodyPr/>
          <a:lstStyle/>
          <a:p>
            <a:r>
              <a:rPr lang="en-GB" smtClean="0"/>
              <a:t>Pharmaceuticals and Global Health</a:t>
            </a:r>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r>
              <a:rPr lang="en-US" smtClean="0"/>
              <a:t>19/07/2013</a:t>
            </a:r>
            <a:endParaRPr lang="ru-RU"/>
          </a:p>
        </p:txBody>
      </p:sp>
      <p:sp>
        <p:nvSpPr>
          <p:cNvPr id="6" name="Footer Placeholder 5"/>
          <p:cNvSpPr>
            <a:spLocks noGrp="1"/>
          </p:cNvSpPr>
          <p:nvPr>
            <p:ph type="ftr" sz="quarter" idx="11"/>
          </p:nvPr>
        </p:nvSpPr>
        <p:spPr/>
        <p:txBody>
          <a:bodyPr/>
          <a:lstStyle/>
          <a:p>
            <a:r>
              <a:rPr lang="en-GB" smtClean="0"/>
              <a:t>Pharmaceuticals and Global Health</a:t>
            </a:r>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r>
              <a:rPr lang="en-US" smtClean="0"/>
              <a:t>19/07/2013</a:t>
            </a:r>
            <a:endParaRPr lang="ru-RU"/>
          </a:p>
        </p:txBody>
      </p:sp>
      <p:sp>
        <p:nvSpPr>
          <p:cNvPr id="8" name="Footer Placeholder 7"/>
          <p:cNvSpPr>
            <a:spLocks noGrp="1"/>
          </p:cNvSpPr>
          <p:nvPr>
            <p:ph type="ftr" sz="quarter" idx="11"/>
          </p:nvPr>
        </p:nvSpPr>
        <p:spPr/>
        <p:txBody>
          <a:bodyPr/>
          <a:lstStyle/>
          <a:p>
            <a:r>
              <a:rPr lang="en-GB" smtClean="0"/>
              <a:t>Pharmaceuticals and Global Health</a:t>
            </a:r>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19/07/2013</a:t>
            </a:r>
            <a:endParaRPr lang="ru-RU"/>
          </a:p>
        </p:txBody>
      </p:sp>
      <p:sp>
        <p:nvSpPr>
          <p:cNvPr id="4" name="Footer Placeholder 3"/>
          <p:cNvSpPr>
            <a:spLocks noGrp="1"/>
          </p:cNvSpPr>
          <p:nvPr>
            <p:ph type="ftr" sz="quarter" idx="11"/>
          </p:nvPr>
        </p:nvSpPr>
        <p:spPr/>
        <p:txBody>
          <a:bodyPr/>
          <a:lstStyle/>
          <a:p>
            <a:r>
              <a:rPr lang="en-GB" smtClean="0"/>
              <a:t>Pharmaceuticals and Global Health</a:t>
            </a:r>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19/07/2013</a:t>
            </a:r>
            <a:endParaRPr lang="ru-RU"/>
          </a:p>
        </p:txBody>
      </p:sp>
      <p:sp>
        <p:nvSpPr>
          <p:cNvPr id="3" name="Footer Placeholder 2"/>
          <p:cNvSpPr>
            <a:spLocks noGrp="1"/>
          </p:cNvSpPr>
          <p:nvPr>
            <p:ph type="ftr" sz="quarter" idx="11"/>
          </p:nvPr>
        </p:nvSpPr>
        <p:spPr/>
        <p:txBody>
          <a:bodyPr/>
          <a:lstStyle/>
          <a:p>
            <a:r>
              <a:rPr lang="en-GB" smtClean="0"/>
              <a:t>Pharmaceuticals and Global Health</a:t>
            </a:r>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19/07/2013</a:t>
            </a:r>
            <a:endParaRPr lang="ru-RU"/>
          </a:p>
        </p:txBody>
      </p:sp>
      <p:sp>
        <p:nvSpPr>
          <p:cNvPr id="6" name="Footer Placeholder 5"/>
          <p:cNvSpPr>
            <a:spLocks noGrp="1"/>
          </p:cNvSpPr>
          <p:nvPr>
            <p:ph type="ftr" sz="quarter" idx="11"/>
          </p:nvPr>
        </p:nvSpPr>
        <p:spPr/>
        <p:txBody>
          <a:bodyPr/>
          <a:lstStyle/>
          <a:p>
            <a:r>
              <a:rPr lang="en-GB" smtClean="0"/>
              <a:t>Pharmaceuticals and Global Health</a:t>
            </a:r>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19/07/2013</a:t>
            </a:r>
            <a:endParaRPr lang="ru-RU"/>
          </a:p>
        </p:txBody>
      </p:sp>
      <p:sp>
        <p:nvSpPr>
          <p:cNvPr id="6" name="Footer Placeholder 5"/>
          <p:cNvSpPr>
            <a:spLocks noGrp="1"/>
          </p:cNvSpPr>
          <p:nvPr>
            <p:ph type="ftr" sz="quarter" idx="11"/>
          </p:nvPr>
        </p:nvSpPr>
        <p:spPr/>
        <p:txBody>
          <a:bodyPr/>
          <a:lstStyle/>
          <a:p>
            <a:r>
              <a:rPr lang="en-GB" smtClean="0"/>
              <a:t>Pharmaceuticals and Global Health</a:t>
            </a:r>
            <a:endParaRPr lang="ru-RU"/>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B19B0651-EE4F-4900-A07F-96A6BFA9D0F0}" type="slidenum">
              <a:rPr lang="ru-RU" smtClean="0"/>
              <a:t>‹#›</a:t>
            </a:fld>
            <a:endParaRPr lang="ru-RU"/>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smtClean="0"/>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19/07/2013</a:t>
            </a:r>
            <a:endParaRPr lang="ru-RU"/>
          </a:p>
        </p:txBody>
      </p:sp>
      <p:sp>
        <p:nvSpPr>
          <p:cNvPr id="5" name="Footer Placeholder 4"/>
          <p:cNvSpPr>
            <a:spLocks noGrp="1"/>
          </p:cNvSpPr>
          <p:nvPr>
            <p:ph type="ftr" sz="quarter" idx="11"/>
          </p:nvPr>
        </p:nvSpPr>
        <p:spPr/>
        <p:txBody>
          <a:bodyPr/>
          <a:lstStyle/>
          <a:p>
            <a:r>
              <a:rPr lang="en-GB" smtClean="0"/>
              <a:t>Pharmaceuticals and Global Health</a:t>
            </a:r>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19/07/2013</a:t>
            </a:r>
            <a:endParaRPr lang="ru-RU"/>
          </a:p>
        </p:txBody>
      </p:sp>
      <p:sp>
        <p:nvSpPr>
          <p:cNvPr id="5" name="Footer Placeholder 4"/>
          <p:cNvSpPr>
            <a:spLocks noGrp="1"/>
          </p:cNvSpPr>
          <p:nvPr>
            <p:ph type="ftr" sz="quarter" idx="11"/>
          </p:nvPr>
        </p:nvSpPr>
        <p:spPr/>
        <p:txBody>
          <a:bodyPr/>
          <a:lstStyle/>
          <a:p>
            <a:r>
              <a:rPr lang="en-GB" smtClean="0"/>
              <a:t>Pharmaceuticals and Global Health</a:t>
            </a:r>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r>
              <a:rPr lang="en-US" smtClean="0"/>
              <a:t>19/07/2013</a:t>
            </a:r>
            <a:endParaRPr lang="ru-RU"/>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r>
              <a:rPr lang="en-GB" smtClean="0"/>
              <a:t>Pharmaceuticals and Global Health</a:t>
            </a:r>
            <a:endParaRPr lang="ru-RU"/>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B19B0651-EE4F-4900-A07F-96A6BFA9D0F0}" type="slidenum">
              <a:rPr lang="ru-RU" smtClean="0"/>
              <a:t>‹#›</a:t>
            </a:fld>
            <a:endParaRPr lang="ru-RU"/>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who.int/influenza/human_animal_interface/influenza_h7n9/en/index.html"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mailto:Phoebe.Li@sussex.ac.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1556792"/>
            <a:ext cx="7772400" cy="1470025"/>
          </a:xfrm>
        </p:spPr>
        <p:txBody>
          <a:bodyPr>
            <a:noAutofit/>
          </a:bodyPr>
          <a:lstStyle/>
          <a:p>
            <a:r>
              <a:rPr lang="en-GB" sz="4000" dirty="0" smtClean="0"/>
              <a:t>The Price of Life: Intellectual Property, Patents and Standards in Global Health  </a:t>
            </a:r>
            <a:endParaRPr lang="en-GB" sz="4000" dirty="0"/>
          </a:p>
        </p:txBody>
      </p:sp>
      <p:sp>
        <p:nvSpPr>
          <p:cNvPr id="3" name="Subtitle 2"/>
          <p:cNvSpPr>
            <a:spLocks noGrp="1"/>
          </p:cNvSpPr>
          <p:nvPr>
            <p:ph type="subTitle" idx="1"/>
          </p:nvPr>
        </p:nvSpPr>
        <p:spPr/>
        <p:txBody>
          <a:bodyPr>
            <a:normAutofit fontScale="70000" lnSpcReduction="20000"/>
          </a:bodyPr>
          <a:lstStyle/>
          <a:p>
            <a:r>
              <a:rPr lang="en-GB" dirty="0" smtClean="0"/>
              <a:t>Dr Phoebe Li </a:t>
            </a:r>
          </a:p>
          <a:p>
            <a:r>
              <a:rPr lang="en-GB" dirty="0" smtClean="0"/>
              <a:t>Lecturer, Sussex Law School</a:t>
            </a:r>
          </a:p>
          <a:p>
            <a:r>
              <a:rPr lang="en-GB" dirty="0" smtClean="0"/>
              <a:t>University of Sussex</a:t>
            </a:r>
            <a:endParaRPr lang="en-GB" dirty="0"/>
          </a:p>
        </p:txBody>
      </p:sp>
      <p:sp>
        <p:nvSpPr>
          <p:cNvPr id="5" name="Date Placeholder 4"/>
          <p:cNvSpPr>
            <a:spLocks noGrp="1"/>
          </p:cNvSpPr>
          <p:nvPr>
            <p:ph type="dt" sz="half" idx="10"/>
          </p:nvPr>
        </p:nvSpPr>
        <p:spPr/>
        <p:txBody>
          <a:bodyPr/>
          <a:lstStyle/>
          <a:p>
            <a:r>
              <a:rPr lang="en-US" smtClean="0"/>
              <a:t>19/07/2013</a:t>
            </a:r>
            <a:endParaRPr lang="ru-RU"/>
          </a:p>
        </p:txBody>
      </p:sp>
      <p:sp>
        <p:nvSpPr>
          <p:cNvPr id="6" name="Footer Placeholder 5"/>
          <p:cNvSpPr>
            <a:spLocks noGrp="1"/>
          </p:cNvSpPr>
          <p:nvPr>
            <p:ph type="ftr" sz="quarter" idx="11"/>
          </p:nvPr>
        </p:nvSpPr>
        <p:spPr/>
        <p:txBody>
          <a:bodyPr/>
          <a:lstStyle/>
          <a:p>
            <a:r>
              <a:rPr lang="en-GB" smtClean="0"/>
              <a:t>Pharmaceuticals and Global Health</a:t>
            </a:r>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1</a:t>
            </a:fld>
            <a:endParaRPr lang="ru-RU"/>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2240" y="5229200"/>
            <a:ext cx="1866900" cy="762000"/>
          </a:xfrm>
          <a:prstGeom prst="rect">
            <a:avLst/>
          </a:prstGeom>
        </p:spPr>
      </p:pic>
    </p:spTree>
    <p:extLst>
      <p:ext uri="{BB962C8B-B14F-4D97-AF65-F5344CB8AC3E}">
        <p14:creationId xmlns:p14="http://schemas.microsoft.com/office/powerpoint/2010/main" val="13695033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3"/>
          <p:cNvSpPr>
            <a:spLocks noChangeArrowheads="1"/>
          </p:cNvSpPr>
          <p:nvPr/>
        </p:nvSpPr>
        <p:spPr bwMode="auto">
          <a:xfrm>
            <a:off x="179388" y="260350"/>
            <a:ext cx="914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NZ" sz="2400"/>
              <a:t>Mapping the scene </a:t>
            </a:r>
          </a:p>
        </p:txBody>
      </p:sp>
      <p:sp>
        <p:nvSpPr>
          <p:cNvPr id="3077" name="Rectangle 5"/>
          <p:cNvSpPr>
            <a:spLocks noChangeArrowheads="1"/>
          </p:cNvSpPr>
          <p:nvPr/>
        </p:nvSpPr>
        <p:spPr bwMode="auto">
          <a:xfrm>
            <a:off x="0" y="1268413"/>
            <a:ext cx="9144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NZ" sz="2000" dirty="0"/>
              <a:t>Intellectual Property deriving from a virus – the risk factor of IP  </a:t>
            </a:r>
          </a:p>
        </p:txBody>
      </p:sp>
      <p:sp>
        <p:nvSpPr>
          <p:cNvPr id="7" name="Rectangle 6"/>
          <p:cNvSpPr>
            <a:spLocks noChangeArrowheads="1"/>
          </p:cNvSpPr>
          <p:nvPr/>
        </p:nvSpPr>
        <p:spPr bwMode="auto">
          <a:xfrm>
            <a:off x="179388" y="4437112"/>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NZ" sz="2000" b="1" dirty="0">
                <a:solidFill>
                  <a:srgbClr val="FF3300"/>
                </a:solidFill>
              </a:rPr>
              <a:t>      </a:t>
            </a:r>
            <a:r>
              <a:rPr lang="en-GB" sz="2400" b="1" dirty="0"/>
              <a:t>Avian influenza A(H7N9) </a:t>
            </a:r>
            <a:r>
              <a:rPr lang="en-GB" sz="2400" b="1" dirty="0" smtClean="0"/>
              <a:t>virus</a:t>
            </a:r>
          </a:p>
          <a:p>
            <a:pPr algn="ctr"/>
            <a:r>
              <a:rPr lang="en-GB" sz="1200" dirty="0"/>
              <a:t>Courtesy of WHO Collaborating Centre for Reference and Research on Influenza, National Institute of Infectious Diseases, </a:t>
            </a:r>
            <a:r>
              <a:rPr lang="en-GB" sz="1200" dirty="0" smtClean="0"/>
              <a:t>Japan</a:t>
            </a:r>
          </a:p>
          <a:p>
            <a:pPr algn="ctr"/>
            <a:r>
              <a:rPr lang="en-GB" sz="1200" dirty="0">
                <a:hlinkClick r:id="rId2"/>
              </a:rPr>
              <a:t>http://</a:t>
            </a:r>
            <a:r>
              <a:rPr lang="en-GB" sz="1200" dirty="0" smtClean="0">
                <a:hlinkClick r:id="rId2"/>
              </a:rPr>
              <a:t>www.who.int/influenza/human_animal_interface/influenza_h7n9/en/index.html</a:t>
            </a:r>
            <a:r>
              <a:rPr lang="en-GB" sz="1200" dirty="0" smtClean="0"/>
              <a:t> </a:t>
            </a:r>
            <a:endParaRPr lang="en-GB" sz="1200" dirty="0"/>
          </a:p>
        </p:txBody>
      </p:sp>
      <p:sp>
        <p:nvSpPr>
          <p:cNvPr id="2" name="Date Placeholder 1"/>
          <p:cNvSpPr>
            <a:spLocks noGrp="1"/>
          </p:cNvSpPr>
          <p:nvPr>
            <p:ph type="dt" sz="half" idx="10"/>
          </p:nvPr>
        </p:nvSpPr>
        <p:spPr/>
        <p:txBody>
          <a:bodyPr/>
          <a:lstStyle/>
          <a:p>
            <a:r>
              <a:rPr lang="en-US" smtClean="0"/>
              <a:t>19/07/2013</a:t>
            </a:r>
            <a:endParaRPr lang="ru-RU"/>
          </a:p>
        </p:txBody>
      </p:sp>
      <p:sp>
        <p:nvSpPr>
          <p:cNvPr id="3" name="Footer Placeholder 2"/>
          <p:cNvSpPr>
            <a:spLocks noGrp="1"/>
          </p:cNvSpPr>
          <p:nvPr>
            <p:ph type="ftr" sz="quarter" idx="11"/>
          </p:nvPr>
        </p:nvSpPr>
        <p:spPr/>
        <p:txBody>
          <a:bodyPr/>
          <a:lstStyle/>
          <a:p>
            <a:r>
              <a:rPr lang="en-GB" smtClean="0"/>
              <a:t>Pharmaceuticals and Global Health</a:t>
            </a:r>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2</a:t>
            </a:fld>
            <a:endParaRPr lang="ru-RU"/>
          </a:p>
        </p:txBody>
      </p:sp>
      <p:pic>
        <p:nvPicPr>
          <p:cNvPr id="13314" name="Picture 2" descr="http://www.who.int/entity/influenza/human_animal_interface/influenza_h7n9/EN_GIP_GraphicH7N9viru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5816" y="2348880"/>
            <a:ext cx="295275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4545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p:cNvSpPr>
            <a:spLocks noGrp="1" noChangeArrowheads="1"/>
          </p:cNvSpPr>
          <p:nvPr>
            <p:ph type="title"/>
          </p:nvPr>
        </p:nvSpPr>
        <p:spPr/>
        <p:txBody>
          <a:bodyPr/>
          <a:lstStyle/>
          <a:p>
            <a:pPr eaLnBrk="1" hangingPunct="1"/>
            <a:r>
              <a:rPr lang="en-US" altLang="zh-TW" sz="3600" dirty="0" smtClean="0"/>
              <a:t>Outline</a:t>
            </a:r>
          </a:p>
        </p:txBody>
      </p:sp>
      <p:sp>
        <p:nvSpPr>
          <p:cNvPr id="4101" name="Rectangle 3"/>
          <p:cNvSpPr>
            <a:spLocks noGrp="1" noChangeArrowheads="1"/>
          </p:cNvSpPr>
          <p:nvPr>
            <p:ph idx="1"/>
          </p:nvPr>
        </p:nvSpPr>
        <p:spPr/>
        <p:txBody>
          <a:bodyPr/>
          <a:lstStyle/>
          <a:p>
            <a:pPr eaLnBrk="1" hangingPunct="1"/>
            <a:r>
              <a:rPr lang="en-US" altLang="zh-TW" sz="2800" dirty="0" smtClean="0"/>
              <a:t>Introduction</a:t>
            </a:r>
          </a:p>
          <a:p>
            <a:pPr eaLnBrk="1" hangingPunct="1"/>
            <a:r>
              <a:rPr lang="en-US" altLang="zh-TW" sz="2800" dirty="0" smtClean="0"/>
              <a:t>Research questions</a:t>
            </a:r>
          </a:p>
          <a:p>
            <a:pPr eaLnBrk="1" hangingPunct="1"/>
            <a:r>
              <a:rPr lang="en-US" altLang="zh-TW" sz="2800" dirty="0" smtClean="0"/>
              <a:t>Methodology</a:t>
            </a:r>
          </a:p>
          <a:p>
            <a:pPr eaLnBrk="1" hangingPunct="1"/>
            <a:r>
              <a:rPr lang="en-US" altLang="zh-TW" sz="2800" dirty="0" smtClean="0"/>
              <a:t>Dilemmas</a:t>
            </a:r>
          </a:p>
          <a:p>
            <a:pPr eaLnBrk="1" hangingPunct="1"/>
            <a:r>
              <a:rPr lang="en-US" altLang="zh-TW" sz="2800" dirty="0" smtClean="0"/>
              <a:t>Recent development</a:t>
            </a:r>
          </a:p>
          <a:p>
            <a:pPr eaLnBrk="1" hangingPunct="1"/>
            <a:r>
              <a:rPr lang="en-US" altLang="zh-TW" sz="2800" dirty="0" smtClean="0"/>
              <a:t>The way forward</a:t>
            </a:r>
          </a:p>
        </p:txBody>
      </p:sp>
      <p:sp>
        <p:nvSpPr>
          <p:cNvPr id="4098" name="Date Placeholder 3"/>
          <p:cNvSpPr>
            <a:spLocks noGrp="1"/>
          </p:cNvSpPr>
          <p:nvPr>
            <p:ph type="dt" sz="half" idx="10"/>
          </p:nvPr>
        </p:nvSpPr>
        <p:spPr>
          <a:noFill/>
        </p:spPr>
        <p:txBody>
          <a:bodyPr/>
          <a:lstStyle>
            <a:lvl1pPr eaLnBrk="0" hangingPunct="0">
              <a:defRPr kumimoji="1">
                <a:solidFill>
                  <a:schemeClr val="tx1"/>
                </a:solidFill>
                <a:latin typeface="Arial" charset="0"/>
                <a:ea typeface="新細明體" pitchFamily="18" charset="-120"/>
              </a:defRPr>
            </a:lvl1pPr>
            <a:lvl2pPr marL="742950" indent="-285750" eaLnBrk="0" hangingPunct="0">
              <a:defRPr kumimoji="1">
                <a:solidFill>
                  <a:schemeClr val="tx1"/>
                </a:solidFill>
                <a:latin typeface="Arial" charset="0"/>
                <a:ea typeface="新細明體" pitchFamily="18" charset="-120"/>
              </a:defRPr>
            </a:lvl2pPr>
            <a:lvl3pPr marL="1143000" indent="-228600" eaLnBrk="0" hangingPunct="0">
              <a:defRPr kumimoji="1">
                <a:solidFill>
                  <a:schemeClr val="tx1"/>
                </a:solidFill>
                <a:latin typeface="Arial" charset="0"/>
                <a:ea typeface="新細明體" pitchFamily="18" charset="-120"/>
              </a:defRPr>
            </a:lvl3pPr>
            <a:lvl4pPr marL="1600200" indent="-228600" eaLnBrk="0" hangingPunct="0">
              <a:defRPr kumimoji="1">
                <a:solidFill>
                  <a:schemeClr val="tx1"/>
                </a:solidFill>
                <a:latin typeface="Arial" charset="0"/>
                <a:ea typeface="新細明體" pitchFamily="18" charset="-120"/>
              </a:defRPr>
            </a:lvl4pPr>
            <a:lvl5pPr marL="2057400" indent="-228600" eaLnBrk="0" hangingPunct="0">
              <a:defRPr kumimoji="1">
                <a:solidFill>
                  <a:schemeClr val="tx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charset="0"/>
                <a:ea typeface="新細明體" pitchFamily="18" charset="-120"/>
              </a:defRPr>
            </a:lvl9pPr>
          </a:lstStyle>
          <a:p>
            <a:pPr eaLnBrk="1" hangingPunct="1"/>
            <a:r>
              <a:rPr kumimoji="0" lang="en-US" altLang="zh-TW" smtClean="0"/>
              <a:t>19/07/2013</a:t>
            </a:r>
            <a:endParaRPr kumimoji="0" lang="en-US" altLang="zh-TW"/>
          </a:p>
        </p:txBody>
      </p:sp>
      <p:sp>
        <p:nvSpPr>
          <p:cNvPr id="2" name="Footer Placeholder 1"/>
          <p:cNvSpPr>
            <a:spLocks noGrp="1"/>
          </p:cNvSpPr>
          <p:nvPr>
            <p:ph type="ftr" sz="quarter" idx="11"/>
          </p:nvPr>
        </p:nvSpPr>
        <p:spPr/>
        <p:txBody>
          <a:bodyPr/>
          <a:lstStyle/>
          <a:p>
            <a:r>
              <a:rPr lang="en-GB" smtClean="0"/>
              <a:t>Pharmaceuticals and Global Health</a:t>
            </a:r>
            <a:endParaRPr lang="ru-RU"/>
          </a:p>
        </p:txBody>
      </p:sp>
      <p:sp>
        <p:nvSpPr>
          <p:cNvPr id="4099" name="Slide Number Placeholder 5"/>
          <p:cNvSpPr>
            <a:spLocks noGrp="1"/>
          </p:cNvSpPr>
          <p:nvPr>
            <p:ph type="sldNum" sz="quarter" idx="12"/>
          </p:nvPr>
        </p:nvSpPr>
        <p:spPr>
          <a:noFill/>
        </p:spPr>
        <p:txBody>
          <a:bodyPr/>
          <a:lstStyle>
            <a:lvl1pPr eaLnBrk="0" hangingPunct="0">
              <a:defRPr kumimoji="1">
                <a:solidFill>
                  <a:schemeClr val="tx1"/>
                </a:solidFill>
                <a:latin typeface="Arial" charset="0"/>
                <a:ea typeface="新細明體" pitchFamily="18" charset="-120"/>
              </a:defRPr>
            </a:lvl1pPr>
            <a:lvl2pPr marL="742950" indent="-285750" eaLnBrk="0" hangingPunct="0">
              <a:defRPr kumimoji="1">
                <a:solidFill>
                  <a:schemeClr val="tx1"/>
                </a:solidFill>
                <a:latin typeface="Arial" charset="0"/>
                <a:ea typeface="新細明體" pitchFamily="18" charset="-120"/>
              </a:defRPr>
            </a:lvl2pPr>
            <a:lvl3pPr marL="1143000" indent="-228600" eaLnBrk="0" hangingPunct="0">
              <a:defRPr kumimoji="1">
                <a:solidFill>
                  <a:schemeClr val="tx1"/>
                </a:solidFill>
                <a:latin typeface="Arial" charset="0"/>
                <a:ea typeface="新細明體" pitchFamily="18" charset="-120"/>
              </a:defRPr>
            </a:lvl3pPr>
            <a:lvl4pPr marL="1600200" indent="-228600" eaLnBrk="0" hangingPunct="0">
              <a:defRPr kumimoji="1">
                <a:solidFill>
                  <a:schemeClr val="tx1"/>
                </a:solidFill>
                <a:latin typeface="Arial" charset="0"/>
                <a:ea typeface="新細明體" pitchFamily="18" charset="-120"/>
              </a:defRPr>
            </a:lvl4pPr>
            <a:lvl5pPr marL="2057400" indent="-228600" eaLnBrk="0" hangingPunct="0">
              <a:defRPr kumimoji="1">
                <a:solidFill>
                  <a:schemeClr val="tx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charset="0"/>
                <a:ea typeface="新細明體" pitchFamily="18" charset="-120"/>
              </a:defRPr>
            </a:lvl9pPr>
          </a:lstStyle>
          <a:p>
            <a:pPr eaLnBrk="1" hangingPunct="1"/>
            <a:fld id="{F39428B7-E251-406F-963A-BA8C14151880}" type="slidenum">
              <a:rPr kumimoji="0" lang="en-US" altLang="zh-TW"/>
              <a:pPr eaLnBrk="1" hangingPunct="1"/>
              <a:t>3</a:t>
            </a:fld>
            <a:endParaRPr kumimoji="0" lang="en-US" altLang="zh-TW"/>
          </a:p>
        </p:txBody>
      </p:sp>
    </p:spTree>
    <p:extLst>
      <p:ext uri="{BB962C8B-B14F-4D97-AF65-F5344CB8AC3E}">
        <p14:creationId xmlns:p14="http://schemas.microsoft.com/office/powerpoint/2010/main" val="5348575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Grp="1" noChangeArrowheads="1"/>
          </p:cNvSpPr>
          <p:nvPr>
            <p:ph type="title"/>
          </p:nvPr>
        </p:nvSpPr>
        <p:spPr/>
        <p:txBody>
          <a:bodyPr/>
          <a:lstStyle/>
          <a:p>
            <a:pPr eaLnBrk="1" hangingPunct="1"/>
            <a:r>
              <a:rPr lang="en-US" altLang="zh-TW" sz="3600" dirty="0" smtClean="0"/>
              <a:t>Intro: Key words</a:t>
            </a:r>
          </a:p>
        </p:txBody>
      </p:sp>
      <p:sp>
        <p:nvSpPr>
          <p:cNvPr id="5125" name="Rectangle 3"/>
          <p:cNvSpPr>
            <a:spLocks noGrp="1" noChangeArrowheads="1"/>
          </p:cNvSpPr>
          <p:nvPr>
            <p:ph idx="1"/>
          </p:nvPr>
        </p:nvSpPr>
        <p:spPr/>
        <p:txBody>
          <a:bodyPr>
            <a:normAutofit/>
          </a:bodyPr>
          <a:lstStyle/>
          <a:p>
            <a:pPr eaLnBrk="1" hangingPunct="1"/>
            <a:r>
              <a:rPr lang="en-US" altLang="zh-TW" sz="2000" dirty="0" smtClean="0"/>
              <a:t>Precautionary approach (PA)</a:t>
            </a:r>
          </a:p>
          <a:p>
            <a:pPr eaLnBrk="1" hangingPunct="1"/>
            <a:r>
              <a:rPr lang="en-US" altLang="zh-TW" sz="2000" dirty="0" smtClean="0"/>
              <a:t>Risk analysis: risk assessment; risk management; risk communication  </a:t>
            </a:r>
          </a:p>
          <a:p>
            <a:pPr eaLnBrk="1" hangingPunct="1"/>
            <a:r>
              <a:rPr lang="en-US" altLang="zh-TW" sz="2000" dirty="0" smtClean="0"/>
              <a:t>Pre-grant measure: Patentability</a:t>
            </a:r>
          </a:p>
          <a:p>
            <a:pPr eaLnBrk="1" hangingPunct="1"/>
            <a:r>
              <a:rPr lang="en-US" altLang="zh-TW" sz="2000" dirty="0" smtClean="0"/>
              <a:t>Post-grant measure: Compulsory licensing</a:t>
            </a:r>
          </a:p>
          <a:p>
            <a:pPr eaLnBrk="1" hangingPunct="1"/>
            <a:r>
              <a:rPr lang="en-US" altLang="zh-TW" sz="2000" dirty="0" smtClean="0"/>
              <a:t>TRIPS: WTO Agreement on Trade-Related Aspects of Intellectual Property Rights</a:t>
            </a:r>
          </a:p>
          <a:p>
            <a:pPr eaLnBrk="1" hangingPunct="1"/>
            <a:r>
              <a:rPr lang="en-US" altLang="zh-TW" sz="2000" dirty="0" smtClean="0"/>
              <a:t>SPS: WTO Agreement on the Applications of Sanitary and </a:t>
            </a:r>
            <a:r>
              <a:rPr lang="en-US" altLang="zh-TW" sz="2000" dirty="0" err="1" smtClean="0"/>
              <a:t>Phytosanitary</a:t>
            </a:r>
            <a:r>
              <a:rPr lang="en-US" altLang="zh-TW" sz="2000" dirty="0" smtClean="0"/>
              <a:t> Measures </a:t>
            </a:r>
          </a:p>
          <a:p>
            <a:pPr eaLnBrk="1" hangingPunct="1"/>
            <a:r>
              <a:rPr lang="en-US" altLang="zh-TW" sz="2000" dirty="0" smtClean="0"/>
              <a:t>TBT: WTO Agreement on Technical Barriers to Trade </a:t>
            </a:r>
          </a:p>
          <a:p>
            <a:pPr eaLnBrk="1" hangingPunct="1"/>
            <a:endParaRPr lang="en-US" altLang="zh-TW" sz="2000" dirty="0" smtClean="0"/>
          </a:p>
        </p:txBody>
      </p:sp>
      <p:sp>
        <p:nvSpPr>
          <p:cNvPr id="5122" name="Date Placeholder 3"/>
          <p:cNvSpPr>
            <a:spLocks noGrp="1"/>
          </p:cNvSpPr>
          <p:nvPr>
            <p:ph type="dt" sz="half" idx="10"/>
          </p:nvPr>
        </p:nvSpPr>
        <p:spPr>
          <a:noFill/>
        </p:spPr>
        <p:txBody>
          <a:bodyPr/>
          <a:lstStyle>
            <a:lvl1pPr eaLnBrk="0" hangingPunct="0">
              <a:defRPr kumimoji="1">
                <a:solidFill>
                  <a:schemeClr val="tx1"/>
                </a:solidFill>
                <a:latin typeface="Arial" charset="0"/>
                <a:ea typeface="新細明體" pitchFamily="18" charset="-120"/>
              </a:defRPr>
            </a:lvl1pPr>
            <a:lvl2pPr marL="742950" indent="-285750" eaLnBrk="0" hangingPunct="0">
              <a:defRPr kumimoji="1">
                <a:solidFill>
                  <a:schemeClr val="tx1"/>
                </a:solidFill>
                <a:latin typeface="Arial" charset="0"/>
                <a:ea typeface="新細明體" pitchFamily="18" charset="-120"/>
              </a:defRPr>
            </a:lvl2pPr>
            <a:lvl3pPr marL="1143000" indent="-228600" eaLnBrk="0" hangingPunct="0">
              <a:defRPr kumimoji="1">
                <a:solidFill>
                  <a:schemeClr val="tx1"/>
                </a:solidFill>
                <a:latin typeface="Arial" charset="0"/>
                <a:ea typeface="新細明體" pitchFamily="18" charset="-120"/>
              </a:defRPr>
            </a:lvl3pPr>
            <a:lvl4pPr marL="1600200" indent="-228600" eaLnBrk="0" hangingPunct="0">
              <a:defRPr kumimoji="1">
                <a:solidFill>
                  <a:schemeClr val="tx1"/>
                </a:solidFill>
                <a:latin typeface="Arial" charset="0"/>
                <a:ea typeface="新細明體" pitchFamily="18" charset="-120"/>
              </a:defRPr>
            </a:lvl4pPr>
            <a:lvl5pPr marL="2057400" indent="-228600" eaLnBrk="0" hangingPunct="0">
              <a:defRPr kumimoji="1">
                <a:solidFill>
                  <a:schemeClr val="tx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charset="0"/>
                <a:ea typeface="新細明體" pitchFamily="18" charset="-120"/>
              </a:defRPr>
            </a:lvl9pPr>
          </a:lstStyle>
          <a:p>
            <a:pPr eaLnBrk="1" hangingPunct="1"/>
            <a:r>
              <a:rPr kumimoji="0" lang="en-US" altLang="zh-TW" smtClean="0"/>
              <a:t>19/07/2013</a:t>
            </a:r>
            <a:endParaRPr kumimoji="0" lang="en-US" altLang="zh-TW"/>
          </a:p>
        </p:txBody>
      </p:sp>
      <p:sp>
        <p:nvSpPr>
          <p:cNvPr id="2" name="Footer Placeholder 1"/>
          <p:cNvSpPr>
            <a:spLocks noGrp="1"/>
          </p:cNvSpPr>
          <p:nvPr>
            <p:ph type="ftr" sz="quarter" idx="11"/>
          </p:nvPr>
        </p:nvSpPr>
        <p:spPr/>
        <p:txBody>
          <a:bodyPr/>
          <a:lstStyle/>
          <a:p>
            <a:r>
              <a:rPr lang="en-GB" dirty="0" smtClean="0"/>
              <a:t>Pharmaceuticals and Global Health</a:t>
            </a:r>
            <a:endParaRPr lang="ru-RU" dirty="0"/>
          </a:p>
        </p:txBody>
      </p:sp>
      <p:sp>
        <p:nvSpPr>
          <p:cNvPr id="5123" name="Slide Number Placeholder 5"/>
          <p:cNvSpPr>
            <a:spLocks noGrp="1"/>
          </p:cNvSpPr>
          <p:nvPr>
            <p:ph type="sldNum" sz="quarter" idx="12"/>
          </p:nvPr>
        </p:nvSpPr>
        <p:spPr>
          <a:noFill/>
        </p:spPr>
        <p:txBody>
          <a:bodyPr/>
          <a:lstStyle>
            <a:lvl1pPr eaLnBrk="0" hangingPunct="0">
              <a:defRPr kumimoji="1">
                <a:solidFill>
                  <a:schemeClr val="tx1"/>
                </a:solidFill>
                <a:latin typeface="Arial" charset="0"/>
                <a:ea typeface="新細明體" pitchFamily="18" charset="-120"/>
              </a:defRPr>
            </a:lvl1pPr>
            <a:lvl2pPr marL="742950" indent="-285750" eaLnBrk="0" hangingPunct="0">
              <a:defRPr kumimoji="1">
                <a:solidFill>
                  <a:schemeClr val="tx1"/>
                </a:solidFill>
                <a:latin typeface="Arial" charset="0"/>
                <a:ea typeface="新細明體" pitchFamily="18" charset="-120"/>
              </a:defRPr>
            </a:lvl2pPr>
            <a:lvl3pPr marL="1143000" indent="-228600" eaLnBrk="0" hangingPunct="0">
              <a:defRPr kumimoji="1">
                <a:solidFill>
                  <a:schemeClr val="tx1"/>
                </a:solidFill>
                <a:latin typeface="Arial" charset="0"/>
                <a:ea typeface="新細明體" pitchFamily="18" charset="-120"/>
              </a:defRPr>
            </a:lvl3pPr>
            <a:lvl4pPr marL="1600200" indent="-228600" eaLnBrk="0" hangingPunct="0">
              <a:defRPr kumimoji="1">
                <a:solidFill>
                  <a:schemeClr val="tx1"/>
                </a:solidFill>
                <a:latin typeface="Arial" charset="0"/>
                <a:ea typeface="新細明體" pitchFamily="18" charset="-120"/>
              </a:defRPr>
            </a:lvl4pPr>
            <a:lvl5pPr marL="2057400" indent="-228600" eaLnBrk="0" hangingPunct="0">
              <a:defRPr kumimoji="1">
                <a:solidFill>
                  <a:schemeClr val="tx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charset="0"/>
                <a:ea typeface="新細明體" pitchFamily="18" charset="-120"/>
              </a:defRPr>
            </a:lvl9pPr>
          </a:lstStyle>
          <a:p>
            <a:pPr eaLnBrk="1" hangingPunct="1"/>
            <a:fld id="{BAFC1F95-1370-43E4-9E4B-E83C017C4175}" type="slidenum">
              <a:rPr kumimoji="0" lang="en-US" altLang="zh-TW"/>
              <a:pPr eaLnBrk="1" hangingPunct="1"/>
              <a:t>4</a:t>
            </a:fld>
            <a:endParaRPr kumimoji="0" lang="en-US" altLang="zh-TW"/>
          </a:p>
        </p:txBody>
      </p:sp>
    </p:spTree>
    <p:extLst>
      <p:ext uri="{BB962C8B-B14F-4D97-AF65-F5344CB8AC3E}">
        <p14:creationId xmlns:p14="http://schemas.microsoft.com/office/powerpoint/2010/main" val="33395707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zh-TW" sz="3600" dirty="0" smtClean="0"/>
              <a:t>Intro: Reflections on IP v Innovation</a:t>
            </a:r>
          </a:p>
        </p:txBody>
      </p:sp>
      <p:sp>
        <p:nvSpPr>
          <p:cNvPr id="16387" name="Rectangle 3"/>
          <p:cNvSpPr>
            <a:spLocks noGrp="1" noChangeArrowheads="1"/>
          </p:cNvSpPr>
          <p:nvPr>
            <p:ph idx="1"/>
          </p:nvPr>
        </p:nvSpPr>
        <p:spPr/>
        <p:txBody>
          <a:bodyPr>
            <a:normAutofit fontScale="92500" lnSpcReduction="10000"/>
          </a:bodyPr>
          <a:lstStyle/>
          <a:p>
            <a:pPr>
              <a:buFontTx/>
              <a:buNone/>
            </a:pPr>
            <a:r>
              <a:rPr lang="en-US" altLang="zh-TW" dirty="0" smtClean="0"/>
              <a:t>     ‘[T] here is a growing consensus among economists that the current IP regime actually stifles innovation’.  (</a:t>
            </a:r>
            <a:r>
              <a:rPr lang="en-US" altLang="zh-TW" dirty="0" err="1" smtClean="0"/>
              <a:t>Stiglitz</a:t>
            </a:r>
            <a:r>
              <a:rPr lang="en-US" altLang="zh-TW" dirty="0" smtClean="0"/>
              <a:t> &amp; </a:t>
            </a:r>
            <a:r>
              <a:rPr lang="en-US" altLang="zh-TW" dirty="0" err="1" smtClean="0"/>
              <a:t>Jayadev</a:t>
            </a:r>
            <a:r>
              <a:rPr lang="en-US" altLang="zh-TW" dirty="0" smtClean="0"/>
              <a:t>, ‘India’s Patent Wise Decision, </a:t>
            </a:r>
            <a:r>
              <a:rPr lang="en-US" altLang="zh-TW" i="1" dirty="0" smtClean="0"/>
              <a:t>Project Syndicate</a:t>
            </a:r>
            <a:r>
              <a:rPr lang="en-US" altLang="zh-TW" dirty="0" smtClean="0"/>
              <a:t>, 08/04/2013) </a:t>
            </a:r>
          </a:p>
          <a:p>
            <a:pPr>
              <a:buFontTx/>
              <a:buNone/>
            </a:pPr>
            <a:endParaRPr lang="en-US" altLang="zh-TW" dirty="0" smtClean="0"/>
          </a:p>
          <a:p>
            <a:pPr>
              <a:buFontTx/>
              <a:buNone/>
            </a:pPr>
            <a:r>
              <a:rPr lang="en-US" dirty="0" smtClean="0"/>
              <a:t>     ‘[A] </a:t>
            </a:r>
            <a:r>
              <a:rPr lang="en-US" dirty="0"/>
              <a:t>global intellectual property landscape that is heavily shaped by corporate interests – usually American’  (</a:t>
            </a:r>
            <a:r>
              <a:rPr lang="en-US" dirty="0" err="1"/>
              <a:t>Stiglitz</a:t>
            </a:r>
            <a:r>
              <a:rPr lang="en-US" dirty="0"/>
              <a:t>, ‘How Intellectual Property Reinforces Inequality’, NY Times, 14/07/13) </a:t>
            </a:r>
            <a:endParaRPr lang="en-US" dirty="0" smtClean="0"/>
          </a:p>
          <a:p>
            <a:pPr>
              <a:buFontTx/>
              <a:buNone/>
            </a:pPr>
            <a:endParaRPr lang="en-US" altLang="zh-TW" dirty="0" smtClean="0"/>
          </a:p>
          <a:p>
            <a:pPr>
              <a:buFontTx/>
              <a:buNone/>
            </a:pPr>
            <a:r>
              <a:rPr lang="en-GB" altLang="zh-TW" dirty="0" smtClean="0"/>
              <a:t>      Why </a:t>
            </a:r>
            <a:r>
              <a:rPr lang="en-GB" altLang="zh-TW" dirty="0"/>
              <a:t>should patent term be 20 years rather than, say, 10 or 30 years? Evidence?  Is there room for different views among different countries? Should the US government be pushing other countries to adopt their model?    (Simon Lester, 'Debating Intellectual Property’, CATO Institute, 15/03/2013) </a:t>
            </a:r>
          </a:p>
          <a:p>
            <a:pPr>
              <a:buFontTx/>
              <a:buNone/>
            </a:pPr>
            <a:endParaRPr lang="en-US" altLang="zh-TW" dirty="0" smtClean="0"/>
          </a:p>
        </p:txBody>
      </p:sp>
      <p:sp>
        <p:nvSpPr>
          <p:cNvPr id="2" name="Date Placeholder 1"/>
          <p:cNvSpPr>
            <a:spLocks noGrp="1"/>
          </p:cNvSpPr>
          <p:nvPr>
            <p:ph type="dt" sz="half" idx="10"/>
          </p:nvPr>
        </p:nvSpPr>
        <p:spPr/>
        <p:txBody>
          <a:bodyPr/>
          <a:lstStyle/>
          <a:p>
            <a:r>
              <a:rPr lang="en-US" smtClean="0"/>
              <a:t>19/07/2013</a:t>
            </a:r>
            <a:endParaRPr lang="ru-RU"/>
          </a:p>
        </p:txBody>
      </p:sp>
      <p:sp>
        <p:nvSpPr>
          <p:cNvPr id="3" name="Footer Placeholder 2"/>
          <p:cNvSpPr>
            <a:spLocks noGrp="1"/>
          </p:cNvSpPr>
          <p:nvPr>
            <p:ph type="ftr" sz="quarter" idx="11"/>
          </p:nvPr>
        </p:nvSpPr>
        <p:spPr/>
        <p:txBody>
          <a:bodyPr/>
          <a:lstStyle/>
          <a:p>
            <a:r>
              <a:rPr lang="en-GB" smtClean="0"/>
              <a:t>Pharmaceuticals and Global Health</a:t>
            </a:r>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5</a:t>
            </a:fld>
            <a:endParaRPr lang="ru-RU"/>
          </a:p>
        </p:txBody>
      </p:sp>
    </p:spTree>
    <p:extLst>
      <p:ext uri="{BB962C8B-B14F-4D97-AF65-F5344CB8AC3E}">
        <p14:creationId xmlns:p14="http://schemas.microsoft.com/office/powerpoint/2010/main" val="21365751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p:txBody>
          <a:bodyPr>
            <a:normAutofit fontScale="90000"/>
          </a:bodyPr>
          <a:lstStyle/>
          <a:p>
            <a:pPr eaLnBrk="1" hangingPunct="1"/>
            <a:r>
              <a:rPr lang="en-US" altLang="zh-TW" sz="3600" dirty="0" smtClean="0"/>
              <a:t>Fundamental and technical research questions</a:t>
            </a:r>
          </a:p>
        </p:txBody>
      </p:sp>
      <p:sp>
        <p:nvSpPr>
          <p:cNvPr id="6149" name="Rectangle 3"/>
          <p:cNvSpPr>
            <a:spLocks noGrp="1" noChangeArrowheads="1"/>
          </p:cNvSpPr>
          <p:nvPr>
            <p:ph idx="1"/>
          </p:nvPr>
        </p:nvSpPr>
        <p:spPr>
          <a:xfrm>
            <a:off x="304800" y="1295400"/>
            <a:ext cx="8229600" cy="4525963"/>
          </a:xfrm>
        </p:spPr>
        <p:txBody>
          <a:bodyPr>
            <a:normAutofit lnSpcReduction="10000"/>
          </a:bodyPr>
          <a:lstStyle/>
          <a:p>
            <a:pPr eaLnBrk="1" hangingPunct="1"/>
            <a:endParaRPr lang="en-US" altLang="zh-TW" sz="2800" dirty="0" smtClean="0"/>
          </a:p>
          <a:p>
            <a:pPr eaLnBrk="1" hangingPunct="1"/>
            <a:r>
              <a:rPr lang="en-US" altLang="zh-TW" sz="2000" dirty="0" smtClean="0"/>
              <a:t>What is the right balance between innovation and access? What counts for right innovation? </a:t>
            </a:r>
          </a:p>
          <a:p>
            <a:pPr eaLnBrk="1" hangingPunct="1"/>
            <a:r>
              <a:rPr lang="en-US" altLang="zh-TW" sz="2000" dirty="0" smtClean="0"/>
              <a:t>How to embody human rights claims in the world trade system by promoting access to essential technologies? </a:t>
            </a:r>
          </a:p>
          <a:p>
            <a:pPr eaLnBrk="1" hangingPunct="1"/>
            <a:r>
              <a:rPr lang="en-US" altLang="zh-TW" sz="2000" dirty="0" smtClean="0"/>
              <a:t>How can intellectual property (IP) rights be harnessed by the legitimate interests of health and (national) security? </a:t>
            </a:r>
          </a:p>
          <a:p>
            <a:pPr>
              <a:lnSpc>
                <a:spcPct val="90000"/>
              </a:lnSpc>
            </a:pPr>
            <a:r>
              <a:rPr lang="en-US" altLang="zh-TW" sz="2000" dirty="0"/>
              <a:t>What is the relationship between science and IP? Does risk analysis/PA have a role to play in the regulation of technology? If so, then how?</a:t>
            </a:r>
          </a:p>
          <a:p>
            <a:pPr>
              <a:lnSpc>
                <a:spcPct val="90000"/>
              </a:lnSpc>
            </a:pPr>
            <a:r>
              <a:rPr lang="en-US" altLang="zh-TW" sz="2000" dirty="0"/>
              <a:t>To what extent can WTO Members use the inbuilt flexibilities of TRIPS by subjective interpretation according to levels of development?   </a:t>
            </a:r>
          </a:p>
          <a:p>
            <a:pPr marL="0" indent="0" eaLnBrk="1" hangingPunct="1">
              <a:buNone/>
            </a:pPr>
            <a:endParaRPr lang="en-US" altLang="zh-TW" sz="2000" dirty="0" smtClean="0"/>
          </a:p>
        </p:txBody>
      </p:sp>
      <p:sp>
        <p:nvSpPr>
          <p:cNvPr id="6146" name="Date Placeholder 3"/>
          <p:cNvSpPr>
            <a:spLocks noGrp="1"/>
          </p:cNvSpPr>
          <p:nvPr>
            <p:ph type="dt" sz="half" idx="10"/>
          </p:nvPr>
        </p:nvSpPr>
        <p:spPr>
          <a:noFill/>
        </p:spPr>
        <p:txBody>
          <a:bodyPr/>
          <a:lstStyle>
            <a:lvl1pPr eaLnBrk="0" hangingPunct="0">
              <a:defRPr kumimoji="1">
                <a:solidFill>
                  <a:schemeClr val="tx1"/>
                </a:solidFill>
                <a:latin typeface="Arial" charset="0"/>
                <a:ea typeface="新細明體" pitchFamily="18" charset="-120"/>
              </a:defRPr>
            </a:lvl1pPr>
            <a:lvl2pPr marL="742950" indent="-285750" eaLnBrk="0" hangingPunct="0">
              <a:defRPr kumimoji="1">
                <a:solidFill>
                  <a:schemeClr val="tx1"/>
                </a:solidFill>
                <a:latin typeface="Arial" charset="0"/>
                <a:ea typeface="新細明體" pitchFamily="18" charset="-120"/>
              </a:defRPr>
            </a:lvl2pPr>
            <a:lvl3pPr marL="1143000" indent="-228600" eaLnBrk="0" hangingPunct="0">
              <a:defRPr kumimoji="1">
                <a:solidFill>
                  <a:schemeClr val="tx1"/>
                </a:solidFill>
                <a:latin typeface="Arial" charset="0"/>
                <a:ea typeface="新細明體" pitchFamily="18" charset="-120"/>
              </a:defRPr>
            </a:lvl3pPr>
            <a:lvl4pPr marL="1600200" indent="-228600" eaLnBrk="0" hangingPunct="0">
              <a:defRPr kumimoji="1">
                <a:solidFill>
                  <a:schemeClr val="tx1"/>
                </a:solidFill>
                <a:latin typeface="Arial" charset="0"/>
                <a:ea typeface="新細明體" pitchFamily="18" charset="-120"/>
              </a:defRPr>
            </a:lvl4pPr>
            <a:lvl5pPr marL="2057400" indent="-228600" eaLnBrk="0" hangingPunct="0">
              <a:defRPr kumimoji="1">
                <a:solidFill>
                  <a:schemeClr val="tx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charset="0"/>
                <a:ea typeface="新細明體" pitchFamily="18" charset="-120"/>
              </a:defRPr>
            </a:lvl9pPr>
          </a:lstStyle>
          <a:p>
            <a:pPr eaLnBrk="1" hangingPunct="1"/>
            <a:r>
              <a:rPr kumimoji="0" lang="en-US" altLang="zh-TW" smtClean="0"/>
              <a:t>19/07/2013</a:t>
            </a:r>
            <a:endParaRPr kumimoji="0" lang="en-US" altLang="zh-TW"/>
          </a:p>
        </p:txBody>
      </p:sp>
      <p:sp>
        <p:nvSpPr>
          <p:cNvPr id="2" name="Footer Placeholder 1"/>
          <p:cNvSpPr>
            <a:spLocks noGrp="1"/>
          </p:cNvSpPr>
          <p:nvPr>
            <p:ph type="ftr" sz="quarter" idx="11"/>
          </p:nvPr>
        </p:nvSpPr>
        <p:spPr/>
        <p:txBody>
          <a:bodyPr/>
          <a:lstStyle/>
          <a:p>
            <a:r>
              <a:rPr lang="en-GB" smtClean="0"/>
              <a:t>Pharmaceuticals and Global Health</a:t>
            </a:r>
            <a:endParaRPr lang="ru-RU"/>
          </a:p>
        </p:txBody>
      </p:sp>
      <p:sp>
        <p:nvSpPr>
          <p:cNvPr id="6147" name="Slide Number Placeholder 5"/>
          <p:cNvSpPr>
            <a:spLocks noGrp="1"/>
          </p:cNvSpPr>
          <p:nvPr>
            <p:ph type="sldNum" sz="quarter" idx="12"/>
          </p:nvPr>
        </p:nvSpPr>
        <p:spPr>
          <a:noFill/>
        </p:spPr>
        <p:txBody>
          <a:bodyPr/>
          <a:lstStyle>
            <a:lvl1pPr eaLnBrk="0" hangingPunct="0">
              <a:defRPr kumimoji="1">
                <a:solidFill>
                  <a:schemeClr val="tx1"/>
                </a:solidFill>
                <a:latin typeface="Arial" charset="0"/>
                <a:ea typeface="新細明體" pitchFamily="18" charset="-120"/>
              </a:defRPr>
            </a:lvl1pPr>
            <a:lvl2pPr marL="742950" indent="-285750" eaLnBrk="0" hangingPunct="0">
              <a:defRPr kumimoji="1">
                <a:solidFill>
                  <a:schemeClr val="tx1"/>
                </a:solidFill>
                <a:latin typeface="Arial" charset="0"/>
                <a:ea typeface="新細明體" pitchFamily="18" charset="-120"/>
              </a:defRPr>
            </a:lvl2pPr>
            <a:lvl3pPr marL="1143000" indent="-228600" eaLnBrk="0" hangingPunct="0">
              <a:defRPr kumimoji="1">
                <a:solidFill>
                  <a:schemeClr val="tx1"/>
                </a:solidFill>
                <a:latin typeface="Arial" charset="0"/>
                <a:ea typeface="新細明體" pitchFamily="18" charset="-120"/>
              </a:defRPr>
            </a:lvl3pPr>
            <a:lvl4pPr marL="1600200" indent="-228600" eaLnBrk="0" hangingPunct="0">
              <a:defRPr kumimoji="1">
                <a:solidFill>
                  <a:schemeClr val="tx1"/>
                </a:solidFill>
                <a:latin typeface="Arial" charset="0"/>
                <a:ea typeface="新細明體" pitchFamily="18" charset="-120"/>
              </a:defRPr>
            </a:lvl4pPr>
            <a:lvl5pPr marL="2057400" indent="-228600" eaLnBrk="0" hangingPunct="0">
              <a:defRPr kumimoji="1">
                <a:solidFill>
                  <a:schemeClr val="tx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charset="0"/>
                <a:ea typeface="新細明體" pitchFamily="18" charset="-120"/>
              </a:defRPr>
            </a:lvl9pPr>
          </a:lstStyle>
          <a:p>
            <a:pPr eaLnBrk="1" hangingPunct="1"/>
            <a:fld id="{015114B0-D4AD-4695-9BF7-C4F76787F471}" type="slidenum">
              <a:rPr kumimoji="0" lang="en-US" altLang="zh-TW"/>
              <a:pPr eaLnBrk="1" hangingPunct="1"/>
              <a:t>6</a:t>
            </a:fld>
            <a:endParaRPr kumimoji="0" lang="en-US" altLang="zh-TW"/>
          </a:p>
        </p:txBody>
      </p:sp>
    </p:spTree>
    <p:extLst>
      <p:ext uri="{BB962C8B-B14F-4D97-AF65-F5344CB8AC3E}">
        <p14:creationId xmlns:p14="http://schemas.microsoft.com/office/powerpoint/2010/main" val="28006080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title"/>
          </p:nvPr>
        </p:nvSpPr>
        <p:spPr>
          <a:xfrm>
            <a:off x="395536" y="2564904"/>
            <a:ext cx="8229600" cy="1143000"/>
          </a:xfrm>
        </p:spPr>
        <p:txBody>
          <a:bodyPr/>
          <a:lstStyle/>
          <a:p>
            <a:pPr eaLnBrk="1" hangingPunct="1"/>
            <a:r>
              <a:rPr lang="en-US" altLang="zh-TW" sz="3600" dirty="0" smtClean="0"/>
              <a:t>Methodology </a:t>
            </a:r>
          </a:p>
        </p:txBody>
      </p:sp>
      <p:sp>
        <p:nvSpPr>
          <p:cNvPr id="10245" name="Rectangle 3"/>
          <p:cNvSpPr>
            <a:spLocks noGrp="1" noChangeArrowheads="1"/>
          </p:cNvSpPr>
          <p:nvPr>
            <p:ph idx="1"/>
          </p:nvPr>
        </p:nvSpPr>
        <p:spPr/>
        <p:txBody>
          <a:bodyPr/>
          <a:lstStyle/>
          <a:p>
            <a:pPr eaLnBrk="1" hangingPunct="1"/>
            <a:endParaRPr lang="en-US" altLang="zh-TW" sz="2800" dirty="0" smtClean="0"/>
          </a:p>
        </p:txBody>
      </p:sp>
      <p:sp>
        <p:nvSpPr>
          <p:cNvPr id="10242" name="Date Placeholder 3"/>
          <p:cNvSpPr>
            <a:spLocks noGrp="1"/>
          </p:cNvSpPr>
          <p:nvPr>
            <p:ph type="dt" sz="half" idx="10"/>
          </p:nvPr>
        </p:nvSpPr>
        <p:spPr>
          <a:noFill/>
        </p:spPr>
        <p:txBody>
          <a:bodyPr/>
          <a:lstStyle>
            <a:lvl1pPr eaLnBrk="0" hangingPunct="0">
              <a:defRPr kumimoji="1">
                <a:solidFill>
                  <a:schemeClr val="tx1"/>
                </a:solidFill>
                <a:latin typeface="Arial" charset="0"/>
                <a:ea typeface="新細明體" pitchFamily="18" charset="-120"/>
              </a:defRPr>
            </a:lvl1pPr>
            <a:lvl2pPr marL="742950" indent="-285750" eaLnBrk="0" hangingPunct="0">
              <a:defRPr kumimoji="1">
                <a:solidFill>
                  <a:schemeClr val="tx1"/>
                </a:solidFill>
                <a:latin typeface="Arial" charset="0"/>
                <a:ea typeface="新細明體" pitchFamily="18" charset="-120"/>
              </a:defRPr>
            </a:lvl2pPr>
            <a:lvl3pPr marL="1143000" indent="-228600" eaLnBrk="0" hangingPunct="0">
              <a:defRPr kumimoji="1">
                <a:solidFill>
                  <a:schemeClr val="tx1"/>
                </a:solidFill>
                <a:latin typeface="Arial" charset="0"/>
                <a:ea typeface="新細明體" pitchFamily="18" charset="-120"/>
              </a:defRPr>
            </a:lvl3pPr>
            <a:lvl4pPr marL="1600200" indent="-228600" eaLnBrk="0" hangingPunct="0">
              <a:defRPr kumimoji="1">
                <a:solidFill>
                  <a:schemeClr val="tx1"/>
                </a:solidFill>
                <a:latin typeface="Arial" charset="0"/>
                <a:ea typeface="新細明體" pitchFamily="18" charset="-120"/>
              </a:defRPr>
            </a:lvl4pPr>
            <a:lvl5pPr marL="2057400" indent="-228600" eaLnBrk="0" hangingPunct="0">
              <a:defRPr kumimoji="1">
                <a:solidFill>
                  <a:schemeClr val="tx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charset="0"/>
                <a:ea typeface="新細明體" pitchFamily="18" charset="-120"/>
              </a:defRPr>
            </a:lvl9pPr>
          </a:lstStyle>
          <a:p>
            <a:pPr eaLnBrk="1" hangingPunct="1"/>
            <a:r>
              <a:rPr kumimoji="0" lang="en-US" altLang="zh-TW" smtClean="0"/>
              <a:t>19/07/2013</a:t>
            </a:r>
            <a:endParaRPr kumimoji="0" lang="en-US" altLang="zh-TW"/>
          </a:p>
        </p:txBody>
      </p:sp>
      <p:sp>
        <p:nvSpPr>
          <p:cNvPr id="2" name="Footer Placeholder 1"/>
          <p:cNvSpPr>
            <a:spLocks noGrp="1"/>
          </p:cNvSpPr>
          <p:nvPr>
            <p:ph type="ftr" sz="quarter" idx="11"/>
          </p:nvPr>
        </p:nvSpPr>
        <p:spPr/>
        <p:txBody>
          <a:bodyPr/>
          <a:lstStyle/>
          <a:p>
            <a:r>
              <a:rPr lang="en-GB" smtClean="0"/>
              <a:t>Pharmaceuticals and Global Health</a:t>
            </a:r>
            <a:endParaRPr lang="ru-RU"/>
          </a:p>
        </p:txBody>
      </p:sp>
      <p:sp>
        <p:nvSpPr>
          <p:cNvPr id="10243" name="Slide Number Placeholder 5"/>
          <p:cNvSpPr>
            <a:spLocks noGrp="1"/>
          </p:cNvSpPr>
          <p:nvPr>
            <p:ph type="sldNum" sz="quarter" idx="12"/>
          </p:nvPr>
        </p:nvSpPr>
        <p:spPr>
          <a:noFill/>
        </p:spPr>
        <p:txBody>
          <a:bodyPr/>
          <a:lstStyle>
            <a:lvl1pPr eaLnBrk="0" hangingPunct="0">
              <a:defRPr kumimoji="1">
                <a:solidFill>
                  <a:schemeClr val="tx1"/>
                </a:solidFill>
                <a:latin typeface="Arial" charset="0"/>
                <a:ea typeface="新細明體" pitchFamily="18" charset="-120"/>
              </a:defRPr>
            </a:lvl1pPr>
            <a:lvl2pPr marL="742950" indent="-285750" eaLnBrk="0" hangingPunct="0">
              <a:defRPr kumimoji="1">
                <a:solidFill>
                  <a:schemeClr val="tx1"/>
                </a:solidFill>
                <a:latin typeface="Arial" charset="0"/>
                <a:ea typeface="新細明體" pitchFamily="18" charset="-120"/>
              </a:defRPr>
            </a:lvl2pPr>
            <a:lvl3pPr marL="1143000" indent="-228600" eaLnBrk="0" hangingPunct="0">
              <a:defRPr kumimoji="1">
                <a:solidFill>
                  <a:schemeClr val="tx1"/>
                </a:solidFill>
                <a:latin typeface="Arial" charset="0"/>
                <a:ea typeface="新細明體" pitchFamily="18" charset="-120"/>
              </a:defRPr>
            </a:lvl3pPr>
            <a:lvl4pPr marL="1600200" indent="-228600" eaLnBrk="0" hangingPunct="0">
              <a:defRPr kumimoji="1">
                <a:solidFill>
                  <a:schemeClr val="tx1"/>
                </a:solidFill>
                <a:latin typeface="Arial" charset="0"/>
                <a:ea typeface="新細明體" pitchFamily="18" charset="-120"/>
              </a:defRPr>
            </a:lvl4pPr>
            <a:lvl5pPr marL="2057400" indent="-228600" eaLnBrk="0" hangingPunct="0">
              <a:defRPr kumimoji="1">
                <a:solidFill>
                  <a:schemeClr val="tx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charset="0"/>
                <a:ea typeface="新細明體" pitchFamily="18" charset="-120"/>
              </a:defRPr>
            </a:lvl9pPr>
          </a:lstStyle>
          <a:p>
            <a:pPr eaLnBrk="1" hangingPunct="1"/>
            <a:fld id="{09A65BC7-778A-4124-A877-767C63CAE65D}" type="slidenum">
              <a:rPr kumimoji="0" lang="en-US" altLang="zh-TW"/>
              <a:pPr eaLnBrk="1" hangingPunct="1"/>
              <a:t>7</a:t>
            </a:fld>
            <a:endParaRPr kumimoji="0" lang="en-US" altLang="zh-TW"/>
          </a:p>
        </p:txBody>
      </p:sp>
    </p:spTree>
    <p:extLst>
      <p:ext uri="{BB962C8B-B14F-4D97-AF65-F5344CB8AC3E}">
        <p14:creationId xmlns:p14="http://schemas.microsoft.com/office/powerpoint/2010/main" val="42943819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dirty="0"/>
          </a:p>
        </p:txBody>
      </p:sp>
      <p:sp>
        <p:nvSpPr>
          <p:cNvPr id="4" name="Date Placeholder 3"/>
          <p:cNvSpPr>
            <a:spLocks noGrp="1"/>
          </p:cNvSpPr>
          <p:nvPr>
            <p:ph type="dt" sz="half" idx="10"/>
          </p:nvPr>
        </p:nvSpPr>
        <p:spPr/>
        <p:txBody>
          <a:bodyPr/>
          <a:lstStyle/>
          <a:p>
            <a:r>
              <a:rPr lang="en-US" smtClean="0"/>
              <a:t>19/07/2013</a:t>
            </a:r>
            <a:endParaRPr lang="ru-RU"/>
          </a:p>
        </p:txBody>
      </p:sp>
      <p:sp>
        <p:nvSpPr>
          <p:cNvPr id="5" name="Footer Placeholder 4"/>
          <p:cNvSpPr>
            <a:spLocks noGrp="1"/>
          </p:cNvSpPr>
          <p:nvPr>
            <p:ph type="ftr" sz="quarter" idx="11"/>
          </p:nvPr>
        </p:nvSpPr>
        <p:spPr/>
        <p:txBody>
          <a:bodyPr/>
          <a:lstStyle/>
          <a:p>
            <a:r>
              <a:rPr lang="en-GB" smtClean="0"/>
              <a:t>Pharmaceuticals and Global Health</a:t>
            </a:r>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8</a:t>
            </a:fld>
            <a:endParaRPr lang="ru-RU"/>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88640"/>
            <a:ext cx="7439025" cy="621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738122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Date Placeholder 1"/>
          <p:cNvSpPr>
            <a:spLocks noGrp="1"/>
          </p:cNvSpPr>
          <p:nvPr>
            <p:ph type="dt" sz="half" idx="10"/>
          </p:nvPr>
        </p:nvSpPr>
        <p:spPr>
          <a:noFill/>
        </p:spPr>
        <p:txBody>
          <a:bodyPr/>
          <a:lstStyle>
            <a:lvl1pPr eaLnBrk="0" hangingPunct="0">
              <a:defRPr kumimoji="1">
                <a:solidFill>
                  <a:schemeClr val="tx1"/>
                </a:solidFill>
                <a:latin typeface="Arial" charset="0"/>
                <a:ea typeface="新細明體" pitchFamily="18" charset="-120"/>
              </a:defRPr>
            </a:lvl1pPr>
            <a:lvl2pPr marL="742950" indent="-285750" eaLnBrk="0" hangingPunct="0">
              <a:defRPr kumimoji="1">
                <a:solidFill>
                  <a:schemeClr val="tx1"/>
                </a:solidFill>
                <a:latin typeface="Arial" charset="0"/>
                <a:ea typeface="新細明體" pitchFamily="18" charset="-120"/>
              </a:defRPr>
            </a:lvl2pPr>
            <a:lvl3pPr marL="1143000" indent="-228600" eaLnBrk="0" hangingPunct="0">
              <a:defRPr kumimoji="1">
                <a:solidFill>
                  <a:schemeClr val="tx1"/>
                </a:solidFill>
                <a:latin typeface="Arial" charset="0"/>
                <a:ea typeface="新細明體" pitchFamily="18" charset="-120"/>
              </a:defRPr>
            </a:lvl3pPr>
            <a:lvl4pPr marL="1600200" indent="-228600" eaLnBrk="0" hangingPunct="0">
              <a:defRPr kumimoji="1">
                <a:solidFill>
                  <a:schemeClr val="tx1"/>
                </a:solidFill>
                <a:latin typeface="Arial" charset="0"/>
                <a:ea typeface="新細明體" pitchFamily="18" charset="-120"/>
              </a:defRPr>
            </a:lvl4pPr>
            <a:lvl5pPr marL="2057400" indent="-228600" eaLnBrk="0" hangingPunct="0">
              <a:defRPr kumimoji="1">
                <a:solidFill>
                  <a:schemeClr val="tx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charset="0"/>
                <a:ea typeface="新細明體" pitchFamily="18" charset="-120"/>
              </a:defRPr>
            </a:lvl9pPr>
          </a:lstStyle>
          <a:p>
            <a:pPr eaLnBrk="1" hangingPunct="1"/>
            <a:r>
              <a:rPr kumimoji="0" lang="en-US" altLang="zh-TW" smtClean="0"/>
              <a:t>19/07/2013</a:t>
            </a:r>
            <a:endParaRPr kumimoji="0" lang="en-US" altLang="zh-TW"/>
          </a:p>
        </p:txBody>
      </p:sp>
      <p:sp>
        <p:nvSpPr>
          <p:cNvPr id="2" name="Footer Placeholder 1"/>
          <p:cNvSpPr>
            <a:spLocks noGrp="1"/>
          </p:cNvSpPr>
          <p:nvPr>
            <p:ph type="ftr" sz="quarter" idx="11"/>
          </p:nvPr>
        </p:nvSpPr>
        <p:spPr/>
        <p:txBody>
          <a:bodyPr/>
          <a:lstStyle/>
          <a:p>
            <a:r>
              <a:rPr lang="en-GB" smtClean="0"/>
              <a:t>Pharmaceuticals and Global Health</a:t>
            </a:r>
            <a:endParaRPr lang="ru-RU"/>
          </a:p>
        </p:txBody>
      </p:sp>
      <p:sp>
        <p:nvSpPr>
          <p:cNvPr id="12291" name="Slide Number Placeholder 3"/>
          <p:cNvSpPr>
            <a:spLocks noGrp="1"/>
          </p:cNvSpPr>
          <p:nvPr>
            <p:ph type="sldNum" sz="quarter" idx="12"/>
          </p:nvPr>
        </p:nvSpPr>
        <p:spPr>
          <a:noFill/>
        </p:spPr>
        <p:txBody>
          <a:bodyPr/>
          <a:lstStyle>
            <a:lvl1pPr eaLnBrk="0" hangingPunct="0">
              <a:defRPr kumimoji="1">
                <a:solidFill>
                  <a:schemeClr val="tx1"/>
                </a:solidFill>
                <a:latin typeface="Arial" charset="0"/>
                <a:ea typeface="新細明體" pitchFamily="18" charset="-120"/>
              </a:defRPr>
            </a:lvl1pPr>
            <a:lvl2pPr marL="742950" indent="-285750" eaLnBrk="0" hangingPunct="0">
              <a:defRPr kumimoji="1">
                <a:solidFill>
                  <a:schemeClr val="tx1"/>
                </a:solidFill>
                <a:latin typeface="Arial" charset="0"/>
                <a:ea typeface="新細明體" pitchFamily="18" charset="-120"/>
              </a:defRPr>
            </a:lvl2pPr>
            <a:lvl3pPr marL="1143000" indent="-228600" eaLnBrk="0" hangingPunct="0">
              <a:defRPr kumimoji="1">
                <a:solidFill>
                  <a:schemeClr val="tx1"/>
                </a:solidFill>
                <a:latin typeface="Arial" charset="0"/>
                <a:ea typeface="新細明體" pitchFamily="18" charset="-120"/>
              </a:defRPr>
            </a:lvl3pPr>
            <a:lvl4pPr marL="1600200" indent="-228600" eaLnBrk="0" hangingPunct="0">
              <a:defRPr kumimoji="1">
                <a:solidFill>
                  <a:schemeClr val="tx1"/>
                </a:solidFill>
                <a:latin typeface="Arial" charset="0"/>
                <a:ea typeface="新細明體" pitchFamily="18" charset="-120"/>
              </a:defRPr>
            </a:lvl4pPr>
            <a:lvl5pPr marL="2057400" indent="-228600" eaLnBrk="0" hangingPunct="0">
              <a:defRPr kumimoji="1">
                <a:solidFill>
                  <a:schemeClr val="tx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charset="0"/>
                <a:ea typeface="新細明體" pitchFamily="18" charset="-120"/>
              </a:defRPr>
            </a:lvl9pPr>
          </a:lstStyle>
          <a:p>
            <a:pPr eaLnBrk="1" hangingPunct="1"/>
            <a:fld id="{2CF77B13-7657-4D31-9748-23315C0FAB89}" type="slidenum">
              <a:rPr kumimoji="0" lang="en-US" altLang="zh-TW"/>
              <a:pPr eaLnBrk="1" hangingPunct="1"/>
              <a:t>9</a:t>
            </a:fld>
            <a:endParaRPr kumimoji="0" lang="en-US" altLang="zh-TW"/>
          </a:p>
        </p:txBody>
      </p:sp>
      <p:graphicFrame>
        <p:nvGraphicFramePr>
          <p:cNvPr id="12315" name="Group 27"/>
          <p:cNvGraphicFramePr>
            <a:graphicFrameLocks noGrp="1"/>
          </p:cNvGraphicFramePr>
          <p:nvPr>
            <p:extLst>
              <p:ext uri="{D42A27DB-BD31-4B8C-83A1-F6EECF244321}">
                <p14:modId xmlns:p14="http://schemas.microsoft.com/office/powerpoint/2010/main" val="263679339"/>
              </p:ext>
            </p:extLst>
          </p:nvPr>
        </p:nvGraphicFramePr>
        <p:xfrm>
          <a:off x="533400" y="1700808"/>
          <a:ext cx="8077200" cy="3903029"/>
        </p:xfrm>
        <a:graphic>
          <a:graphicData uri="http://schemas.openxmlformats.org/drawingml/2006/table">
            <a:tbl>
              <a:tblPr/>
              <a:tblGrid>
                <a:gridCol w="2692400"/>
                <a:gridCol w="2692400"/>
                <a:gridCol w="2692400"/>
              </a:tblGrid>
              <a:tr h="2819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dirty="0" smtClean="0">
                        <a:ln>
                          <a:noFill/>
                        </a:ln>
                        <a:solidFill>
                          <a:schemeClr val="tx1"/>
                        </a:solidFill>
                        <a:effectLst/>
                        <a:latin typeface="Arial" charset="0"/>
                        <a:ea typeface="新細明體" pitchFamily="18"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Arial" charset="0"/>
                          <a:ea typeface="新細明體" pitchFamily="18" charset="-120"/>
                        </a:rPr>
                        <a:t>Rights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Arial" charset="0"/>
                          <a:ea typeface="新細明體" pitchFamily="18" charset="-120"/>
                        </a:rPr>
                        <a:t>Responsibilities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176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Arial" charset="0"/>
                          <a:ea typeface="新細明體" pitchFamily="18" charset="-120"/>
                        </a:rPr>
                        <a:t>WTO Members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Arial" charset="0"/>
                          <a:ea typeface="新細明體" pitchFamily="18" charset="-120"/>
                        </a:rPr>
                        <a:t>Rights to protect health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Arial" charset="0"/>
                          <a:ea typeface="新細明體" pitchFamily="18" charset="-120"/>
                        </a:rPr>
                        <a:t>Grant minimum IP protection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445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Arial" charset="0"/>
                          <a:ea typeface="新細明體" pitchFamily="18" charset="-120"/>
                        </a:rPr>
                        <a:t>IP right holders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Arial" charset="0"/>
                          <a:ea typeface="新細明體" pitchFamily="18" charset="-120"/>
                        </a:rPr>
                        <a:t>Exclusive IP rights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Arial" charset="0"/>
                          <a:ea typeface="新細明體" pitchFamily="18" charset="-120"/>
                        </a:rPr>
                        <a:t>Prevent abuse of IP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445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Arial" charset="0"/>
                          <a:ea typeface="新細明體" pitchFamily="18" charset="-120"/>
                        </a:rPr>
                        <a:t>The public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Arial" charset="0"/>
                          <a:ea typeface="新細明體" pitchFamily="18" charset="-120"/>
                        </a:rPr>
                        <a:t>Right to health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dirty="0" smtClean="0">
                          <a:ln>
                            <a:noFill/>
                          </a:ln>
                          <a:solidFill>
                            <a:srgbClr val="FF0000"/>
                          </a:solidFill>
                          <a:effectLst/>
                          <a:latin typeface="Arial" charset="0"/>
                          <a:ea typeface="新細明體" pitchFamily="18" charset="-120"/>
                        </a:rPr>
                        <a:t>What is the right expectation?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 name="TextBox 2"/>
          <p:cNvSpPr txBox="1"/>
          <p:nvPr/>
        </p:nvSpPr>
        <p:spPr>
          <a:xfrm>
            <a:off x="1691680" y="751741"/>
            <a:ext cx="5760640" cy="523220"/>
          </a:xfrm>
          <a:prstGeom prst="rect">
            <a:avLst/>
          </a:prstGeom>
          <a:noFill/>
        </p:spPr>
        <p:txBody>
          <a:bodyPr wrap="square" rtlCol="0">
            <a:spAutoFit/>
          </a:bodyPr>
          <a:lstStyle/>
          <a:p>
            <a:r>
              <a:rPr lang="en-GB" sz="2800" dirty="0" smtClean="0"/>
              <a:t>Rights and responsibilities in WTO law</a:t>
            </a:r>
            <a:endParaRPr lang="en-GB" sz="2800" dirty="0"/>
          </a:p>
        </p:txBody>
      </p:sp>
    </p:spTree>
    <p:extLst>
      <p:ext uri="{BB962C8B-B14F-4D97-AF65-F5344CB8AC3E}">
        <p14:creationId xmlns:p14="http://schemas.microsoft.com/office/powerpoint/2010/main" val="38718325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Dilemmas</a:t>
            </a:r>
            <a:endParaRPr lang="en-GB" dirty="0"/>
          </a:p>
        </p:txBody>
      </p:sp>
      <p:sp>
        <p:nvSpPr>
          <p:cNvPr id="3" name="Content Placeholder 2"/>
          <p:cNvSpPr>
            <a:spLocks noGrp="1"/>
          </p:cNvSpPr>
          <p:nvPr>
            <p:ph idx="1"/>
          </p:nvPr>
        </p:nvSpPr>
        <p:spPr/>
        <p:txBody>
          <a:bodyPr>
            <a:noAutofit/>
          </a:bodyPr>
          <a:lstStyle/>
          <a:p>
            <a:r>
              <a:rPr lang="en-GB" sz="2000" dirty="0" smtClean="0"/>
              <a:t>The scope of protection: The more useful/essential a technology is, the higher the chance of force sharing (compulsory licensing)</a:t>
            </a:r>
          </a:p>
          <a:p>
            <a:r>
              <a:rPr lang="en-GB" sz="2000" dirty="0" smtClean="0"/>
              <a:t>Products/Technologies are assumed </a:t>
            </a:r>
            <a:r>
              <a:rPr lang="en-GB" sz="2000" i="1" dirty="0" smtClean="0">
                <a:solidFill>
                  <a:srgbClr val="FF0000"/>
                </a:solidFill>
              </a:rPr>
              <a:t>safe </a:t>
            </a:r>
            <a:r>
              <a:rPr lang="en-GB" sz="2000" dirty="0" smtClean="0"/>
              <a:t>in WTO law unless proven otherwise </a:t>
            </a:r>
            <a:r>
              <a:rPr lang="en-GB" sz="2000" i="1" dirty="0" smtClean="0"/>
              <a:t>(EU – Biotech</a:t>
            </a:r>
            <a:r>
              <a:rPr lang="en-GB" sz="2000" dirty="0" smtClean="0"/>
              <a:t>) ; virus is assumed </a:t>
            </a:r>
            <a:r>
              <a:rPr lang="en-GB" sz="2000" i="1" dirty="0" smtClean="0">
                <a:solidFill>
                  <a:srgbClr val="FF0000"/>
                </a:solidFill>
              </a:rPr>
              <a:t>acceptable</a:t>
            </a:r>
            <a:r>
              <a:rPr lang="en-GB" sz="2000" dirty="0" smtClean="0"/>
              <a:t> unless proven otherwise? (Burden of proof in a pending pandemic) </a:t>
            </a:r>
          </a:p>
          <a:p>
            <a:r>
              <a:rPr lang="en-US" altLang="zh-TW" sz="2000" dirty="0"/>
              <a:t>Does the ‘local working’ requirement in compulsory licensing (a strict or relaxed approach to IP) contribute to or deter international technology transfer? </a:t>
            </a:r>
            <a:endParaRPr lang="en-GB" sz="2000" dirty="0" smtClean="0"/>
          </a:p>
          <a:p>
            <a:r>
              <a:rPr lang="en-GB" sz="2000" dirty="0" smtClean="0"/>
              <a:t>An organic/sustainable concept to IP acting in accordance to the swift mutation of viruses poses a challenge to the value of stability in traditional property law</a:t>
            </a:r>
            <a:endParaRPr lang="en-GB" sz="2000" dirty="0"/>
          </a:p>
        </p:txBody>
      </p:sp>
      <p:sp>
        <p:nvSpPr>
          <p:cNvPr id="4" name="Date Placeholder 3"/>
          <p:cNvSpPr>
            <a:spLocks noGrp="1"/>
          </p:cNvSpPr>
          <p:nvPr>
            <p:ph type="dt" sz="half" idx="10"/>
          </p:nvPr>
        </p:nvSpPr>
        <p:spPr/>
        <p:txBody>
          <a:bodyPr/>
          <a:lstStyle/>
          <a:p>
            <a:r>
              <a:rPr lang="en-US" smtClean="0"/>
              <a:t>19/07/2013</a:t>
            </a:r>
            <a:endParaRPr lang="ru-RU"/>
          </a:p>
        </p:txBody>
      </p:sp>
      <p:sp>
        <p:nvSpPr>
          <p:cNvPr id="5" name="Footer Placeholder 4"/>
          <p:cNvSpPr>
            <a:spLocks noGrp="1"/>
          </p:cNvSpPr>
          <p:nvPr>
            <p:ph type="ftr" sz="quarter" idx="11"/>
          </p:nvPr>
        </p:nvSpPr>
        <p:spPr/>
        <p:txBody>
          <a:bodyPr/>
          <a:lstStyle/>
          <a:p>
            <a:r>
              <a:rPr lang="en-GB" smtClean="0"/>
              <a:t>Pharmaceuticals and Global Health</a:t>
            </a:r>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10</a:t>
            </a:fld>
            <a:endParaRPr lang="ru-RU"/>
          </a:p>
        </p:txBody>
      </p:sp>
    </p:spTree>
    <p:extLst>
      <p:ext uri="{BB962C8B-B14F-4D97-AF65-F5344CB8AC3E}">
        <p14:creationId xmlns:p14="http://schemas.microsoft.com/office/powerpoint/2010/main" val="9267319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Recent cases in India: Pre-grant</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US" sz="2000" i="1" dirty="0" smtClean="0"/>
              <a:t>Novartis </a:t>
            </a:r>
            <a:r>
              <a:rPr lang="en-US" sz="2000" i="1" dirty="0"/>
              <a:t>AG, NATCO </a:t>
            </a:r>
            <a:r>
              <a:rPr lang="en-US" sz="2000" i="1" dirty="0" err="1"/>
              <a:t>Pharma</a:t>
            </a:r>
            <a:r>
              <a:rPr lang="en-US" sz="2000" i="1" dirty="0"/>
              <a:t> Ltd &amp; M/S Cancer Patients Aid Association v Union of India &amp; Others</a:t>
            </a:r>
            <a:r>
              <a:rPr lang="en-US" sz="2000" dirty="0"/>
              <a:t>, Civil Appeal Nos. 2706-2716, 2728, 2717-2727 of </a:t>
            </a:r>
            <a:r>
              <a:rPr lang="en-US" sz="2000" dirty="0" smtClean="0"/>
              <a:t>2013</a:t>
            </a:r>
          </a:p>
          <a:p>
            <a:pPr marL="0" indent="0">
              <a:buNone/>
            </a:pPr>
            <a:r>
              <a:rPr lang="en-US" sz="2000" dirty="0"/>
              <a:t> </a:t>
            </a:r>
            <a:endParaRPr lang="en-US" sz="2000" dirty="0" smtClean="0"/>
          </a:p>
          <a:p>
            <a:pPr marL="0" indent="0">
              <a:buNone/>
            </a:pPr>
            <a:r>
              <a:rPr lang="en-US" sz="2000" dirty="0" smtClean="0"/>
              <a:t>Section </a:t>
            </a:r>
            <a:r>
              <a:rPr lang="en-US" sz="2000" dirty="0"/>
              <a:t>3(d) of the Indian Patents (Amendment) Act </a:t>
            </a:r>
            <a:r>
              <a:rPr lang="en-US" sz="2000" dirty="0" smtClean="0"/>
              <a:t>2005: A stringent criterion of ‘therapeutic efficacy’ for patentability  (prevent </a:t>
            </a:r>
            <a:r>
              <a:rPr lang="en-US" sz="2000" dirty="0" err="1" smtClean="0"/>
              <a:t>evergreening</a:t>
            </a:r>
            <a:r>
              <a:rPr lang="en-US" sz="2000" dirty="0" smtClean="0"/>
              <a:t>) </a:t>
            </a:r>
          </a:p>
          <a:p>
            <a:pPr marL="0" indent="0">
              <a:buNone/>
            </a:pPr>
            <a:endParaRPr lang="en-US" sz="2000" dirty="0"/>
          </a:p>
          <a:p>
            <a:pPr marL="0" indent="0">
              <a:buNone/>
            </a:pPr>
            <a:r>
              <a:rPr lang="en-US" sz="2000" dirty="0" smtClean="0"/>
              <a:t>‘the same patent law would operate differently in two countries at two different levels of technological and economic development, and hence the need to regulate the patent law in accordance with the need of the country’ (</a:t>
            </a:r>
            <a:r>
              <a:rPr lang="en-US" sz="2000" dirty="0" err="1" smtClean="0"/>
              <a:t>para</a:t>
            </a:r>
            <a:r>
              <a:rPr lang="en-US" sz="2000" dirty="0" smtClean="0"/>
              <a:t>. 37). </a:t>
            </a:r>
          </a:p>
          <a:p>
            <a:pPr marL="0" indent="0">
              <a:buNone/>
            </a:pPr>
            <a:endParaRPr lang="en-US" sz="2000" dirty="0"/>
          </a:p>
          <a:p>
            <a:pPr marL="0" indent="0">
              <a:buNone/>
            </a:pPr>
            <a:endParaRPr lang="en-US" sz="2000" dirty="0"/>
          </a:p>
          <a:p>
            <a:pPr marL="0" indent="0">
              <a:buNone/>
            </a:pPr>
            <a:endParaRPr lang="en-GB" sz="2000" dirty="0"/>
          </a:p>
        </p:txBody>
      </p:sp>
      <p:sp>
        <p:nvSpPr>
          <p:cNvPr id="4" name="Date Placeholder 3"/>
          <p:cNvSpPr>
            <a:spLocks noGrp="1"/>
          </p:cNvSpPr>
          <p:nvPr>
            <p:ph type="dt" sz="half" idx="10"/>
          </p:nvPr>
        </p:nvSpPr>
        <p:spPr/>
        <p:txBody>
          <a:bodyPr/>
          <a:lstStyle/>
          <a:p>
            <a:r>
              <a:rPr lang="en-US" smtClean="0"/>
              <a:t>19/07/2013</a:t>
            </a:r>
            <a:endParaRPr lang="ru-RU"/>
          </a:p>
        </p:txBody>
      </p:sp>
      <p:sp>
        <p:nvSpPr>
          <p:cNvPr id="5" name="Footer Placeholder 4"/>
          <p:cNvSpPr>
            <a:spLocks noGrp="1"/>
          </p:cNvSpPr>
          <p:nvPr>
            <p:ph type="ftr" sz="quarter" idx="11"/>
          </p:nvPr>
        </p:nvSpPr>
        <p:spPr/>
        <p:txBody>
          <a:bodyPr/>
          <a:lstStyle/>
          <a:p>
            <a:r>
              <a:rPr lang="en-GB" smtClean="0"/>
              <a:t>Pharmaceuticals and Global Health</a:t>
            </a:r>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11</a:t>
            </a:fld>
            <a:endParaRPr lang="ru-RU"/>
          </a:p>
        </p:txBody>
      </p:sp>
    </p:spTree>
    <p:extLst>
      <p:ext uri="{BB962C8B-B14F-4D97-AF65-F5344CB8AC3E}">
        <p14:creationId xmlns:p14="http://schemas.microsoft.com/office/powerpoint/2010/main" val="6513565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dirty="0" smtClean="0"/>
              <a:t>Recent cases in India: Post-grant</a:t>
            </a:r>
            <a:endParaRPr lang="en-GB" sz="3200" dirty="0"/>
          </a:p>
        </p:txBody>
      </p:sp>
      <p:sp>
        <p:nvSpPr>
          <p:cNvPr id="3" name="Content Placeholder 2"/>
          <p:cNvSpPr>
            <a:spLocks noGrp="1"/>
          </p:cNvSpPr>
          <p:nvPr>
            <p:ph idx="1"/>
          </p:nvPr>
        </p:nvSpPr>
        <p:spPr>
          <a:xfrm>
            <a:off x="467544" y="1484784"/>
            <a:ext cx="8229600" cy="4525963"/>
          </a:xfrm>
        </p:spPr>
        <p:txBody>
          <a:bodyPr>
            <a:normAutofit fontScale="92500" lnSpcReduction="10000"/>
          </a:bodyPr>
          <a:lstStyle/>
          <a:p>
            <a:pPr marL="0" indent="0">
              <a:buNone/>
            </a:pPr>
            <a:endParaRPr lang="en-US" sz="2000" dirty="0"/>
          </a:p>
          <a:p>
            <a:pPr marL="0" indent="0">
              <a:buNone/>
            </a:pPr>
            <a:r>
              <a:rPr lang="en-US" sz="2000" dirty="0" smtClean="0"/>
              <a:t>       </a:t>
            </a:r>
            <a:r>
              <a:rPr lang="en-US" sz="2000" i="1" dirty="0" smtClean="0"/>
              <a:t>India </a:t>
            </a:r>
            <a:r>
              <a:rPr lang="en-US" sz="2000" i="1" dirty="0"/>
              <a:t>Compulsory License Application No. 1 of 2011</a:t>
            </a:r>
          </a:p>
          <a:p>
            <a:pPr marL="0" indent="0">
              <a:buNone/>
            </a:pPr>
            <a:r>
              <a:rPr lang="en-US" sz="2000" dirty="0"/>
              <a:t>       Compulsory licensing on the ground of ‘</a:t>
            </a:r>
            <a:r>
              <a:rPr lang="en-US" sz="2000" dirty="0">
                <a:solidFill>
                  <a:srgbClr val="FF0000"/>
                </a:solidFill>
              </a:rPr>
              <a:t>local working</a:t>
            </a:r>
            <a:r>
              <a:rPr lang="en-US" sz="2000" dirty="0"/>
              <a:t>’ </a:t>
            </a:r>
            <a:endParaRPr lang="en-US" sz="2000" dirty="0" smtClean="0"/>
          </a:p>
          <a:p>
            <a:pPr marL="0" indent="0">
              <a:buNone/>
            </a:pPr>
            <a:r>
              <a:rPr lang="en-US" sz="2000" dirty="0"/>
              <a:t> </a:t>
            </a:r>
            <a:r>
              <a:rPr lang="en-US" sz="2000" dirty="0" smtClean="0"/>
              <a:t>      (a) The reasonable requirements of the public with respect to the   patented invention have not been satisfied;</a:t>
            </a:r>
          </a:p>
          <a:p>
            <a:pPr marL="0" indent="0">
              <a:buNone/>
            </a:pPr>
            <a:r>
              <a:rPr lang="en-US" sz="2000" dirty="0" smtClean="0"/>
              <a:t>        (b) The patented invention is not available at a reasonably affordable price ; </a:t>
            </a:r>
          </a:p>
          <a:p>
            <a:pPr marL="0" indent="0">
              <a:buNone/>
            </a:pPr>
            <a:r>
              <a:rPr lang="en-US" sz="2000" dirty="0"/>
              <a:t> </a:t>
            </a:r>
            <a:r>
              <a:rPr lang="en-US" sz="2000" dirty="0" smtClean="0"/>
              <a:t>       (c) The patented invention is not worked in India</a:t>
            </a:r>
          </a:p>
          <a:p>
            <a:pPr marL="0" indent="0">
              <a:buNone/>
            </a:pPr>
            <a:endParaRPr lang="en-US" sz="2000" dirty="0"/>
          </a:p>
          <a:p>
            <a:pPr marL="0" indent="0">
              <a:buNone/>
            </a:pPr>
            <a:r>
              <a:rPr lang="en-US" sz="2000" dirty="0" smtClean="0"/>
              <a:t>‘I only wonder why the Patentee did not execute this concept by offering </a:t>
            </a:r>
            <a:r>
              <a:rPr lang="en-US" sz="2000" dirty="0" smtClean="0">
                <a:solidFill>
                  <a:srgbClr val="FF0000"/>
                </a:solidFill>
              </a:rPr>
              <a:t>differential pricing for different classes/sections of public </a:t>
            </a:r>
            <a:r>
              <a:rPr lang="en-US" sz="2000" dirty="0" smtClean="0"/>
              <a:t>in India. ..they offer this drug at a similar price… to patients all over the world.’  (p. 35)</a:t>
            </a:r>
          </a:p>
          <a:p>
            <a:pPr marL="0" indent="0">
              <a:buNone/>
            </a:pPr>
            <a:endParaRPr lang="en-US" sz="2000" dirty="0"/>
          </a:p>
          <a:p>
            <a:pPr marL="0" indent="0">
              <a:buNone/>
            </a:pPr>
            <a:endParaRPr lang="en-US" sz="2000" dirty="0"/>
          </a:p>
          <a:p>
            <a:pPr marL="0" indent="0">
              <a:buNone/>
            </a:pPr>
            <a:endParaRPr lang="en-GB" sz="2000" dirty="0"/>
          </a:p>
        </p:txBody>
      </p:sp>
      <p:sp>
        <p:nvSpPr>
          <p:cNvPr id="4" name="Date Placeholder 3"/>
          <p:cNvSpPr>
            <a:spLocks noGrp="1"/>
          </p:cNvSpPr>
          <p:nvPr>
            <p:ph type="dt" sz="half" idx="10"/>
          </p:nvPr>
        </p:nvSpPr>
        <p:spPr/>
        <p:txBody>
          <a:bodyPr/>
          <a:lstStyle/>
          <a:p>
            <a:r>
              <a:rPr lang="en-US" smtClean="0"/>
              <a:t>19/07/2013</a:t>
            </a:r>
            <a:endParaRPr lang="ru-RU"/>
          </a:p>
        </p:txBody>
      </p:sp>
      <p:sp>
        <p:nvSpPr>
          <p:cNvPr id="5" name="Footer Placeholder 4"/>
          <p:cNvSpPr>
            <a:spLocks noGrp="1"/>
          </p:cNvSpPr>
          <p:nvPr>
            <p:ph type="ftr" sz="quarter" idx="11"/>
          </p:nvPr>
        </p:nvSpPr>
        <p:spPr/>
        <p:txBody>
          <a:bodyPr/>
          <a:lstStyle/>
          <a:p>
            <a:r>
              <a:rPr lang="en-GB" smtClean="0"/>
              <a:t>Pharmaceuticals and Global Health</a:t>
            </a:r>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12</a:t>
            </a:fld>
            <a:endParaRPr lang="ru-RU"/>
          </a:p>
        </p:txBody>
      </p:sp>
    </p:spTree>
    <p:extLst>
      <p:ext uri="{BB962C8B-B14F-4D97-AF65-F5344CB8AC3E}">
        <p14:creationId xmlns:p14="http://schemas.microsoft.com/office/powerpoint/2010/main" val="35620465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Proposed different </a:t>
            </a:r>
            <a:r>
              <a:rPr lang="en-GB" dirty="0"/>
              <a:t>pricing models </a:t>
            </a:r>
          </a:p>
        </p:txBody>
      </p:sp>
      <p:sp>
        <p:nvSpPr>
          <p:cNvPr id="3" name="Content Placeholder 2"/>
          <p:cNvSpPr>
            <a:spLocks noGrp="1"/>
          </p:cNvSpPr>
          <p:nvPr>
            <p:ph idx="1"/>
          </p:nvPr>
        </p:nvSpPr>
        <p:spPr/>
        <p:txBody>
          <a:bodyPr>
            <a:normAutofit fontScale="92500" lnSpcReduction="10000"/>
          </a:bodyPr>
          <a:lstStyle/>
          <a:p>
            <a:r>
              <a:rPr lang="en-US" sz="2000" dirty="0" smtClean="0"/>
              <a:t>Considerations: </a:t>
            </a:r>
            <a:r>
              <a:rPr lang="en-US" sz="2000" dirty="0"/>
              <a:t>reference pricing, differential pricing, cost based pricing, and price negotiations, </a:t>
            </a:r>
            <a:endParaRPr lang="en-US" sz="2000" dirty="0" smtClean="0"/>
          </a:p>
          <a:p>
            <a:r>
              <a:rPr lang="en-US" sz="2000" dirty="0" smtClean="0"/>
              <a:t>Drugs </a:t>
            </a:r>
            <a:r>
              <a:rPr lang="en-US" sz="2000" dirty="0"/>
              <a:t>are classified into three groups for the purpose of price negotiation: </a:t>
            </a:r>
            <a:r>
              <a:rPr lang="en-US" sz="2000" dirty="0" smtClean="0"/>
              <a:t>medicines </a:t>
            </a:r>
            <a:r>
              <a:rPr lang="en-US" sz="2000" dirty="0"/>
              <a:t>having no therapeutic equivalence in India, medicines having a therapeutic equivalent in India, and medicines introduced for the first time in India – each merits a tailored pricing </a:t>
            </a:r>
            <a:r>
              <a:rPr lang="en-US" sz="2000" dirty="0" smtClean="0"/>
              <a:t>strategy. </a:t>
            </a:r>
          </a:p>
          <a:p>
            <a:pPr marL="0" indent="0">
              <a:buNone/>
            </a:pPr>
            <a:r>
              <a:rPr lang="en-US" sz="2000" dirty="0" smtClean="0"/>
              <a:t>     (‘</a:t>
            </a:r>
            <a:r>
              <a:rPr lang="en-GB" sz="2000" dirty="0" smtClean="0"/>
              <a:t>Report </a:t>
            </a:r>
            <a:r>
              <a:rPr lang="en-GB" sz="2000" dirty="0"/>
              <a:t>of the Committee on Price Negotiation for Patented </a:t>
            </a:r>
            <a:r>
              <a:rPr lang="en-GB" sz="2000" dirty="0" smtClean="0"/>
              <a:t>Drugs’,     Government </a:t>
            </a:r>
            <a:r>
              <a:rPr lang="en-GB" sz="2000" dirty="0"/>
              <a:t>of India, Ministry of Chemicals &amp; Fertilizers, Department of </a:t>
            </a:r>
            <a:r>
              <a:rPr lang="en-GB" sz="2000" dirty="0" smtClean="0"/>
              <a:t> Pharmaceuticals</a:t>
            </a:r>
            <a:r>
              <a:rPr lang="en-GB" sz="2000" dirty="0"/>
              <a:t>, No. 31011/5/2009-PI-II (</a:t>
            </a:r>
            <a:r>
              <a:rPr lang="en-GB" sz="2000" dirty="0" err="1"/>
              <a:t>pt</a:t>
            </a:r>
            <a:r>
              <a:rPr lang="en-GB" sz="2000" dirty="0"/>
              <a:t>), 21 February </a:t>
            </a:r>
            <a:r>
              <a:rPr lang="en-GB" sz="2000" dirty="0" smtClean="0"/>
              <a:t>2013) </a:t>
            </a:r>
          </a:p>
          <a:p>
            <a:pPr marL="0" indent="0">
              <a:buNone/>
            </a:pPr>
            <a:endParaRPr lang="en-GB" sz="2000" dirty="0"/>
          </a:p>
          <a:p>
            <a:pPr marL="0" indent="0">
              <a:buNone/>
            </a:pPr>
            <a:r>
              <a:rPr lang="en-GB" sz="2000" dirty="0" smtClean="0"/>
              <a:t>Note: WHO (2013) ‘Priority Medicines for Europe and the World 2013 Update’ , Chapter 8.3 </a:t>
            </a:r>
            <a:endParaRPr lang="en-GB" sz="2000" dirty="0"/>
          </a:p>
        </p:txBody>
      </p:sp>
      <p:sp>
        <p:nvSpPr>
          <p:cNvPr id="4" name="Date Placeholder 3"/>
          <p:cNvSpPr>
            <a:spLocks noGrp="1"/>
          </p:cNvSpPr>
          <p:nvPr>
            <p:ph type="dt" sz="half" idx="10"/>
          </p:nvPr>
        </p:nvSpPr>
        <p:spPr/>
        <p:txBody>
          <a:bodyPr/>
          <a:lstStyle/>
          <a:p>
            <a:r>
              <a:rPr lang="en-US" smtClean="0"/>
              <a:t>19/07/2013</a:t>
            </a:r>
            <a:endParaRPr lang="ru-RU"/>
          </a:p>
        </p:txBody>
      </p:sp>
      <p:sp>
        <p:nvSpPr>
          <p:cNvPr id="5" name="Footer Placeholder 4"/>
          <p:cNvSpPr>
            <a:spLocks noGrp="1"/>
          </p:cNvSpPr>
          <p:nvPr>
            <p:ph type="ftr" sz="quarter" idx="11"/>
          </p:nvPr>
        </p:nvSpPr>
        <p:spPr/>
        <p:txBody>
          <a:bodyPr/>
          <a:lstStyle/>
          <a:p>
            <a:r>
              <a:rPr lang="en-GB" smtClean="0"/>
              <a:t>Pharmaceuticals and Global Health</a:t>
            </a:r>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13</a:t>
            </a:fld>
            <a:endParaRPr lang="ru-RU"/>
          </a:p>
        </p:txBody>
      </p:sp>
    </p:spTree>
    <p:extLst>
      <p:ext uri="{BB962C8B-B14F-4D97-AF65-F5344CB8AC3E}">
        <p14:creationId xmlns:p14="http://schemas.microsoft.com/office/powerpoint/2010/main" val="17091387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Recent development </a:t>
            </a:r>
            <a:endParaRPr lang="en-GB" dirty="0"/>
          </a:p>
        </p:txBody>
      </p:sp>
      <p:sp>
        <p:nvSpPr>
          <p:cNvPr id="3" name="Content Placeholder 2"/>
          <p:cNvSpPr>
            <a:spLocks noGrp="1"/>
          </p:cNvSpPr>
          <p:nvPr>
            <p:ph idx="1"/>
          </p:nvPr>
        </p:nvSpPr>
        <p:spPr/>
        <p:txBody>
          <a:bodyPr>
            <a:normAutofit/>
          </a:bodyPr>
          <a:lstStyle/>
          <a:p>
            <a:r>
              <a:rPr lang="en-GB" sz="2000" dirty="0" smtClean="0"/>
              <a:t>Post-grant opposition:  </a:t>
            </a:r>
            <a:endParaRPr lang="en-GB" sz="2000" dirty="0"/>
          </a:p>
          <a:p>
            <a:pPr lvl="1">
              <a:buFont typeface="Wingdings" pitchFamily="2" charset="2"/>
              <a:buChar char="§"/>
            </a:pPr>
            <a:r>
              <a:rPr lang="en-GB" sz="1600" i="1" dirty="0" smtClean="0"/>
              <a:t>Association </a:t>
            </a:r>
            <a:r>
              <a:rPr lang="en-GB" sz="1600" i="1" dirty="0"/>
              <a:t>for Molecular Pathology v. Myriad Genetics, Inc.</a:t>
            </a:r>
            <a:r>
              <a:rPr lang="en-GB" sz="1600" dirty="0"/>
              <a:t>, 106 U.S.P.Q.2d 1972 (U.S. 2013) [2013 BL 155804]</a:t>
            </a:r>
          </a:p>
          <a:p>
            <a:pPr lvl="1">
              <a:buFont typeface="Wingdings" pitchFamily="2" charset="2"/>
              <a:buChar char="§"/>
            </a:pPr>
            <a:r>
              <a:rPr lang="en-GB" sz="1600" i="1" dirty="0" smtClean="0"/>
              <a:t>Consumer Watchdog v Wisconsin Alumni Research Foundation</a:t>
            </a:r>
            <a:r>
              <a:rPr lang="en-GB" sz="1600" dirty="0" smtClean="0"/>
              <a:t>, Case: 13-1377, Filed: 02/07/2013</a:t>
            </a:r>
          </a:p>
          <a:p>
            <a:endParaRPr lang="en-GB" sz="2000" dirty="0"/>
          </a:p>
          <a:p>
            <a:r>
              <a:rPr lang="en-GB" sz="2000" dirty="0" smtClean="0"/>
              <a:t>The Brazil Patent Act (Law no. 9279) reform: Bill no. H.R. 5402/2013 </a:t>
            </a:r>
          </a:p>
        </p:txBody>
      </p:sp>
      <p:sp>
        <p:nvSpPr>
          <p:cNvPr id="4" name="Date Placeholder 3"/>
          <p:cNvSpPr>
            <a:spLocks noGrp="1"/>
          </p:cNvSpPr>
          <p:nvPr>
            <p:ph type="dt" sz="half" idx="10"/>
          </p:nvPr>
        </p:nvSpPr>
        <p:spPr/>
        <p:txBody>
          <a:bodyPr/>
          <a:lstStyle/>
          <a:p>
            <a:r>
              <a:rPr lang="en-US" smtClean="0"/>
              <a:t>19/07/2013</a:t>
            </a:r>
            <a:endParaRPr lang="ru-RU"/>
          </a:p>
        </p:txBody>
      </p:sp>
      <p:sp>
        <p:nvSpPr>
          <p:cNvPr id="5" name="Footer Placeholder 4"/>
          <p:cNvSpPr>
            <a:spLocks noGrp="1"/>
          </p:cNvSpPr>
          <p:nvPr>
            <p:ph type="ftr" sz="quarter" idx="11"/>
          </p:nvPr>
        </p:nvSpPr>
        <p:spPr/>
        <p:txBody>
          <a:bodyPr/>
          <a:lstStyle/>
          <a:p>
            <a:r>
              <a:rPr lang="en-GB" smtClean="0"/>
              <a:t>Pharmaceuticals and Global Health</a:t>
            </a:r>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14</a:t>
            </a:fld>
            <a:endParaRPr lang="ru-RU"/>
          </a:p>
        </p:txBody>
      </p:sp>
    </p:spTree>
    <p:extLst>
      <p:ext uri="{BB962C8B-B14F-4D97-AF65-F5344CB8AC3E}">
        <p14:creationId xmlns:p14="http://schemas.microsoft.com/office/powerpoint/2010/main" val="41164903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noChangeArrowheads="1"/>
          </p:cNvSpPr>
          <p:nvPr>
            <p:ph type="title"/>
          </p:nvPr>
        </p:nvSpPr>
        <p:spPr/>
        <p:txBody>
          <a:bodyPr/>
          <a:lstStyle/>
          <a:p>
            <a:pPr eaLnBrk="1" hangingPunct="1"/>
            <a:r>
              <a:rPr lang="en-US" altLang="zh-TW" dirty="0" smtClean="0"/>
              <a:t>The way forward  </a:t>
            </a:r>
          </a:p>
        </p:txBody>
      </p:sp>
      <p:sp>
        <p:nvSpPr>
          <p:cNvPr id="13317" name="Rectangle 3"/>
          <p:cNvSpPr>
            <a:spLocks noGrp="1" noChangeArrowheads="1"/>
          </p:cNvSpPr>
          <p:nvPr>
            <p:ph idx="1"/>
          </p:nvPr>
        </p:nvSpPr>
        <p:spPr>
          <a:xfrm>
            <a:off x="457200" y="914400"/>
            <a:ext cx="8229600" cy="4525963"/>
          </a:xfrm>
        </p:spPr>
        <p:txBody>
          <a:bodyPr>
            <a:normAutofit fontScale="92500" lnSpcReduction="20000"/>
          </a:bodyPr>
          <a:lstStyle/>
          <a:p>
            <a:pPr eaLnBrk="1" hangingPunct="1">
              <a:buFontTx/>
              <a:buNone/>
            </a:pPr>
            <a:endParaRPr lang="en-US" altLang="zh-TW" dirty="0" smtClean="0"/>
          </a:p>
          <a:p>
            <a:pPr eaLnBrk="1" hangingPunct="1"/>
            <a:endParaRPr lang="en-US" altLang="zh-TW" sz="2000" dirty="0" smtClean="0"/>
          </a:p>
          <a:p>
            <a:pPr eaLnBrk="1" hangingPunct="1"/>
            <a:r>
              <a:rPr lang="en-US" altLang="zh-TW" sz="2000" dirty="0" smtClean="0"/>
              <a:t>Innovation beyond IP: government–financed research; foundations, and the prize system; Health Impact Fund; Public-Private Partnerships</a:t>
            </a:r>
          </a:p>
          <a:p>
            <a:pPr eaLnBrk="1" hangingPunct="1"/>
            <a:r>
              <a:rPr lang="en-US" altLang="zh-TW" sz="2000" dirty="0" smtClean="0"/>
              <a:t>Tempering IP in accordance with levels of development</a:t>
            </a:r>
          </a:p>
          <a:p>
            <a:pPr lvl="0"/>
            <a:r>
              <a:rPr lang="en-US" sz="2000" dirty="0"/>
              <a:t>A fast track to file opposition ? </a:t>
            </a:r>
            <a:r>
              <a:rPr lang="en-US" altLang="zh-TW" sz="2000" dirty="0" smtClean="0"/>
              <a:t> </a:t>
            </a:r>
          </a:p>
          <a:p>
            <a:r>
              <a:rPr lang="en-US" altLang="zh-TW" sz="2000" dirty="0"/>
              <a:t>Fostering </a:t>
            </a:r>
            <a:r>
              <a:rPr lang="en-US" altLang="zh-TW" sz="2000" dirty="0" smtClean="0"/>
              <a:t>a</a:t>
            </a:r>
            <a:r>
              <a:rPr lang="en-GB" altLang="zh-TW" sz="2000" dirty="0" smtClean="0"/>
              <a:t>n </a:t>
            </a:r>
            <a:r>
              <a:rPr lang="en-GB" altLang="zh-TW" sz="2000" dirty="0"/>
              <a:t>encompassing/organic/adaptive approach to international IP? </a:t>
            </a:r>
            <a:r>
              <a:rPr lang="en-GB" altLang="zh-TW" sz="2000" dirty="0" smtClean="0"/>
              <a:t>Application of risk analysis to IP </a:t>
            </a:r>
            <a:endParaRPr lang="en-GB" altLang="zh-TW" sz="2000" dirty="0"/>
          </a:p>
          <a:p>
            <a:pPr lvl="1">
              <a:buFont typeface="Wingdings" pitchFamily="2" charset="2"/>
              <a:buChar char="Ø"/>
            </a:pPr>
            <a:r>
              <a:rPr lang="en-US" altLang="zh-TW" sz="2000" dirty="0"/>
              <a:t>Risk assessment: </a:t>
            </a:r>
            <a:r>
              <a:rPr lang="en-US" altLang="zh-TW" sz="2000" dirty="0" smtClean="0"/>
              <a:t>pre-grant examination (Brazil ANVISA; WHO Pandemic preparedness)</a:t>
            </a:r>
            <a:endParaRPr lang="en-US" altLang="zh-TW" sz="2000" dirty="0"/>
          </a:p>
          <a:p>
            <a:pPr lvl="1">
              <a:buFont typeface="Wingdings" pitchFamily="2" charset="2"/>
              <a:buChar char="Ø"/>
            </a:pPr>
            <a:r>
              <a:rPr lang="en-US" altLang="zh-TW" sz="2000" dirty="0"/>
              <a:t>Risk management: A precautionary approach to IP </a:t>
            </a:r>
          </a:p>
          <a:p>
            <a:pPr lvl="1">
              <a:buFont typeface="Wingdings" pitchFamily="2" charset="2"/>
              <a:buChar char="Ø"/>
            </a:pPr>
            <a:r>
              <a:rPr lang="en-US" altLang="zh-TW" sz="2000" dirty="0"/>
              <a:t>Risk communication: </a:t>
            </a:r>
            <a:r>
              <a:rPr lang="en-US" altLang="zh-TW" sz="2000" dirty="0" smtClean="0"/>
              <a:t> Patient and citizen involvement in innovation; A </a:t>
            </a:r>
            <a:r>
              <a:rPr lang="en-US" altLang="zh-TW" sz="2000" dirty="0"/>
              <a:t>Bottom-up approach to IP? How to engage the public for IP policy making? Public debate?  Political considerations? </a:t>
            </a:r>
          </a:p>
          <a:p>
            <a:pPr marL="0" indent="0" eaLnBrk="1" hangingPunct="1">
              <a:buNone/>
            </a:pPr>
            <a:endParaRPr lang="en-US" altLang="zh-TW" sz="2400" dirty="0" smtClean="0"/>
          </a:p>
        </p:txBody>
      </p:sp>
      <p:sp>
        <p:nvSpPr>
          <p:cNvPr id="13314" name="Date Placeholder 3"/>
          <p:cNvSpPr>
            <a:spLocks noGrp="1"/>
          </p:cNvSpPr>
          <p:nvPr>
            <p:ph type="dt" sz="half" idx="10"/>
          </p:nvPr>
        </p:nvSpPr>
        <p:spPr>
          <a:noFill/>
        </p:spPr>
        <p:txBody>
          <a:bodyPr/>
          <a:lstStyle>
            <a:lvl1pPr eaLnBrk="0" hangingPunct="0">
              <a:defRPr kumimoji="1">
                <a:solidFill>
                  <a:schemeClr val="tx1"/>
                </a:solidFill>
                <a:latin typeface="Arial" charset="0"/>
                <a:ea typeface="新細明體" pitchFamily="18" charset="-120"/>
              </a:defRPr>
            </a:lvl1pPr>
            <a:lvl2pPr marL="742950" indent="-285750" eaLnBrk="0" hangingPunct="0">
              <a:defRPr kumimoji="1">
                <a:solidFill>
                  <a:schemeClr val="tx1"/>
                </a:solidFill>
                <a:latin typeface="Arial" charset="0"/>
                <a:ea typeface="新細明體" pitchFamily="18" charset="-120"/>
              </a:defRPr>
            </a:lvl2pPr>
            <a:lvl3pPr marL="1143000" indent="-228600" eaLnBrk="0" hangingPunct="0">
              <a:defRPr kumimoji="1">
                <a:solidFill>
                  <a:schemeClr val="tx1"/>
                </a:solidFill>
                <a:latin typeface="Arial" charset="0"/>
                <a:ea typeface="新細明體" pitchFamily="18" charset="-120"/>
              </a:defRPr>
            </a:lvl3pPr>
            <a:lvl4pPr marL="1600200" indent="-228600" eaLnBrk="0" hangingPunct="0">
              <a:defRPr kumimoji="1">
                <a:solidFill>
                  <a:schemeClr val="tx1"/>
                </a:solidFill>
                <a:latin typeface="Arial" charset="0"/>
                <a:ea typeface="新細明體" pitchFamily="18" charset="-120"/>
              </a:defRPr>
            </a:lvl4pPr>
            <a:lvl5pPr marL="2057400" indent="-228600" eaLnBrk="0" hangingPunct="0">
              <a:defRPr kumimoji="1">
                <a:solidFill>
                  <a:schemeClr val="tx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charset="0"/>
                <a:ea typeface="新細明體" pitchFamily="18" charset="-120"/>
              </a:defRPr>
            </a:lvl9pPr>
          </a:lstStyle>
          <a:p>
            <a:pPr eaLnBrk="1" hangingPunct="1"/>
            <a:r>
              <a:rPr kumimoji="0" lang="en-US" altLang="zh-TW" smtClean="0"/>
              <a:t>19/07/2013</a:t>
            </a:r>
            <a:endParaRPr kumimoji="0" lang="en-US" altLang="zh-TW"/>
          </a:p>
        </p:txBody>
      </p:sp>
      <p:sp>
        <p:nvSpPr>
          <p:cNvPr id="2" name="Footer Placeholder 1"/>
          <p:cNvSpPr>
            <a:spLocks noGrp="1"/>
          </p:cNvSpPr>
          <p:nvPr>
            <p:ph type="ftr" sz="quarter" idx="11"/>
          </p:nvPr>
        </p:nvSpPr>
        <p:spPr>
          <a:xfrm>
            <a:off x="2843808" y="6356350"/>
            <a:ext cx="4536504" cy="365125"/>
          </a:xfrm>
        </p:spPr>
        <p:txBody>
          <a:bodyPr/>
          <a:lstStyle/>
          <a:p>
            <a:r>
              <a:rPr lang="en-GB" smtClean="0"/>
              <a:t>Pharmaceuticals and Global Health</a:t>
            </a:r>
            <a:endParaRPr lang="ru-RU" dirty="0"/>
          </a:p>
        </p:txBody>
      </p:sp>
      <p:sp>
        <p:nvSpPr>
          <p:cNvPr id="13315" name="Slide Number Placeholder 5"/>
          <p:cNvSpPr>
            <a:spLocks noGrp="1"/>
          </p:cNvSpPr>
          <p:nvPr>
            <p:ph type="sldNum" sz="quarter" idx="12"/>
          </p:nvPr>
        </p:nvSpPr>
        <p:spPr>
          <a:noFill/>
        </p:spPr>
        <p:txBody>
          <a:bodyPr/>
          <a:lstStyle>
            <a:lvl1pPr eaLnBrk="0" hangingPunct="0">
              <a:defRPr kumimoji="1">
                <a:solidFill>
                  <a:schemeClr val="tx1"/>
                </a:solidFill>
                <a:latin typeface="Arial" charset="0"/>
                <a:ea typeface="新細明體" pitchFamily="18" charset="-120"/>
              </a:defRPr>
            </a:lvl1pPr>
            <a:lvl2pPr marL="742950" indent="-285750" eaLnBrk="0" hangingPunct="0">
              <a:defRPr kumimoji="1">
                <a:solidFill>
                  <a:schemeClr val="tx1"/>
                </a:solidFill>
                <a:latin typeface="Arial" charset="0"/>
                <a:ea typeface="新細明體" pitchFamily="18" charset="-120"/>
              </a:defRPr>
            </a:lvl2pPr>
            <a:lvl3pPr marL="1143000" indent="-228600" eaLnBrk="0" hangingPunct="0">
              <a:defRPr kumimoji="1">
                <a:solidFill>
                  <a:schemeClr val="tx1"/>
                </a:solidFill>
                <a:latin typeface="Arial" charset="0"/>
                <a:ea typeface="新細明體" pitchFamily="18" charset="-120"/>
              </a:defRPr>
            </a:lvl3pPr>
            <a:lvl4pPr marL="1600200" indent="-228600" eaLnBrk="0" hangingPunct="0">
              <a:defRPr kumimoji="1">
                <a:solidFill>
                  <a:schemeClr val="tx1"/>
                </a:solidFill>
                <a:latin typeface="Arial" charset="0"/>
                <a:ea typeface="新細明體" pitchFamily="18" charset="-120"/>
              </a:defRPr>
            </a:lvl4pPr>
            <a:lvl5pPr marL="2057400" indent="-228600" eaLnBrk="0" hangingPunct="0">
              <a:defRPr kumimoji="1">
                <a:solidFill>
                  <a:schemeClr val="tx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charset="0"/>
                <a:ea typeface="新細明體" pitchFamily="18" charset="-120"/>
              </a:defRPr>
            </a:lvl9pPr>
          </a:lstStyle>
          <a:p>
            <a:pPr eaLnBrk="1" hangingPunct="1"/>
            <a:fld id="{BD032A75-DD88-4822-A2A3-57468EC870CF}" type="slidenum">
              <a:rPr kumimoji="0" lang="en-US" altLang="zh-TW"/>
              <a:pPr eaLnBrk="1" hangingPunct="1"/>
              <a:t>15</a:t>
            </a:fld>
            <a:endParaRPr kumimoji="0" lang="en-US" altLang="zh-TW"/>
          </a:p>
        </p:txBody>
      </p:sp>
    </p:spTree>
    <p:extLst>
      <p:ext uri="{BB962C8B-B14F-4D97-AF65-F5344CB8AC3E}">
        <p14:creationId xmlns:p14="http://schemas.microsoft.com/office/powerpoint/2010/main" val="36543304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Grp="1" noChangeArrowheads="1"/>
          </p:cNvSpPr>
          <p:nvPr>
            <p:ph type="title"/>
          </p:nvPr>
        </p:nvSpPr>
        <p:spPr/>
        <p:txBody>
          <a:bodyPr/>
          <a:lstStyle/>
          <a:p>
            <a:pPr eaLnBrk="1" hangingPunct="1"/>
            <a:endParaRPr lang="en-US" dirty="0" smtClean="0"/>
          </a:p>
        </p:txBody>
      </p:sp>
      <p:sp>
        <p:nvSpPr>
          <p:cNvPr id="14341" name="Rectangle 3"/>
          <p:cNvSpPr>
            <a:spLocks noGrp="1" noChangeArrowheads="1"/>
          </p:cNvSpPr>
          <p:nvPr>
            <p:ph idx="1"/>
          </p:nvPr>
        </p:nvSpPr>
        <p:spPr/>
        <p:txBody>
          <a:bodyPr>
            <a:normAutofit/>
          </a:bodyPr>
          <a:lstStyle/>
          <a:p>
            <a:pPr marL="0" indent="0" eaLnBrk="1" hangingPunct="1">
              <a:buNone/>
            </a:pPr>
            <a:r>
              <a:rPr lang="en-US" altLang="zh-TW" sz="2200" dirty="0" smtClean="0"/>
              <a:t>Thank you!</a:t>
            </a:r>
          </a:p>
          <a:p>
            <a:pPr eaLnBrk="1" hangingPunct="1"/>
            <a:endParaRPr lang="en-US" altLang="zh-TW" sz="2200" dirty="0" smtClean="0"/>
          </a:p>
          <a:p>
            <a:pPr eaLnBrk="1" hangingPunct="1"/>
            <a:r>
              <a:rPr lang="en-US" altLang="zh-TW" sz="2200" dirty="0" smtClean="0"/>
              <a:t>‘Rights and responsibilities in patents – A precautionary patent framework in WTO law’ (2013) 9 </a:t>
            </a:r>
            <a:r>
              <a:rPr lang="en-US" altLang="zh-TW" sz="2200" i="1" dirty="0" smtClean="0"/>
              <a:t>European Intellectual Property Review</a:t>
            </a:r>
          </a:p>
          <a:p>
            <a:pPr eaLnBrk="1" hangingPunct="1"/>
            <a:r>
              <a:rPr lang="en-US" altLang="zh-TW" sz="2200" i="1" dirty="0" smtClean="0"/>
              <a:t>Health technologies and international intellectual property: A precautionary approach </a:t>
            </a:r>
            <a:r>
              <a:rPr lang="en-US" altLang="zh-TW" sz="2200" dirty="0" smtClean="0"/>
              <a:t>(2014) </a:t>
            </a:r>
            <a:r>
              <a:rPr lang="en-US" altLang="zh-TW" sz="2200" dirty="0" err="1" smtClean="0"/>
              <a:t>Routledge</a:t>
            </a:r>
            <a:r>
              <a:rPr lang="en-US" altLang="zh-TW" sz="2200" dirty="0" smtClean="0"/>
              <a:t> </a:t>
            </a:r>
            <a:endParaRPr lang="en-US" altLang="zh-TW" sz="2200" dirty="0"/>
          </a:p>
          <a:p>
            <a:pPr marL="0" indent="0" eaLnBrk="1" hangingPunct="1">
              <a:buNone/>
            </a:pPr>
            <a:endParaRPr lang="en-US" altLang="zh-TW" sz="2200" dirty="0" smtClean="0">
              <a:hlinkClick r:id="rId2"/>
            </a:endParaRPr>
          </a:p>
          <a:p>
            <a:pPr marL="0" indent="0" eaLnBrk="1" hangingPunct="1">
              <a:buNone/>
            </a:pPr>
            <a:r>
              <a:rPr lang="en-US" altLang="zh-TW" sz="2200" dirty="0" smtClean="0">
                <a:hlinkClick r:id="rId2"/>
              </a:rPr>
              <a:t>Contact: Phoebe.Li@sussex.ac.uk</a:t>
            </a:r>
            <a:r>
              <a:rPr lang="en-US" altLang="zh-TW" sz="2200" dirty="0" smtClean="0"/>
              <a:t> </a:t>
            </a:r>
          </a:p>
          <a:p>
            <a:pPr eaLnBrk="1" hangingPunct="1">
              <a:buFontTx/>
              <a:buNone/>
            </a:pPr>
            <a:endParaRPr lang="en-US" altLang="zh-TW" dirty="0" smtClean="0"/>
          </a:p>
        </p:txBody>
      </p:sp>
      <p:sp>
        <p:nvSpPr>
          <p:cNvPr id="14338" name="Date Placeholder 3"/>
          <p:cNvSpPr>
            <a:spLocks noGrp="1"/>
          </p:cNvSpPr>
          <p:nvPr>
            <p:ph type="dt" sz="half" idx="10"/>
          </p:nvPr>
        </p:nvSpPr>
        <p:spPr>
          <a:noFill/>
        </p:spPr>
        <p:txBody>
          <a:bodyPr/>
          <a:lstStyle>
            <a:lvl1pPr eaLnBrk="0" hangingPunct="0">
              <a:defRPr kumimoji="1">
                <a:solidFill>
                  <a:schemeClr val="tx1"/>
                </a:solidFill>
                <a:latin typeface="Arial" charset="0"/>
                <a:ea typeface="新細明體" pitchFamily="18" charset="-120"/>
              </a:defRPr>
            </a:lvl1pPr>
            <a:lvl2pPr marL="742950" indent="-285750" eaLnBrk="0" hangingPunct="0">
              <a:defRPr kumimoji="1">
                <a:solidFill>
                  <a:schemeClr val="tx1"/>
                </a:solidFill>
                <a:latin typeface="Arial" charset="0"/>
                <a:ea typeface="新細明體" pitchFamily="18" charset="-120"/>
              </a:defRPr>
            </a:lvl2pPr>
            <a:lvl3pPr marL="1143000" indent="-228600" eaLnBrk="0" hangingPunct="0">
              <a:defRPr kumimoji="1">
                <a:solidFill>
                  <a:schemeClr val="tx1"/>
                </a:solidFill>
                <a:latin typeface="Arial" charset="0"/>
                <a:ea typeface="新細明體" pitchFamily="18" charset="-120"/>
              </a:defRPr>
            </a:lvl3pPr>
            <a:lvl4pPr marL="1600200" indent="-228600" eaLnBrk="0" hangingPunct="0">
              <a:defRPr kumimoji="1">
                <a:solidFill>
                  <a:schemeClr val="tx1"/>
                </a:solidFill>
                <a:latin typeface="Arial" charset="0"/>
                <a:ea typeface="新細明體" pitchFamily="18" charset="-120"/>
              </a:defRPr>
            </a:lvl4pPr>
            <a:lvl5pPr marL="2057400" indent="-228600" eaLnBrk="0" hangingPunct="0">
              <a:defRPr kumimoji="1">
                <a:solidFill>
                  <a:schemeClr val="tx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charset="0"/>
                <a:ea typeface="新細明體" pitchFamily="18" charset="-120"/>
              </a:defRPr>
            </a:lvl9pPr>
          </a:lstStyle>
          <a:p>
            <a:pPr eaLnBrk="1" hangingPunct="1"/>
            <a:r>
              <a:rPr kumimoji="0" lang="en-US" altLang="zh-TW" smtClean="0"/>
              <a:t>19/07/2013</a:t>
            </a:r>
            <a:endParaRPr kumimoji="0" lang="en-US" altLang="zh-TW"/>
          </a:p>
        </p:txBody>
      </p:sp>
      <p:sp>
        <p:nvSpPr>
          <p:cNvPr id="2" name="Footer Placeholder 1"/>
          <p:cNvSpPr>
            <a:spLocks noGrp="1"/>
          </p:cNvSpPr>
          <p:nvPr>
            <p:ph type="ftr" sz="quarter" idx="11"/>
          </p:nvPr>
        </p:nvSpPr>
        <p:spPr/>
        <p:txBody>
          <a:bodyPr/>
          <a:lstStyle/>
          <a:p>
            <a:r>
              <a:rPr lang="en-GB" smtClean="0"/>
              <a:t>Pharmaceuticals and Global Health</a:t>
            </a:r>
            <a:endParaRPr lang="ru-RU"/>
          </a:p>
        </p:txBody>
      </p:sp>
      <p:sp>
        <p:nvSpPr>
          <p:cNvPr id="14339" name="Slide Number Placeholder 5"/>
          <p:cNvSpPr>
            <a:spLocks noGrp="1"/>
          </p:cNvSpPr>
          <p:nvPr>
            <p:ph type="sldNum" sz="quarter" idx="12"/>
          </p:nvPr>
        </p:nvSpPr>
        <p:spPr>
          <a:noFill/>
        </p:spPr>
        <p:txBody>
          <a:bodyPr/>
          <a:lstStyle>
            <a:lvl1pPr eaLnBrk="0" hangingPunct="0">
              <a:defRPr kumimoji="1">
                <a:solidFill>
                  <a:schemeClr val="tx1"/>
                </a:solidFill>
                <a:latin typeface="Arial" charset="0"/>
                <a:ea typeface="新細明體" pitchFamily="18" charset="-120"/>
              </a:defRPr>
            </a:lvl1pPr>
            <a:lvl2pPr marL="742950" indent="-285750" eaLnBrk="0" hangingPunct="0">
              <a:defRPr kumimoji="1">
                <a:solidFill>
                  <a:schemeClr val="tx1"/>
                </a:solidFill>
                <a:latin typeface="Arial" charset="0"/>
                <a:ea typeface="新細明體" pitchFamily="18" charset="-120"/>
              </a:defRPr>
            </a:lvl2pPr>
            <a:lvl3pPr marL="1143000" indent="-228600" eaLnBrk="0" hangingPunct="0">
              <a:defRPr kumimoji="1">
                <a:solidFill>
                  <a:schemeClr val="tx1"/>
                </a:solidFill>
                <a:latin typeface="Arial" charset="0"/>
                <a:ea typeface="新細明體" pitchFamily="18" charset="-120"/>
              </a:defRPr>
            </a:lvl3pPr>
            <a:lvl4pPr marL="1600200" indent="-228600" eaLnBrk="0" hangingPunct="0">
              <a:defRPr kumimoji="1">
                <a:solidFill>
                  <a:schemeClr val="tx1"/>
                </a:solidFill>
                <a:latin typeface="Arial" charset="0"/>
                <a:ea typeface="新細明體" pitchFamily="18" charset="-120"/>
              </a:defRPr>
            </a:lvl4pPr>
            <a:lvl5pPr marL="2057400" indent="-228600" eaLnBrk="0" hangingPunct="0">
              <a:defRPr kumimoji="1">
                <a:solidFill>
                  <a:schemeClr val="tx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charset="0"/>
                <a:ea typeface="新細明體" pitchFamily="18" charset="-120"/>
              </a:defRPr>
            </a:lvl9pPr>
          </a:lstStyle>
          <a:p>
            <a:pPr eaLnBrk="1" hangingPunct="1"/>
            <a:fld id="{3F0BCCAC-4D33-4236-AEBF-BB3F4F40D59F}" type="slidenum">
              <a:rPr kumimoji="0" lang="en-US" altLang="zh-TW"/>
              <a:pPr eaLnBrk="1" hangingPunct="1"/>
              <a:t>16</a:t>
            </a:fld>
            <a:endParaRPr kumimoji="0" lang="en-US" altLang="zh-TW"/>
          </a:p>
        </p:txBody>
      </p:sp>
    </p:spTree>
    <p:extLst>
      <p:ext uri="{BB962C8B-B14F-4D97-AF65-F5344CB8AC3E}">
        <p14:creationId xmlns:p14="http://schemas.microsoft.com/office/powerpoint/2010/main" val="126172790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Essential</Template>
  <TotalTime>0</TotalTime>
  <Words>1194</Words>
  <Application>Microsoft Office PowerPoint</Application>
  <PresentationFormat>On-screen Show (4:3)</PresentationFormat>
  <Paragraphs>148</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Essential</vt:lpstr>
      <vt:lpstr>The Price of Life: Intellectual Property, Patents and Standards in Global Health  </vt:lpstr>
      <vt:lpstr>PowerPoint Presentation</vt:lpstr>
      <vt:lpstr>Outline</vt:lpstr>
      <vt:lpstr>Intro: Key words</vt:lpstr>
      <vt:lpstr>Intro: Reflections on IP v Innovation</vt:lpstr>
      <vt:lpstr>Fundamental and technical research questions</vt:lpstr>
      <vt:lpstr>Methodology </vt:lpstr>
      <vt:lpstr>PowerPoint Presentation</vt:lpstr>
      <vt:lpstr>PowerPoint Presentation</vt:lpstr>
      <vt:lpstr>Dilemmas</vt:lpstr>
      <vt:lpstr>Recent cases in India: Pre-grant</vt:lpstr>
      <vt:lpstr>Recent cases in India: Post-grant</vt:lpstr>
      <vt:lpstr>Proposed different pricing models </vt:lpstr>
      <vt:lpstr>Recent development </vt:lpstr>
      <vt:lpstr>The way forward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technologies and international intellectual property</dc:title>
  <dc:creator>Phoebe Li</dc:creator>
  <cp:lastModifiedBy>Karis Petty</cp:lastModifiedBy>
  <cp:revision>38</cp:revision>
  <cp:lastPrinted>2013-07-04T15:02:36Z</cp:lastPrinted>
  <dcterms:created xsi:type="dcterms:W3CDTF">2013-07-04T12:13:53Z</dcterms:created>
  <dcterms:modified xsi:type="dcterms:W3CDTF">2013-07-17T10:26:03Z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953822989</vt:i4>
  </property>
  <property fmtid="{D5CDD505-2E9C-101B-9397-08002B2CF9AE}" pid="3" name="_NewReviewCycle">
    <vt:lpwstr/>
  </property>
  <property fmtid="{D5CDD505-2E9C-101B-9397-08002B2CF9AE}" pid="4" name="_EmailSubject">
    <vt:lpwstr>Slides: Pharmaceuticals and Global Health Conference - 19 July</vt:lpwstr>
  </property>
  <property fmtid="{D5CDD505-2E9C-101B-9397-08002B2CF9AE}" pid="5" name="_AuthorEmail">
    <vt:lpwstr>pl221@sussex.ac.uk</vt:lpwstr>
  </property>
  <property fmtid="{D5CDD505-2E9C-101B-9397-08002B2CF9AE}" pid="6" name="_AuthorEmailDisplayName">
    <vt:lpwstr>Phoebe Li</vt:lpwstr>
  </property>
</Properties>
</file>