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1" r:id="rId2"/>
    <p:sldId id="282"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Lst>
  <p:sldSz cx="8640763" cy="6480175"/>
  <p:notesSz cx="6797675" cy="9928225"/>
  <p:defaultTextStyle>
    <a:defPPr>
      <a:defRPr lang="en-GB"/>
    </a:defPPr>
    <a:lvl1pPr algn="l" defTabSz="852488" rtl="0" fontAlgn="base">
      <a:spcBef>
        <a:spcPct val="0"/>
      </a:spcBef>
      <a:spcAft>
        <a:spcPct val="0"/>
      </a:spcAft>
      <a:defRPr sz="1700" kern="1200">
        <a:solidFill>
          <a:schemeClr val="tx1"/>
        </a:solidFill>
        <a:latin typeface="Arial" charset="0"/>
        <a:ea typeface="+mn-ea"/>
        <a:cs typeface="+mn-cs"/>
      </a:defRPr>
    </a:lvl1pPr>
    <a:lvl2pPr marL="425450" indent="31750" algn="l" defTabSz="852488" rtl="0" fontAlgn="base">
      <a:spcBef>
        <a:spcPct val="0"/>
      </a:spcBef>
      <a:spcAft>
        <a:spcPct val="0"/>
      </a:spcAft>
      <a:defRPr sz="1700" kern="1200">
        <a:solidFill>
          <a:schemeClr val="tx1"/>
        </a:solidFill>
        <a:latin typeface="Arial" charset="0"/>
        <a:ea typeface="+mn-ea"/>
        <a:cs typeface="+mn-cs"/>
      </a:defRPr>
    </a:lvl2pPr>
    <a:lvl3pPr marL="852488" indent="61913" algn="l" defTabSz="852488" rtl="0" fontAlgn="base">
      <a:spcBef>
        <a:spcPct val="0"/>
      </a:spcBef>
      <a:spcAft>
        <a:spcPct val="0"/>
      </a:spcAft>
      <a:defRPr sz="1700" kern="1200">
        <a:solidFill>
          <a:schemeClr val="tx1"/>
        </a:solidFill>
        <a:latin typeface="Arial" charset="0"/>
        <a:ea typeface="+mn-ea"/>
        <a:cs typeface="+mn-cs"/>
      </a:defRPr>
    </a:lvl3pPr>
    <a:lvl4pPr marL="1279525" indent="92075" algn="l" defTabSz="852488" rtl="0" fontAlgn="base">
      <a:spcBef>
        <a:spcPct val="0"/>
      </a:spcBef>
      <a:spcAft>
        <a:spcPct val="0"/>
      </a:spcAft>
      <a:defRPr sz="1700" kern="1200">
        <a:solidFill>
          <a:schemeClr val="tx1"/>
        </a:solidFill>
        <a:latin typeface="Arial" charset="0"/>
        <a:ea typeface="+mn-ea"/>
        <a:cs typeface="+mn-cs"/>
      </a:defRPr>
    </a:lvl4pPr>
    <a:lvl5pPr marL="1706563" indent="122238" algn="l" defTabSz="852488" rtl="0" fontAlgn="base">
      <a:spcBef>
        <a:spcPct val="0"/>
      </a:spcBef>
      <a:spcAft>
        <a:spcPct val="0"/>
      </a:spcAft>
      <a:defRPr sz="1700" kern="1200">
        <a:solidFill>
          <a:schemeClr val="tx1"/>
        </a:solidFill>
        <a:latin typeface="Arial" charset="0"/>
        <a:ea typeface="+mn-ea"/>
        <a:cs typeface="+mn-cs"/>
      </a:defRPr>
    </a:lvl5pPr>
    <a:lvl6pPr marL="2286000" algn="l" defTabSz="914400" rtl="0" eaLnBrk="1" latinLnBrk="0" hangingPunct="1">
      <a:defRPr sz="1700" kern="1200">
        <a:solidFill>
          <a:schemeClr val="tx1"/>
        </a:solidFill>
        <a:latin typeface="Arial" charset="0"/>
        <a:ea typeface="+mn-ea"/>
        <a:cs typeface="+mn-cs"/>
      </a:defRPr>
    </a:lvl6pPr>
    <a:lvl7pPr marL="2743200" algn="l" defTabSz="914400" rtl="0" eaLnBrk="1" latinLnBrk="0" hangingPunct="1">
      <a:defRPr sz="1700" kern="1200">
        <a:solidFill>
          <a:schemeClr val="tx1"/>
        </a:solidFill>
        <a:latin typeface="Arial" charset="0"/>
        <a:ea typeface="+mn-ea"/>
        <a:cs typeface="+mn-cs"/>
      </a:defRPr>
    </a:lvl7pPr>
    <a:lvl8pPr marL="3200400" algn="l" defTabSz="914400" rtl="0" eaLnBrk="1" latinLnBrk="0" hangingPunct="1">
      <a:defRPr sz="1700" kern="1200">
        <a:solidFill>
          <a:schemeClr val="tx1"/>
        </a:solidFill>
        <a:latin typeface="Arial" charset="0"/>
        <a:ea typeface="+mn-ea"/>
        <a:cs typeface="+mn-cs"/>
      </a:defRPr>
    </a:lvl8pPr>
    <a:lvl9pPr marL="3657600" algn="l" defTabSz="914400" rtl="0" eaLnBrk="1" latinLnBrk="0" hangingPunct="1">
      <a:defRPr sz="17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1197" autoAdjust="0"/>
  </p:normalViewPr>
  <p:slideViewPr>
    <p:cSldViewPr snapToObjects="1">
      <p:cViewPr>
        <p:scale>
          <a:sx n="100" d="100"/>
          <a:sy n="100" d="100"/>
        </p:scale>
        <p:origin x="-1350" y="192"/>
      </p:cViewPr>
      <p:guideLst>
        <p:guide orient="horz" pos="2041"/>
        <p:guide pos="27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defTabSz="853318" fontAlgn="auto">
              <a:spcBef>
                <a:spcPts val="0"/>
              </a:spcBef>
              <a:spcAft>
                <a:spcPts val="0"/>
              </a:spcAft>
              <a:defRPr sz="1200">
                <a:latin typeface="+mn-lt"/>
              </a:defRPr>
            </a:lvl1pPr>
          </a:lstStyle>
          <a:p>
            <a:pPr>
              <a:defRPr/>
            </a:pPr>
            <a:r>
              <a:rPr lang="en-GB"/>
              <a:t>Uncontrolled copy when printed</a:t>
            </a:r>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defTabSz="853318" fontAlgn="auto">
              <a:spcBef>
                <a:spcPts val="0"/>
              </a:spcBef>
              <a:spcAft>
                <a:spcPts val="0"/>
              </a:spcAft>
              <a:defRPr sz="1200">
                <a:latin typeface="+mn-lt"/>
              </a:defRPr>
            </a:lvl1pPr>
          </a:lstStyle>
          <a:p>
            <a:pPr>
              <a:defRPr/>
            </a:pPr>
            <a:fld id="{832F2702-2985-479E-A798-A7AE47148C4F}" type="datetimeFigureOut">
              <a:rPr lang="en-GB"/>
              <a:pPr>
                <a:defRPr/>
              </a:pPr>
              <a:t>18/07/2013</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defTabSz="853318" fontAlgn="auto">
              <a:spcBef>
                <a:spcPts val="0"/>
              </a:spcBef>
              <a:spcAft>
                <a:spcPts val="0"/>
              </a:spcAft>
              <a:defRPr sz="1200">
                <a:latin typeface="+mn-lt"/>
              </a:defRPr>
            </a:lvl1pPr>
          </a:lstStyle>
          <a:p>
            <a:pPr>
              <a:defRPr/>
            </a:pPr>
            <a:r>
              <a:rPr lang="en-GB"/>
              <a:t>© Crown copyright 2013 Dstl</a:t>
            </a:r>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defTabSz="853318" fontAlgn="auto">
              <a:spcBef>
                <a:spcPts val="0"/>
              </a:spcBef>
              <a:spcAft>
                <a:spcPts val="0"/>
              </a:spcAft>
              <a:defRPr sz="1200">
                <a:latin typeface="+mn-lt"/>
              </a:defRPr>
            </a:lvl1pPr>
          </a:lstStyle>
          <a:p>
            <a:pPr>
              <a:defRPr/>
            </a:pPr>
            <a:fld id="{375CF876-CF15-4283-B825-3B753114D85E}" type="slidenum">
              <a:rPr lang="en-GB"/>
              <a:pPr>
                <a:defRPr/>
              </a:pPr>
              <a:t>‹#›</a:t>
            </a:fld>
            <a:endParaRPr lang="en-GB"/>
          </a:p>
        </p:txBody>
      </p:sp>
    </p:spTree>
    <p:extLst>
      <p:ext uri="{BB962C8B-B14F-4D97-AF65-F5344CB8AC3E}">
        <p14:creationId xmlns:p14="http://schemas.microsoft.com/office/powerpoint/2010/main" val="104537642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defTabSz="853318" fontAlgn="auto">
              <a:spcBef>
                <a:spcPts val="0"/>
              </a:spcBef>
              <a:spcAft>
                <a:spcPts val="0"/>
              </a:spcAft>
              <a:defRPr sz="1200">
                <a:latin typeface="Arial" pitchFamily="34" charset="0"/>
                <a:cs typeface="Arial" pitchFamily="34" charset="0"/>
              </a:defRPr>
            </a:lvl1pPr>
          </a:lstStyle>
          <a:p>
            <a:pPr>
              <a:defRPr/>
            </a:pPr>
            <a:r>
              <a:rPr lang="en-GB"/>
              <a:t>Uncontrolled copy when printed</a:t>
            </a:r>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defTabSz="853318" fontAlgn="auto">
              <a:spcBef>
                <a:spcPts val="0"/>
              </a:spcBef>
              <a:spcAft>
                <a:spcPts val="0"/>
              </a:spcAft>
              <a:defRPr sz="1200">
                <a:latin typeface="Arial" pitchFamily="34" charset="0"/>
                <a:cs typeface="Arial" pitchFamily="34" charset="0"/>
              </a:defRPr>
            </a:lvl1pPr>
          </a:lstStyle>
          <a:p>
            <a:pPr>
              <a:defRPr/>
            </a:pPr>
            <a:fld id="{08133DF6-8B6D-4926-9008-AFB78C04BC33}" type="datetimeFigureOut">
              <a:rPr lang="en-GB"/>
              <a:pPr>
                <a:defRPr/>
              </a:pPr>
              <a:t>18/07/2013</a:t>
            </a:fld>
            <a:endParaRPr lang="en-GB" dirty="0"/>
          </a:p>
        </p:txBody>
      </p:sp>
      <p:sp>
        <p:nvSpPr>
          <p:cNvPr id="4" name="Slide Image Placeholder 3"/>
          <p:cNvSpPr>
            <a:spLocks noGrp="1" noRot="1" noChangeAspect="1"/>
          </p:cNvSpPr>
          <p:nvPr>
            <p:ph type="sldImg" idx="2"/>
          </p:nvPr>
        </p:nvSpPr>
        <p:spPr>
          <a:xfrm>
            <a:off x="1446213" y="742950"/>
            <a:ext cx="3905250" cy="29305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282575" y="3870325"/>
            <a:ext cx="6232525" cy="5313363"/>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defTabSz="853318" fontAlgn="auto">
              <a:spcBef>
                <a:spcPts val="0"/>
              </a:spcBef>
              <a:spcAft>
                <a:spcPts val="0"/>
              </a:spcAft>
              <a:defRPr sz="1200">
                <a:latin typeface="Arial" pitchFamily="34" charset="0"/>
                <a:cs typeface="Arial" pitchFamily="34" charset="0"/>
              </a:defRPr>
            </a:lvl1pPr>
          </a:lstStyle>
          <a:p>
            <a:pPr>
              <a:defRPr/>
            </a:pPr>
            <a:r>
              <a:rPr lang="en-GB"/>
              <a:t>© Crown copyright 2013 Dstl</a:t>
            </a:r>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defTabSz="853318" fontAlgn="auto">
              <a:spcBef>
                <a:spcPts val="0"/>
              </a:spcBef>
              <a:spcAft>
                <a:spcPts val="0"/>
              </a:spcAft>
              <a:defRPr sz="1200">
                <a:latin typeface="Arial" pitchFamily="34" charset="0"/>
                <a:cs typeface="Arial" pitchFamily="34" charset="0"/>
              </a:defRPr>
            </a:lvl1pPr>
          </a:lstStyle>
          <a:p>
            <a:pPr>
              <a:defRPr/>
            </a:pPr>
            <a:fld id="{CF02D55F-136C-4D8D-A2DE-7EC6BC120CE0}" type="slidenum">
              <a:rPr lang="en-GB"/>
              <a:pPr>
                <a:defRPr/>
              </a:pPr>
              <a:t>‹#›</a:t>
            </a:fld>
            <a:endParaRPr lang="en-GB" dirty="0"/>
          </a:p>
        </p:txBody>
      </p:sp>
    </p:spTree>
    <p:extLst>
      <p:ext uri="{BB962C8B-B14F-4D97-AF65-F5344CB8AC3E}">
        <p14:creationId xmlns:p14="http://schemas.microsoft.com/office/powerpoint/2010/main" val="768531251"/>
      </p:ext>
    </p:extLst>
  </p:cSld>
  <p:clrMap bg1="lt1" tx1="dk1" bg2="lt2" tx2="dk2" accent1="accent1" accent2="accent2" accent3="accent3" accent4="accent4" accent5="accent5" accent6="accent6" hlink="hlink" folHlink="folHlink"/>
  <p:hf/>
  <p:notesStyle>
    <a:lvl1pPr algn="l" defTabSz="852488" rtl="0" eaLnBrk="0" fontAlgn="base" hangingPunct="0">
      <a:spcBef>
        <a:spcPct val="30000"/>
      </a:spcBef>
      <a:spcAft>
        <a:spcPct val="0"/>
      </a:spcAft>
      <a:defRPr sz="1100" kern="1200">
        <a:solidFill>
          <a:schemeClr val="tx1"/>
        </a:solidFill>
        <a:latin typeface="Arial" pitchFamily="34" charset="0"/>
        <a:ea typeface="+mn-ea"/>
        <a:cs typeface="Arial" pitchFamily="34" charset="0"/>
      </a:defRPr>
    </a:lvl1pPr>
    <a:lvl2pPr marL="425450" algn="l" defTabSz="852488" rtl="0" eaLnBrk="0" fontAlgn="base" hangingPunct="0">
      <a:spcBef>
        <a:spcPct val="30000"/>
      </a:spcBef>
      <a:spcAft>
        <a:spcPct val="0"/>
      </a:spcAft>
      <a:defRPr sz="1100" kern="1200">
        <a:solidFill>
          <a:schemeClr val="tx1"/>
        </a:solidFill>
        <a:latin typeface="Arial" pitchFamily="34" charset="0"/>
        <a:ea typeface="+mn-ea"/>
        <a:cs typeface="Arial" pitchFamily="34" charset="0"/>
      </a:defRPr>
    </a:lvl2pPr>
    <a:lvl3pPr marL="852488" algn="l" defTabSz="852488" rtl="0" eaLnBrk="0" fontAlgn="base" hangingPunct="0">
      <a:spcBef>
        <a:spcPct val="30000"/>
      </a:spcBef>
      <a:spcAft>
        <a:spcPct val="0"/>
      </a:spcAft>
      <a:defRPr sz="1100" kern="1200">
        <a:solidFill>
          <a:schemeClr val="tx1"/>
        </a:solidFill>
        <a:latin typeface="Arial" pitchFamily="34" charset="0"/>
        <a:ea typeface="+mn-ea"/>
        <a:cs typeface="Arial" pitchFamily="34" charset="0"/>
      </a:defRPr>
    </a:lvl3pPr>
    <a:lvl4pPr marL="1279525" algn="l" defTabSz="852488" rtl="0" eaLnBrk="0" fontAlgn="base" hangingPunct="0">
      <a:spcBef>
        <a:spcPct val="30000"/>
      </a:spcBef>
      <a:spcAft>
        <a:spcPct val="0"/>
      </a:spcAft>
      <a:defRPr sz="1100" kern="1200">
        <a:solidFill>
          <a:schemeClr val="tx1"/>
        </a:solidFill>
        <a:latin typeface="Arial" pitchFamily="34" charset="0"/>
        <a:ea typeface="+mn-ea"/>
        <a:cs typeface="Arial" pitchFamily="34" charset="0"/>
      </a:defRPr>
    </a:lvl4pPr>
    <a:lvl5pPr marL="1706563" algn="l" defTabSz="852488" rtl="0" eaLnBrk="0" fontAlgn="base" hangingPunct="0">
      <a:spcBef>
        <a:spcPct val="30000"/>
      </a:spcBef>
      <a:spcAft>
        <a:spcPct val="0"/>
      </a:spcAft>
      <a:defRPr sz="1100" kern="1200">
        <a:solidFill>
          <a:schemeClr val="tx1"/>
        </a:solidFill>
        <a:latin typeface="Arial" pitchFamily="34" charset="0"/>
        <a:ea typeface="+mn-ea"/>
        <a:cs typeface="Arial" pitchFamily="34" charset="0"/>
      </a:defRPr>
    </a:lvl5pPr>
    <a:lvl6pPr marL="2133295" algn="l" defTabSz="853318" rtl="0" eaLnBrk="1" latinLnBrk="0" hangingPunct="1">
      <a:defRPr sz="1100" kern="1200">
        <a:solidFill>
          <a:schemeClr val="tx1"/>
        </a:solidFill>
        <a:latin typeface="+mn-lt"/>
        <a:ea typeface="+mn-ea"/>
        <a:cs typeface="+mn-cs"/>
      </a:defRPr>
    </a:lvl6pPr>
    <a:lvl7pPr marL="2559954" algn="l" defTabSz="853318" rtl="0" eaLnBrk="1" latinLnBrk="0" hangingPunct="1">
      <a:defRPr sz="1100" kern="1200">
        <a:solidFill>
          <a:schemeClr val="tx1"/>
        </a:solidFill>
        <a:latin typeface="+mn-lt"/>
        <a:ea typeface="+mn-ea"/>
        <a:cs typeface="+mn-cs"/>
      </a:defRPr>
    </a:lvl7pPr>
    <a:lvl8pPr marL="2986613" algn="l" defTabSz="853318" rtl="0" eaLnBrk="1" latinLnBrk="0" hangingPunct="1">
      <a:defRPr sz="1100" kern="1200">
        <a:solidFill>
          <a:schemeClr val="tx1"/>
        </a:solidFill>
        <a:latin typeface="+mn-lt"/>
        <a:ea typeface="+mn-ea"/>
        <a:cs typeface="+mn-cs"/>
      </a:defRPr>
    </a:lvl8pPr>
    <a:lvl9pPr marL="3413272" algn="l" defTabSz="853318"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t>Intro</a:t>
            </a: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a:t>In order to determine what the challenges are, we need to know who might commit such an act which is linked to what they may have available to use, how much they can make and how to deliver it. As a general rule, the more people involved, with political will, the more sophisticated the program.  </a:t>
            </a:r>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en-US"/>
              <a:t>Various bodies produce lists with exotic diseases that cause fear usually out of ignorance, which extends to healthcare professionals. The fear factor can often be disproportionate and will lead to overwhelming demands on health and public services should an event occur. </a:t>
            </a:r>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n-US"/>
              <a:t>Is this, however, a more likely scenario. Low tech, cheap and will cause casualties.</a:t>
            </a:r>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a:t>Slightly more elaborate means than the previous slide but the principle is the same. Purpose was to influence local elections by contaminating salad bars in various restaurants. It was over a year before deliberate release was confirmed and the perpetrators were caught. Note the culture was ordered from a collection held in a lab. This is one of the key areas of security in order to prevent unlicenced individuals or groups from obtaining stocks of pathogens. It also should be noted that the group was trying to get hold of Salmonella typhi. The outcome may have been far more different had they been successful.</a:t>
            </a:r>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en-US"/>
              <a:t>Anthrax used allegedly by a government scientist. 32000 people given prophylaxis. 5 deaths, 2 were apparently unrelated to the incident but may have been susceptible to anthrax and received contaminated mail.</a:t>
            </a:r>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t>Illustrates the complexity with dealing with an outbreak and a criminal event.</a:t>
            </a:r>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a:t>Disease outbreak are essentially the same whether natural or deliberate. Often a point source with dispersion of affected cases, plus onward transmission if the disease is transmissible. Unusual disease or presentation may provide some clues.</a:t>
            </a:r>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t>But beware, unusual diseases do occur unexpectedly, e.g. West Nile and monkeypox is the US, anthrax in IVDUs in UK</a:t>
            </a:r>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a:t>Outbreaks require multi-agency participation. In the UK, patients will present to the NHS. Medical microbiologists will report unusual infection to Public Health England especially if notifiable, or if unusual activity. Public Health England will issue alerts to broadcast any events that warrant surveillance. DEFRA will be alerted with regard to diseases which have impact on animals, and vice versa. In some cases other departments may be alerted or involved. Schools may have to consider shutting in a pandemic, the military via the MoD provided logistic support and command and control during the foot and mouth outbreak.</a:t>
            </a:r>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US"/>
              <a:t>Deliberate release adds another dimension in that a crime has been committed. Further support is required from law enforcement to investiage crime, gather forensic evidence and provide security. There may be political ramifications and a robust political response in some circumstances.</a:t>
            </a:r>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a:t>There will be political pressure applied to government of a nation subjected to deliberate release. There will be a desire to find those responsible and be seen to act decisively both in response to the perpetrators but also those affected by the attack. There will be a lot of fear based on ignorance with the possibility of severe sanctions on normal day-to-day routines. Those genuinely sick will be in the minority, yet may be in sufficient numbers to overwhelm health care providers, which will be under considerable strain from the attendance of the “worried well”.</a:t>
            </a:r>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t>The demand for countermeasures will be considerable. The sick will need treatment, the worried well, at least a proportion of them will require, or even demand prophylaxis. Oral formulation is convenient and people can self medicate under supervision, but the affected individuals may be unable to tolerate oral medication. Although IV access can circumvent this, the number of people may make this difficult. Of the diseases listed, many have a rapid progression with high mortality once symptoms appear. Prophylaxis is expensive and can be wasteful. The risks of exposure need to be outweighed against risks of taking the antibiotic.</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a:t>There are few antivirals with little appetite for development apart from HIV, hepatitis and HIV. There a few vaccines, again with little interest in development. Where they are available, they are often in short supply and may have license restrictions or used off licence. Vaccinations on the whole have been subject to irrational backlash and media scrutiny resulting in the reduced uptake of some of the “public health” vaccines with serious consequences recently. Even in a well informed group of people, vaccine uptake is low – the uptake of flu vaccine among healthcare staff is often &lt;50%.</a:t>
            </a:r>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t>Dstl does some medical countermeasures research against some of these agents, seen as a threat to UK Armed Forces as part of a research program looking at protecting Armed Forces personnel from all manner of threats. From the microbiological perspective, it has the most up to date high containment facilities, including CL4 in the UK, with an expert complement of staff. Research includes basic research into prospective candidates for vaccines, with successful candidates pushed out for clinical trials. New antibiotics/antivirals produced by industry and old antibiotics returning to use, can be tested in vitro and in vivo for efficacy against some of the bacterial agents. An aspiration would be to have a generic countermeasure that effectively would be a broad spectrum agent and various immunomodulators are being looked at. There is watching brief to see what is coming out of academia and industry that may also could be exploited as potential countermeasures in the future. </a:t>
            </a:r>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US"/>
              <a:t>Countermeasures is done against a background of diagnostics and detection to refine the use of medical countermeasures especially in a timely manner plus there is advice at political level to prevent such agents getting into the hands of individuals or groups with intent to use them as weapons.</a:t>
            </a:r>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a:t>Bioterrorism is seen as a credible threat with the potential to cause numerous casualties, an aspiration yet to be fulfilled. It is sometimes considered to be over-hyped. In the context of global infection the biggest threat comes from…..</a:t>
            </a:r>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a:t>…. Emerging and re-emerging infections. There is a suggestion that a new infection appears every 18 months. Some of the research carried out by Dstl will have applications to the emerging disease threat</a:t>
            </a:r>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31799" y="1727919"/>
            <a:ext cx="7775575" cy="1656184"/>
          </a:xfrm>
        </p:spPr>
        <p:txBody>
          <a:bodyPr>
            <a:normAutofit/>
          </a:bodyPr>
          <a:lstStyle>
            <a:lvl1pPr>
              <a:lnSpc>
                <a:spcPct val="150000"/>
              </a:lnSpc>
              <a:defRPr sz="3600"/>
            </a:lvl1pPr>
          </a:lstStyle>
          <a:p>
            <a:r>
              <a:rPr lang="en-US" smtClean="0"/>
              <a:t>Click to edit Master title style</a:t>
            </a:r>
            <a:endParaRPr lang="en-GB" dirty="0"/>
          </a:p>
        </p:txBody>
      </p:sp>
      <p:sp>
        <p:nvSpPr>
          <p:cNvPr id="3" name="Subtitle 2"/>
          <p:cNvSpPr>
            <a:spLocks noGrp="1"/>
          </p:cNvSpPr>
          <p:nvPr>
            <p:ph type="subTitle" idx="1"/>
          </p:nvPr>
        </p:nvSpPr>
        <p:spPr>
          <a:xfrm>
            <a:off x="431773" y="3779555"/>
            <a:ext cx="7775602" cy="1656045"/>
          </a:xfrm>
        </p:spPr>
        <p:txBody>
          <a:bodyPr>
            <a:normAutofit/>
          </a:bodyPr>
          <a:lstStyle>
            <a:lvl1pPr marL="0" indent="0" algn="l">
              <a:buNone/>
              <a:defRPr sz="2400">
                <a:solidFill>
                  <a:schemeClr val="tx1"/>
                </a:solidFill>
              </a:defRPr>
            </a:lvl1pPr>
            <a:lvl2pPr marL="426659" indent="0" algn="ctr">
              <a:buNone/>
              <a:defRPr>
                <a:solidFill>
                  <a:schemeClr val="tx1">
                    <a:tint val="75000"/>
                  </a:schemeClr>
                </a:solidFill>
              </a:defRPr>
            </a:lvl2pPr>
            <a:lvl3pPr marL="853318" indent="0" algn="ctr">
              <a:buNone/>
              <a:defRPr>
                <a:solidFill>
                  <a:schemeClr val="tx1">
                    <a:tint val="75000"/>
                  </a:schemeClr>
                </a:solidFill>
              </a:defRPr>
            </a:lvl3pPr>
            <a:lvl4pPr marL="1279977" indent="0" algn="ctr">
              <a:buNone/>
              <a:defRPr>
                <a:solidFill>
                  <a:schemeClr val="tx1">
                    <a:tint val="75000"/>
                  </a:schemeClr>
                </a:solidFill>
              </a:defRPr>
            </a:lvl4pPr>
            <a:lvl5pPr marL="1706636" indent="0" algn="ctr">
              <a:buNone/>
              <a:defRPr>
                <a:solidFill>
                  <a:schemeClr val="tx1">
                    <a:tint val="75000"/>
                  </a:schemeClr>
                </a:solidFill>
              </a:defRPr>
            </a:lvl5pPr>
            <a:lvl6pPr marL="2133295" indent="0" algn="ctr">
              <a:buNone/>
              <a:defRPr>
                <a:solidFill>
                  <a:schemeClr val="tx1">
                    <a:tint val="75000"/>
                  </a:schemeClr>
                </a:solidFill>
              </a:defRPr>
            </a:lvl6pPr>
            <a:lvl7pPr marL="2559954" indent="0" algn="ctr">
              <a:buNone/>
              <a:defRPr>
                <a:solidFill>
                  <a:schemeClr val="tx1">
                    <a:tint val="75000"/>
                  </a:schemeClr>
                </a:solidFill>
              </a:defRPr>
            </a:lvl7pPr>
            <a:lvl8pPr marL="2986613" indent="0" algn="ctr">
              <a:buNone/>
              <a:defRPr>
                <a:solidFill>
                  <a:schemeClr val="tx1">
                    <a:tint val="75000"/>
                  </a:schemeClr>
                </a:solidFill>
              </a:defRPr>
            </a:lvl8pPr>
            <a:lvl9pPr marL="3413272" indent="0" algn="ctr">
              <a:buNone/>
              <a:defRPr>
                <a:solidFill>
                  <a:schemeClr val="tx1">
                    <a:tint val="75000"/>
                  </a:schemeClr>
                </a:solidFill>
              </a:defRPr>
            </a:lvl9pPr>
          </a:lstStyle>
          <a:p>
            <a:r>
              <a:rPr lang="en-US" smtClean="0"/>
              <a:t>Click to edit Master subtitle style</a:t>
            </a:r>
            <a:endParaRPr lang="en-GB" dirty="0"/>
          </a:p>
        </p:txBody>
      </p:sp>
      <p:sp>
        <p:nvSpPr>
          <p:cNvPr id="8"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5" name="Footer Placeholder 4"/>
          <p:cNvSpPr>
            <a:spLocks noGrp="1"/>
          </p:cNvSpPr>
          <p:nvPr>
            <p:ph type="ftr" sz="quarter" idx="13"/>
          </p:nvPr>
        </p:nvSpPr>
        <p:spPr/>
        <p:txBody>
          <a:bodyPr/>
          <a:lstStyle>
            <a:lvl1pPr>
              <a:defRPr/>
            </a:lvl1pPr>
          </a:lstStyle>
          <a:p>
            <a:pPr>
              <a:defRPr/>
            </a:pPr>
            <a:r>
              <a:rPr lang="en-GB"/>
              <a:t>© Crown copyright 2013 Dstl</a:t>
            </a:r>
          </a:p>
        </p:txBody>
      </p:sp>
      <p:sp>
        <p:nvSpPr>
          <p:cNvPr id="6" name="Date Placeholder 3"/>
          <p:cNvSpPr>
            <a:spLocks noGrp="1"/>
          </p:cNvSpPr>
          <p:nvPr>
            <p:ph type="dt" sz="half" idx="14"/>
          </p:nvPr>
        </p:nvSpPr>
        <p:spPr/>
        <p:txBody>
          <a:bodyPr/>
          <a:lstStyle>
            <a:lvl1pPr>
              <a:defRPr/>
            </a:lvl1pPr>
          </a:lstStyle>
          <a:p>
            <a:pPr>
              <a:defRPr/>
            </a:pPr>
            <a:fld id="{511764B0-DA1D-482C-AFA6-C98925C8A789}" type="datetime4">
              <a:rPr lang="en-GB"/>
              <a:pPr>
                <a:defRPr/>
              </a:pPr>
              <a:t>18 July 2013</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2" name="Title 1"/>
          <p:cNvSpPr>
            <a:spLocks noGrp="1"/>
          </p:cNvSpPr>
          <p:nvPr>
            <p:ph type="title"/>
          </p:nvPr>
        </p:nvSpPr>
        <p:spPr>
          <a:xfrm>
            <a:off x="432038" y="259508"/>
            <a:ext cx="7775337" cy="1080029"/>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432038" y="1539066"/>
            <a:ext cx="7775337" cy="3879082"/>
          </a:xfrm>
        </p:spPr>
        <p:txBody>
          <a:bodyPr/>
          <a:lstStyle>
            <a:lvl1pPr>
              <a:lnSpc>
                <a:spcPct val="120000"/>
              </a:lnSpc>
              <a:spcBef>
                <a:spcPts val="300"/>
              </a:spcBef>
              <a:defRPr/>
            </a:lvl1pPr>
            <a:lvl2pPr>
              <a:lnSpc>
                <a:spcPct val="120000"/>
              </a:lnSpc>
              <a:spcBef>
                <a:spcPts val="300"/>
              </a:spcBef>
              <a:defRPr/>
            </a:lvl2pPr>
            <a:lvl3pPr>
              <a:lnSpc>
                <a:spcPct val="120000"/>
              </a:lnSpc>
              <a:spcBef>
                <a:spcPts val="300"/>
              </a:spcBef>
              <a:defRPr/>
            </a:lvl3pPr>
            <a:lvl4pPr>
              <a:lnSpc>
                <a:spcPct val="120000"/>
              </a:lnSpc>
              <a:spcBef>
                <a:spcPts val="300"/>
              </a:spcBef>
              <a:defRPr/>
            </a:lvl4pPr>
            <a:lvl5pPr>
              <a:lnSpc>
                <a:spcPct val="120000"/>
              </a:lnSpc>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5" name="Footer Placeholder 4"/>
          <p:cNvSpPr>
            <a:spLocks noGrp="1"/>
          </p:cNvSpPr>
          <p:nvPr>
            <p:ph type="ftr" sz="quarter" idx="13"/>
          </p:nvPr>
        </p:nvSpPr>
        <p:spPr/>
        <p:txBody>
          <a:bodyPr/>
          <a:lstStyle>
            <a:lvl1pPr>
              <a:defRPr/>
            </a:lvl1pPr>
          </a:lstStyle>
          <a:p>
            <a:pPr>
              <a:defRPr/>
            </a:pPr>
            <a:r>
              <a:rPr lang="en-GB"/>
              <a:t>© Crown copyright 2013 Dstl</a:t>
            </a:r>
          </a:p>
        </p:txBody>
      </p:sp>
      <p:sp>
        <p:nvSpPr>
          <p:cNvPr id="6" name="Date Placeholder 3"/>
          <p:cNvSpPr>
            <a:spLocks noGrp="1"/>
          </p:cNvSpPr>
          <p:nvPr>
            <p:ph type="dt" sz="half" idx="14"/>
          </p:nvPr>
        </p:nvSpPr>
        <p:spPr/>
        <p:txBody>
          <a:bodyPr/>
          <a:lstStyle>
            <a:lvl1pPr>
              <a:defRPr/>
            </a:lvl1pPr>
          </a:lstStyle>
          <a:p>
            <a:pPr>
              <a:defRPr/>
            </a:pPr>
            <a:fld id="{C29E993D-13BA-455D-8828-D50DFF235F25}" type="datetime4">
              <a:rPr lang="en-GB"/>
              <a:pPr>
                <a:defRPr/>
              </a:pPr>
              <a:t>18 July 2013</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32038" y="259508"/>
            <a:ext cx="7775337" cy="1080029"/>
          </a:xfrm>
        </p:spPr>
        <p:txBody>
          <a:bodyPr/>
          <a:lstStyle/>
          <a:p>
            <a:r>
              <a:rPr lang="en-US" smtClean="0"/>
              <a:t>Click to edit Master title style</a:t>
            </a:r>
            <a:endParaRPr lang="en-GB"/>
          </a:p>
        </p:txBody>
      </p:sp>
      <p:sp>
        <p:nvSpPr>
          <p:cNvPr id="4" name="Content Placeholder 3"/>
          <p:cNvSpPr>
            <a:spLocks noGrp="1"/>
          </p:cNvSpPr>
          <p:nvPr>
            <p:ph sz="half" idx="2"/>
          </p:nvPr>
        </p:nvSpPr>
        <p:spPr>
          <a:xfrm>
            <a:off x="4391038" y="1512042"/>
            <a:ext cx="3816337" cy="3923558"/>
          </a:xfrm>
        </p:spPr>
        <p:txBody>
          <a:bodyPr/>
          <a:lstStyle>
            <a:lvl1pPr>
              <a:lnSpc>
                <a:spcPct val="120000"/>
              </a:lnSpc>
              <a:defRPr sz="2400"/>
            </a:lvl1pPr>
            <a:lvl2pPr>
              <a:lnSpc>
                <a:spcPct val="120000"/>
              </a:lnSpc>
              <a:spcBef>
                <a:spcPts val="300"/>
              </a:spcBef>
              <a:defRPr sz="2000"/>
            </a:lvl2pPr>
            <a:lvl3pPr>
              <a:lnSpc>
                <a:spcPct val="120000"/>
              </a:lnSpc>
              <a:spcBef>
                <a:spcPts val="300"/>
              </a:spcBef>
              <a:defRPr sz="2000"/>
            </a:lvl3pPr>
            <a:lvl4pPr>
              <a:lnSpc>
                <a:spcPct val="120000"/>
              </a:lnSpc>
              <a:spcBef>
                <a:spcPts val="300"/>
              </a:spcBef>
              <a:defRPr sz="1800"/>
            </a:lvl4pPr>
            <a:lvl5pPr>
              <a:lnSpc>
                <a:spcPct val="120000"/>
              </a:lnSpc>
              <a:spcBef>
                <a:spcPts val="300"/>
              </a:spcBef>
              <a:defRPr sz="18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14" name="Text Placeholder 13"/>
          <p:cNvSpPr>
            <a:spLocks noGrp="1"/>
          </p:cNvSpPr>
          <p:nvPr>
            <p:ph type="body" sz="quarter" idx="16"/>
          </p:nvPr>
        </p:nvSpPr>
        <p:spPr>
          <a:xfrm>
            <a:off x="432038" y="1512042"/>
            <a:ext cx="3816350" cy="3924300"/>
          </a:xfrm>
        </p:spPr>
        <p:txBody>
          <a:bodyPr/>
          <a:lstStyle>
            <a:lvl1pPr>
              <a:lnSpc>
                <a:spcPct val="120000"/>
              </a:lnSpc>
              <a:defRPr/>
            </a:lvl1pPr>
            <a:lvl2pPr>
              <a:lnSpc>
                <a:spcPct val="120000"/>
              </a:lnSpc>
              <a:spcBef>
                <a:spcPts val="300"/>
              </a:spcBef>
              <a:defRPr/>
            </a:lvl2pPr>
            <a:lvl3pPr>
              <a:lnSpc>
                <a:spcPct val="120000"/>
              </a:lnSpc>
              <a:spcBef>
                <a:spcPts val="300"/>
              </a:spcBef>
              <a:defRPr/>
            </a:lvl3pPr>
            <a:lvl4pPr>
              <a:lnSpc>
                <a:spcPct val="120000"/>
              </a:lnSpc>
              <a:spcBef>
                <a:spcPts val="300"/>
              </a:spcBef>
              <a:defRPr/>
            </a:lvl4pPr>
            <a:lvl5pPr>
              <a:lnSpc>
                <a:spcPct val="120000"/>
              </a:lnSpc>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Footer Placeholder 4"/>
          <p:cNvSpPr>
            <a:spLocks noGrp="1"/>
          </p:cNvSpPr>
          <p:nvPr>
            <p:ph type="ftr" sz="quarter" idx="17"/>
          </p:nvPr>
        </p:nvSpPr>
        <p:spPr/>
        <p:txBody>
          <a:bodyPr/>
          <a:lstStyle>
            <a:lvl1pPr>
              <a:defRPr/>
            </a:lvl1pPr>
          </a:lstStyle>
          <a:p>
            <a:pPr>
              <a:defRPr/>
            </a:pPr>
            <a:r>
              <a:rPr lang="en-GB"/>
              <a:t>© Crown copyright 2013 Dstl</a:t>
            </a:r>
          </a:p>
        </p:txBody>
      </p:sp>
      <p:sp>
        <p:nvSpPr>
          <p:cNvPr id="7" name="Date Placeholder 3"/>
          <p:cNvSpPr>
            <a:spLocks noGrp="1"/>
          </p:cNvSpPr>
          <p:nvPr>
            <p:ph type="dt" sz="half" idx="18"/>
          </p:nvPr>
        </p:nvSpPr>
        <p:spPr/>
        <p:txBody>
          <a:bodyPr/>
          <a:lstStyle>
            <a:lvl1pPr>
              <a:defRPr/>
            </a:lvl1pPr>
          </a:lstStyle>
          <a:p>
            <a:pPr>
              <a:defRPr/>
            </a:pPr>
            <a:fld id="{83EF70C2-7712-41B6-83A4-381279CF5403}" type="datetime4">
              <a:rPr lang="en-GB"/>
              <a:pPr>
                <a:defRPr/>
              </a:pPr>
              <a:t>18 July 2013</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a:xfrm>
            <a:off x="432039" y="259508"/>
            <a:ext cx="3816112" cy="1080029"/>
          </a:xfrm>
        </p:spPr>
        <p:txBody>
          <a:bodyPr/>
          <a:lstStyle/>
          <a:p>
            <a:r>
              <a:rPr lang="en-US" smtClean="0"/>
              <a:t>Click to edit Master title style</a:t>
            </a:r>
            <a:endParaRPr lang="en-GB" dirty="0"/>
          </a:p>
        </p:txBody>
      </p:sp>
      <p:sp>
        <p:nvSpPr>
          <p:cNvPr id="11"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16" name="Content Placeholder 15"/>
          <p:cNvSpPr>
            <a:spLocks noGrp="1"/>
          </p:cNvSpPr>
          <p:nvPr>
            <p:ph sz="quarter" idx="17"/>
          </p:nvPr>
        </p:nvSpPr>
        <p:spPr>
          <a:xfrm>
            <a:off x="4380035" y="-1"/>
            <a:ext cx="4260728" cy="5616575"/>
          </a:xfrm>
        </p:spPr>
        <p:txBody>
          <a:bodyPr/>
          <a:lstStyle>
            <a:lvl1pPr>
              <a:lnSpc>
                <a:spcPct val="120000"/>
              </a:lnSpc>
              <a:defRPr/>
            </a:lvl1pPr>
            <a:lvl2pPr>
              <a:lnSpc>
                <a:spcPct val="120000"/>
              </a:lnSpc>
              <a:spcBef>
                <a:spcPts val="300"/>
              </a:spcBef>
              <a:defRPr/>
            </a:lvl2pPr>
            <a:lvl3pPr>
              <a:lnSpc>
                <a:spcPct val="120000"/>
              </a:lnSpc>
              <a:spcBef>
                <a:spcPts val="300"/>
              </a:spcBef>
              <a:defRPr/>
            </a:lvl3pPr>
            <a:lvl4pPr>
              <a:lnSpc>
                <a:spcPct val="120000"/>
              </a:lnSpc>
              <a:spcBef>
                <a:spcPts val="300"/>
              </a:spcBef>
              <a:defRPr/>
            </a:lvl4pPr>
            <a:lvl5pPr>
              <a:lnSpc>
                <a:spcPct val="120000"/>
              </a:lnSpc>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4" name="Text Placeholder 13"/>
          <p:cNvSpPr>
            <a:spLocks noGrp="1"/>
          </p:cNvSpPr>
          <p:nvPr>
            <p:ph type="body" sz="quarter" idx="18"/>
          </p:nvPr>
        </p:nvSpPr>
        <p:spPr>
          <a:xfrm>
            <a:off x="431949" y="1511300"/>
            <a:ext cx="3816337" cy="3924300"/>
          </a:xfrm>
        </p:spPr>
        <p:txBody>
          <a:bodyPr/>
          <a:lstStyle>
            <a:lvl1pPr>
              <a:lnSpc>
                <a:spcPct val="120000"/>
              </a:lnSpc>
              <a:spcAft>
                <a:spcPts val="0"/>
              </a:spcAft>
              <a:defRPr/>
            </a:lvl1pPr>
            <a:lvl2pPr>
              <a:lnSpc>
                <a:spcPct val="120000"/>
              </a:lnSpc>
              <a:spcBef>
                <a:spcPts val="300"/>
              </a:spcBef>
              <a:spcAft>
                <a:spcPts val="0"/>
              </a:spcAft>
              <a:defRPr/>
            </a:lvl2pPr>
            <a:lvl3pPr>
              <a:lnSpc>
                <a:spcPct val="120000"/>
              </a:lnSpc>
              <a:spcBef>
                <a:spcPts val="300"/>
              </a:spcBef>
              <a:spcAft>
                <a:spcPts val="0"/>
              </a:spcAft>
              <a:defRPr/>
            </a:lvl3pPr>
            <a:lvl4pPr>
              <a:lnSpc>
                <a:spcPct val="120000"/>
              </a:lnSpc>
              <a:spcBef>
                <a:spcPts val="300"/>
              </a:spcBef>
              <a:spcAft>
                <a:spcPts val="0"/>
              </a:spcAft>
              <a:defRPr/>
            </a:lvl4pPr>
            <a:lvl5pPr>
              <a:lnSpc>
                <a:spcPct val="120000"/>
              </a:lnSpc>
              <a:spcBef>
                <a:spcPts val="300"/>
              </a:spcBef>
              <a:spcAft>
                <a:spcPts val="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Footer Placeholder 4"/>
          <p:cNvSpPr>
            <a:spLocks noGrp="1"/>
          </p:cNvSpPr>
          <p:nvPr>
            <p:ph type="ftr" sz="quarter" idx="19"/>
          </p:nvPr>
        </p:nvSpPr>
        <p:spPr/>
        <p:txBody>
          <a:bodyPr/>
          <a:lstStyle>
            <a:lvl1pPr>
              <a:defRPr/>
            </a:lvl1pPr>
          </a:lstStyle>
          <a:p>
            <a:pPr>
              <a:defRPr/>
            </a:pPr>
            <a:r>
              <a:rPr lang="en-GB"/>
              <a:t>© Crown copyright 2013 Dstl</a:t>
            </a:r>
          </a:p>
        </p:txBody>
      </p:sp>
      <p:sp>
        <p:nvSpPr>
          <p:cNvPr id="7" name="Date Placeholder 3"/>
          <p:cNvSpPr>
            <a:spLocks noGrp="1"/>
          </p:cNvSpPr>
          <p:nvPr>
            <p:ph type="dt" sz="half" idx="20"/>
          </p:nvPr>
        </p:nvSpPr>
        <p:spPr/>
        <p:txBody>
          <a:bodyPr/>
          <a:lstStyle>
            <a:lvl1pPr>
              <a:defRPr/>
            </a:lvl1pPr>
          </a:lstStyle>
          <a:p>
            <a:pPr>
              <a:defRPr/>
            </a:pPr>
            <a:fld id="{FD3E8C31-08FC-43AB-BBBF-44D563BF8D15}" type="datetime4">
              <a:rPr lang="en-GB"/>
              <a:pPr>
                <a:defRPr/>
              </a:pPr>
              <a:t>18 July 2013</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9"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4" name="Footer Placeholder 4"/>
          <p:cNvSpPr>
            <a:spLocks noGrp="1"/>
          </p:cNvSpPr>
          <p:nvPr>
            <p:ph type="ftr" sz="quarter" idx="13"/>
          </p:nvPr>
        </p:nvSpPr>
        <p:spPr/>
        <p:txBody>
          <a:bodyPr/>
          <a:lstStyle>
            <a:lvl1pPr>
              <a:defRPr/>
            </a:lvl1pPr>
          </a:lstStyle>
          <a:p>
            <a:pPr>
              <a:defRPr/>
            </a:pPr>
            <a:r>
              <a:rPr lang="en-GB"/>
              <a:t>© Crown copyright 2013 Dstl</a:t>
            </a:r>
          </a:p>
        </p:txBody>
      </p:sp>
      <p:sp>
        <p:nvSpPr>
          <p:cNvPr id="5" name="Date Placeholder 3"/>
          <p:cNvSpPr>
            <a:spLocks noGrp="1"/>
          </p:cNvSpPr>
          <p:nvPr>
            <p:ph type="dt" sz="half" idx="14"/>
          </p:nvPr>
        </p:nvSpPr>
        <p:spPr/>
        <p:txBody>
          <a:bodyPr/>
          <a:lstStyle>
            <a:lvl1pPr>
              <a:defRPr/>
            </a:lvl1pPr>
          </a:lstStyle>
          <a:p>
            <a:pPr>
              <a:defRPr/>
            </a:pPr>
            <a:fld id="{DAF54058-8E58-4174-90AD-729543EF3F48}" type="datetime4">
              <a:rPr lang="en-GB"/>
              <a:pPr>
                <a:defRPr/>
              </a:pPr>
              <a:t>18 July 2013</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3" name="Footer Placeholder 4"/>
          <p:cNvSpPr>
            <a:spLocks noGrp="1"/>
          </p:cNvSpPr>
          <p:nvPr>
            <p:ph type="ftr" sz="quarter" idx="13"/>
          </p:nvPr>
        </p:nvSpPr>
        <p:spPr/>
        <p:txBody>
          <a:bodyPr/>
          <a:lstStyle>
            <a:lvl1pPr>
              <a:defRPr/>
            </a:lvl1pPr>
          </a:lstStyle>
          <a:p>
            <a:pPr>
              <a:defRPr/>
            </a:pPr>
            <a:r>
              <a:rPr lang="en-GB"/>
              <a:t>© Crown copyright 2013 Dstl</a:t>
            </a:r>
          </a:p>
        </p:txBody>
      </p:sp>
      <p:sp>
        <p:nvSpPr>
          <p:cNvPr id="4" name="Date Placeholder 3"/>
          <p:cNvSpPr>
            <a:spLocks noGrp="1"/>
          </p:cNvSpPr>
          <p:nvPr>
            <p:ph type="dt" sz="half" idx="14"/>
          </p:nvPr>
        </p:nvSpPr>
        <p:spPr/>
        <p:txBody>
          <a:bodyPr/>
          <a:lstStyle>
            <a:lvl1pPr>
              <a:defRPr/>
            </a:lvl1pPr>
          </a:lstStyle>
          <a:p>
            <a:pPr>
              <a:defRPr/>
            </a:pPr>
            <a:fld id="{7448DC56-4E9A-499C-A450-D231D890B946}" type="datetime4">
              <a:rPr lang="en-GB"/>
              <a:pPr>
                <a:defRPr/>
              </a:pPr>
              <a:t>18 July 2013</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8640763" cy="5616575"/>
          </a:xfrm>
        </p:spPr>
        <p:txBody>
          <a:bodyPr rtlCol="0">
            <a:normAutofit/>
          </a:bodyPr>
          <a:lstStyle>
            <a:lvl1pPr marL="0" indent="0">
              <a:buNone/>
              <a:defRPr sz="3000"/>
            </a:lvl1pPr>
            <a:lvl2pPr marL="426659" indent="0">
              <a:buNone/>
              <a:defRPr sz="2600"/>
            </a:lvl2pPr>
            <a:lvl3pPr marL="853318" indent="0">
              <a:buNone/>
              <a:defRPr sz="2200"/>
            </a:lvl3pPr>
            <a:lvl4pPr marL="1279977" indent="0">
              <a:buNone/>
              <a:defRPr sz="1900"/>
            </a:lvl4pPr>
            <a:lvl5pPr marL="1706636" indent="0">
              <a:buNone/>
              <a:defRPr sz="1900"/>
            </a:lvl5pPr>
            <a:lvl6pPr marL="2133295" indent="0">
              <a:buNone/>
              <a:defRPr sz="1900"/>
            </a:lvl6pPr>
            <a:lvl7pPr marL="2559954" indent="0">
              <a:buNone/>
              <a:defRPr sz="1900"/>
            </a:lvl7pPr>
            <a:lvl8pPr marL="2986613" indent="0">
              <a:buNone/>
              <a:defRPr sz="1900"/>
            </a:lvl8pPr>
            <a:lvl9pPr marL="3413272" indent="0">
              <a:buNone/>
              <a:defRPr sz="1900"/>
            </a:lvl9pPr>
          </a:lstStyle>
          <a:p>
            <a:pPr lvl="0"/>
            <a:r>
              <a:rPr lang="en-US" noProof="0" smtClean="0"/>
              <a:t>Click icon to add picture</a:t>
            </a:r>
            <a:endParaRPr lang="en-GB" noProof="0" dirty="0"/>
          </a:p>
        </p:txBody>
      </p:sp>
      <p:sp>
        <p:nvSpPr>
          <p:cNvPr id="4" name="Text Placeholder 3"/>
          <p:cNvSpPr>
            <a:spLocks noGrp="1"/>
          </p:cNvSpPr>
          <p:nvPr>
            <p:ph type="body" sz="half" idx="2"/>
          </p:nvPr>
        </p:nvSpPr>
        <p:spPr>
          <a:xfrm>
            <a:off x="339147" y="4657626"/>
            <a:ext cx="8301616" cy="760520"/>
          </a:xfrm>
        </p:spPr>
        <p:txBody>
          <a:bodyPr>
            <a:normAutofit/>
          </a:bodyPr>
          <a:lstStyle>
            <a:lvl1pPr marL="0" indent="0">
              <a:lnSpc>
                <a:spcPct val="120000"/>
              </a:lnSpc>
              <a:spcBef>
                <a:spcPts val="300"/>
              </a:spcBef>
              <a:buNone/>
              <a:defRPr sz="2400"/>
            </a:lvl1pPr>
            <a:lvl2pPr marL="426659" indent="0">
              <a:buNone/>
              <a:defRPr sz="1100"/>
            </a:lvl2pPr>
            <a:lvl3pPr marL="853318" indent="0">
              <a:buNone/>
              <a:defRPr sz="900"/>
            </a:lvl3pPr>
            <a:lvl4pPr marL="1279977" indent="0">
              <a:buNone/>
              <a:defRPr sz="800"/>
            </a:lvl4pPr>
            <a:lvl5pPr marL="1706636" indent="0">
              <a:buNone/>
              <a:defRPr sz="800"/>
            </a:lvl5pPr>
            <a:lvl6pPr marL="2133295" indent="0">
              <a:buNone/>
              <a:defRPr sz="800"/>
            </a:lvl6pPr>
            <a:lvl7pPr marL="2559954" indent="0">
              <a:buNone/>
              <a:defRPr sz="800"/>
            </a:lvl7pPr>
            <a:lvl8pPr marL="2986613" indent="0">
              <a:buNone/>
              <a:defRPr sz="800"/>
            </a:lvl8pPr>
            <a:lvl9pPr marL="3413272" indent="0">
              <a:buNone/>
              <a:defRPr sz="800"/>
            </a:lvl9pPr>
          </a:lstStyle>
          <a:p>
            <a:pPr lvl="0"/>
            <a:r>
              <a:rPr lang="en-US" smtClean="0"/>
              <a:t>Click to edit Master text styles</a:t>
            </a:r>
          </a:p>
        </p:txBody>
      </p:sp>
      <p:sp>
        <p:nvSpPr>
          <p:cNvPr id="11"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5" name="Footer Placeholder 4"/>
          <p:cNvSpPr>
            <a:spLocks noGrp="1"/>
          </p:cNvSpPr>
          <p:nvPr>
            <p:ph type="ftr" sz="quarter" idx="13"/>
          </p:nvPr>
        </p:nvSpPr>
        <p:spPr/>
        <p:txBody>
          <a:bodyPr/>
          <a:lstStyle>
            <a:lvl1pPr>
              <a:defRPr/>
            </a:lvl1pPr>
          </a:lstStyle>
          <a:p>
            <a:pPr>
              <a:defRPr/>
            </a:pPr>
            <a:r>
              <a:rPr lang="en-GB"/>
              <a:t>© Crown copyright 2013 Dstl</a:t>
            </a:r>
          </a:p>
        </p:txBody>
      </p:sp>
      <p:sp>
        <p:nvSpPr>
          <p:cNvPr id="6" name="Date Placeholder 3"/>
          <p:cNvSpPr>
            <a:spLocks noGrp="1"/>
          </p:cNvSpPr>
          <p:nvPr>
            <p:ph type="dt" sz="half" idx="14"/>
          </p:nvPr>
        </p:nvSpPr>
        <p:spPr/>
        <p:txBody>
          <a:bodyPr/>
          <a:lstStyle>
            <a:lvl1pPr>
              <a:defRPr/>
            </a:lvl1pPr>
          </a:lstStyle>
          <a:p>
            <a:pPr>
              <a:defRPr/>
            </a:pPr>
            <a:fld id="{9142A5C7-D9BC-439C-A2C0-70F37C68A17D}" type="datetime4">
              <a:rPr lang="en-GB"/>
              <a:pPr>
                <a:defRPr/>
              </a:pPr>
              <a:t>18 July 2013</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ad Chart (Four Quadrants)">
    <p:spTree>
      <p:nvGrpSpPr>
        <p:cNvPr id="1" name=""/>
        <p:cNvGrpSpPr/>
        <p:nvPr/>
      </p:nvGrpSpPr>
      <p:grpSpPr>
        <a:xfrm>
          <a:off x="0" y="0"/>
          <a:ext cx="0" cy="0"/>
          <a:chOff x="0" y="0"/>
          <a:chExt cx="0" cy="0"/>
        </a:xfrm>
      </p:grpSpPr>
      <p:sp>
        <p:nvSpPr>
          <p:cNvPr id="12" name="Content Placeholder 11"/>
          <p:cNvSpPr>
            <a:spLocks noGrp="1"/>
          </p:cNvSpPr>
          <p:nvPr>
            <p:ph sz="quarter" idx="12"/>
          </p:nvPr>
        </p:nvSpPr>
        <p:spPr>
          <a:xfrm>
            <a:off x="107913" y="3455988"/>
            <a:ext cx="4211674" cy="2087563"/>
          </a:xfrm>
          <a:ln w="12700">
            <a:solidFill>
              <a:schemeClr val="tx1"/>
            </a:solidFill>
          </a:ln>
        </p:spPr>
        <p:txBody>
          <a:bodyPr>
            <a:noAutofit/>
          </a:bodyPr>
          <a:lstStyle>
            <a:lvl1pPr marL="180000" indent="-180000">
              <a:lnSpc>
                <a:spcPct val="100000"/>
              </a:lnSpc>
              <a:spcBef>
                <a:spcPts val="300"/>
              </a:spcBef>
              <a:buNone/>
              <a:defRPr sz="800"/>
            </a:lvl1pPr>
            <a:lvl2pPr marL="360000" indent="-180000">
              <a:lnSpc>
                <a:spcPct val="100000"/>
              </a:lnSpc>
              <a:spcBef>
                <a:spcPts val="300"/>
              </a:spcBef>
              <a:buNone/>
              <a:defRPr sz="800"/>
            </a:lvl2pPr>
            <a:lvl3pPr marL="540000" indent="-180000">
              <a:lnSpc>
                <a:spcPct val="100000"/>
              </a:lnSpc>
              <a:spcBef>
                <a:spcPts val="300"/>
              </a:spcBef>
              <a:buNone/>
              <a:defRPr sz="800"/>
            </a:lvl3pPr>
            <a:lvl4pPr marL="720000" indent="-180000">
              <a:lnSpc>
                <a:spcPct val="100000"/>
              </a:lnSpc>
              <a:spcBef>
                <a:spcPts val="300"/>
              </a:spcBef>
              <a:buNone/>
              <a:defRPr sz="800"/>
            </a:lvl4pPr>
            <a:lvl5pPr marL="900000" indent="-180000">
              <a:lnSpc>
                <a:spcPct val="100000"/>
              </a:lnSpc>
              <a:spcBef>
                <a:spcPts val="300"/>
              </a:spcBef>
              <a:buNone/>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Content Placeholder 11"/>
          <p:cNvSpPr>
            <a:spLocks noGrp="1"/>
          </p:cNvSpPr>
          <p:nvPr>
            <p:ph sz="quarter" idx="13"/>
          </p:nvPr>
        </p:nvSpPr>
        <p:spPr>
          <a:xfrm>
            <a:off x="107913" y="1368425"/>
            <a:ext cx="4211674" cy="2087563"/>
          </a:xfrm>
          <a:ln w="12700">
            <a:solidFill>
              <a:schemeClr val="tx1"/>
            </a:solidFill>
          </a:ln>
        </p:spPr>
        <p:txBody>
          <a:bodyPr>
            <a:noAutofit/>
          </a:bodyPr>
          <a:lstStyle>
            <a:lvl1pPr marL="180000" indent="-180000">
              <a:lnSpc>
                <a:spcPct val="100000"/>
              </a:lnSpc>
              <a:spcBef>
                <a:spcPts val="300"/>
              </a:spcBef>
              <a:buNone/>
              <a:defRPr sz="800"/>
            </a:lvl1pPr>
            <a:lvl2pPr marL="360000" indent="-180000">
              <a:lnSpc>
                <a:spcPct val="100000"/>
              </a:lnSpc>
              <a:spcBef>
                <a:spcPts val="300"/>
              </a:spcBef>
              <a:buNone/>
              <a:defRPr sz="800"/>
            </a:lvl2pPr>
            <a:lvl3pPr marL="540000" indent="-180000">
              <a:lnSpc>
                <a:spcPct val="100000"/>
              </a:lnSpc>
              <a:spcBef>
                <a:spcPts val="300"/>
              </a:spcBef>
              <a:buNone/>
              <a:defRPr sz="800"/>
            </a:lvl3pPr>
            <a:lvl4pPr marL="720000" indent="-180000">
              <a:lnSpc>
                <a:spcPct val="100000"/>
              </a:lnSpc>
              <a:spcBef>
                <a:spcPts val="300"/>
              </a:spcBef>
              <a:buNone/>
              <a:defRPr sz="800"/>
            </a:lvl4pPr>
            <a:lvl5pPr marL="900000" indent="-180000">
              <a:lnSpc>
                <a:spcPct val="100000"/>
              </a:lnSpc>
              <a:spcBef>
                <a:spcPts val="300"/>
              </a:spcBef>
              <a:buNone/>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Content Placeholder 11"/>
          <p:cNvSpPr>
            <a:spLocks noGrp="1"/>
          </p:cNvSpPr>
          <p:nvPr>
            <p:ph sz="quarter" idx="14"/>
          </p:nvPr>
        </p:nvSpPr>
        <p:spPr>
          <a:xfrm>
            <a:off x="4319589" y="3455988"/>
            <a:ext cx="4211674" cy="2087563"/>
          </a:xfrm>
          <a:ln w="12700">
            <a:solidFill>
              <a:schemeClr val="tx1"/>
            </a:solidFill>
          </a:ln>
        </p:spPr>
        <p:txBody>
          <a:bodyPr>
            <a:noAutofit/>
          </a:bodyPr>
          <a:lstStyle>
            <a:lvl1pPr marL="180000" indent="-180000">
              <a:lnSpc>
                <a:spcPct val="100000"/>
              </a:lnSpc>
              <a:spcBef>
                <a:spcPts val="300"/>
              </a:spcBef>
              <a:buNone/>
              <a:defRPr sz="800"/>
            </a:lvl1pPr>
            <a:lvl2pPr marL="360000" indent="-180000">
              <a:lnSpc>
                <a:spcPct val="100000"/>
              </a:lnSpc>
              <a:spcBef>
                <a:spcPts val="300"/>
              </a:spcBef>
              <a:buNone/>
              <a:defRPr sz="800"/>
            </a:lvl2pPr>
            <a:lvl3pPr marL="540000" indent="-180000">
              <a:lnSpc>
                <a:spcPct val="100000"/>
              </a:lnSpc>
              <a:spcBef>
                <a:spcPts val="300"/>
              </a:spcBef>
              <a:buNone/>
              <a:defRPr sz="800"/>
            </a:lvl3pPr>
            <a:lvl4pPr marL="720000" indent="-180000">
              <a:lnSpc>
                <a:spcPct val="100000"/>
              </a:lnSpc>
              <a:spcBef>
                <a:spcPts val="300"/>
              </a:spcBef>
              <a:buNone/>
              <a:defRPr sz="800"/>
            </a:lvl4pPr>
            <a:lvl5pPr marL="900000" indent="-180000">
              <a:lnSpc>
                <a:spcPct val="100000"/>
              </a:lnSpc>
              <a:spcBef>
                <a:spcPts val="300"/>
              </a:spcBef>
              <a:buNone/>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7" name="Content Placeholder 11"/>
          <p:cNvSpPr>
            <a:spLocks noGrp="1"/>
          </p:cNvSpPr>
          <p:nvPr>
            <p:ph sz="quarter" idx="15"/>
          </p:nvPr>
        </p:nvSpPr>
        <p:spPr>
          <a:xfrm>
            <a:off x="4319589" y="1368425"/>
            <a:ext cx="4211674" cy="2087563"/>
          </a:xfrm>
          <a:ln w="12700">
            <a:solidFill>
              <a:schemeClr val="tx1"/>
            </a:solidFill>
          </a:ln>
        </p:spPr>
        <p:txBody>
          <a:bodyPr>
            <a:noAutofit/>
          </a:bodyPr>
          <a:lstStyle>
            <a:lvl1pPr marL="180000" indent="-180000">
              <a:lnSpc>
                <a:spcPct val="100000"/>
              </a:lnSpc>
              <a:spcBef>
                <a:spcPts val="300"/>
              </a:spcBef>
              <a:buNone/>
              <a:defRPr sz="800"/>
            </a:lvl1pPr>
            <a:lvl2pPr marL="360000" indent="-180000">
              <a:lnSpc>
                <a:spcPct val="100000"/>
              </a:lnSpc>
              <a:spcBef>
                <a:spcPts val="300"/>
              </a:spcBef>
              <a:buNone/>
              <a:defRPr sz="800"/>
            </a:lvl2pPr>
            <a:lvl3pPr marL="540000" indent="-180000">
              <a:lnSpc>
                <a:spcPct val="100000"/>
              </a:lnSpc>
              <a:spcBef>
                <a:spcPts val="300"/>
              </a:spcBef>
              <a:buNone/>
              <a:defRPr sz="800"/>
            </a:lvl3pPr>
            <a:lvl4pPr marL="720000" indent="-180000">
              <a:lnSpc>
                <a:spcPct val="100000"/>
              </a:lnSpc>
              <a:spcBef>
                <a:spcPts val="300"/>
              </a:spcBef>
              <a:buNone/>
              <a:defRPr sz="800"/>
            </a:lvl4pPr>
            <a:lvl5pPr marL="900000" indent="-180000">
              <a:lnSpc>
                <a:spcPct val="100000"/>
              </a:lnSpc>
              <a:spcBef>
                <a:spcPts val="300"/>
              </a:spcBef>
              <a:buNone/>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7" name="Text Placeholder 26"/>
          <p:cNvSpPr>
            <a:spLocks noGrp="1"/>
          </p:cNvSpPr>
          <p:nvPr>
            <p:ph type="body" sz="quarter" idx="16"/>
          </p:nvPr>
        </p:nvSpPr>
        <p:spPr>
          <a:xfrm>
            <a:off x="-1" y="-1"/>
            <a:ext cx="4319587" cy="1368425"/>
          </a:xfrm>
        </p:spPr>
        <p:txBody>
          <a:bodyPr>
            <a:normAutofit/>
          </a:bodyPr>
          <a:lstStyle>
            <a:lvl1pPr marL="0" indent="0">
              <a:lnSpc>
                <a:spcPct val="100000"/>
              </a:lnSpc>
              <a:spcBef>
                <a:spcPts val="600"/>
              </a:spcBef>
              <a:buNone/>
              <a:defRPr sz="1400" b="1"/>
            </a:lvl1pPr>
          </a:lstStyle>
          <a:p>
            <a:pPr lvl="0"/>
            <a:r>
              <a:rPr lang="en-US" smtClean="0"/>
              <a:t>Click to edit Master text styles</a:t>
            </a:r>
          </a:p>
        </p:txBody>
      </p:sp>
      <p:sp>
        <p:nvSpPr>
          <p:cNvPr id="28" name="Text Placeholder 26"/>
          <p:cNvSpPr>
            <a:spLocks noGrp="1"/>
          </p:cNvSpPr>
          <p:nvPr>
            <p:ph type="body" sz="quarter" idx="17"/>
          </p:nvPr>
        </p:nvSpPr>
        <p:spPr>
          <a:xfrm>
            <a:off x="4321176" y="-1"/>
            <a:ext cx="4319587" cy="1368425"/>
          </a:xfrm>
        </p:spPr>
        <p:txBody>
          <a:bodyPr>
            <a:normAutofit/>
          </a:bodyPr>
          <a:lstStyle>
            <a:lvl1pPr marL="0" indent="0">
              <a:lnSpc>
                <a:spcPct val="100000"/>
              </a:lnSpc>
              <a:spcBef>
                <a:spcPts val="600"/>
              </a:spcBef>
              <a:buNone/>
              <a:defRPr sz="1400" b="1"/>
            </a:lvl1pPr>
          </a:lstStyle>
          <a:p>
            <a:pPr lvl="0"/>
            <a:r>
              <a:rPr lang="en-US" smtClean="0"/>
              <a:t>Click to edit Master text styles</a:t>
            </a:r>
          </a:p>
        </p:txBody>
      </p:sp>
      <p:sp>
        <p:nvSpPr>
          <p:cNvPr id="10" name="Text Placeholder 7"/>
          <p:cNvSpPr>
            <a:spLocks noGrp="1"/>
          </p:cNvSpPr>
          <p:nvPr>
            <p:ph type="body" sz="quarter" idx="18"/>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9" name="Footer Placeholder 4"/>
          <p:cNvSpPr>
            <a:spLocks noGrp="1"/>
          </p:cNvSpPr>
          <p:nvPr>
            <p:ph type="ftr" sz="quarter" idx="19"/>
          </p:nvPr>
        </p:nvSpPr>
        <p:spPr/>
        <p:txBody>
          <a:bodyPr/>
          <a:lstStyle>
            <a:lvl1pPr>
              <a:defRPr/>
            </a:lvl1pPr>
          </a:lstStyle>
          <a:p>
            <a:pPr>
              <a:defRPr/>
            </a:pPr>
            <a:r>
              <a:rPr lang="en-GB"/>
              <a:t>© Crown copyright 2013 Dstl</a:t>
            </a:r>
          </a:p>
        </p:txBody>
      </p:sp>
      <p:sp>
        <p:nvSpPr>
          <p:cNvPr id="11" name="Date Placeholder 3"/>
          <p:cNvSpPr>
            <a:spLocks noGrp="1"/>
          </p:cNvSpPr>
          <p:nvPr>
            <p:ph type="dt" sz="half" idx="20"/>
          </p:nvPr>
        </p:nvSpPr>
        <p:spPr/>
        <p:txBody>
          <a:bodyPr/>
          <a:lstStyle>
            <a:lvl1pPr>
              <a:defRPr/>
            </a:lvl1pPr>
          </a:lstStyle>
          <a:p>
            <a:pPr>
              <a:defRPr/>
            </a:pPr>
            <a:fld id="{BC4131FD-D31F-46F3-9DB5-BE251BDCFE98}" type="datetime4">
              <a:rPr lang="en-GB"/>
              <a:pPr>
                <a:defRPr/>
              </a:pPr>
              <a:t>18 July 2013</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ad Chart (Single Quadrant)">
    <p:spTree>
      <p:nvGrpSpPr>
        <p:cNvPr id="1" name=""/>
        <p:cNvGrpSpPr/>
        <p:nvPr/>
      </p:nvGrpSpPr>
      <p:grpSpPr>
        <a:xfrm>
          <a:off x="0" y="0"/>
          <a:ext cx="0" cy="0"/>
          <a:chOff x="0" y="0"/>
          <a:chExt cx="0" cy="0"/>
        </a:xfrm>
      </p:grpSpPr>
      <p:sp>
        <p:nvSpPr>
          <p:cNvPr id="7" name="Content Placeholder 11"/>
          <p:cNvSpPr>
            <a:spLocks noGrp="1" noChangeAspect="1"/>
          </p:cNvSpPr>
          <p:nvPr>
            <p:ph sz="quarter" idx="13"/>
          </p:nvPr>
        </p:nvSpPr>
        <p:spPr>
          <a:xfrm>
            <a:off x="692586" y="1621712"/>
            <a:ext cx="7254000" cy="3595526"/>
          </a:xfrm>
          <a:ln w="12700">
            <a:solidFill>
              <a:schemeClr val="tx1"/>
            </a:solidFill>
          </a:ln>
        </p:spPr>
        <p:txBody>
          <a:bodyPr>
            <a:noAutofit/>
          </a:bodyPr>
          <a:lstStyle>
            <a:lvl1pPr marL="180000" indent="-180000">
              <a:lnSpc>
                <a:spcPct val="100000"/>
              </a:lnSpc>
              <a:spcBef>
                <a:spcPts val="300"/>
              </a:spcBef>
              <a:buNone/>
              <a:defRPr sz="1400"/>
            </a:lvl1pPr>
            <a:lvl2pPr marL="360000" indent="-180000">
              <a:lnSpc>
                <a:spcPct val="100000"/>
              </a:lnSpc>
              <a:spcBef>
                <a:spcPts val="300"/>
              </a:spcBef>
              <a:buNone/>
              <a:defRPr sz="1400"/>
            </a:lvl2pPr>
            <a:lvl3pPr marL="540000" indent="-180000">
              <a:lnSpc>
                <a:spcPct val="100000"/>
              </a:lnSpc>
              <a:spcBef>
                <a:spcPts val="300"/>
              </a:spcBef>
              <a:buNone/>
              <a:defRPr sz="1400"/>
            </a:lvl3pPr>
            <a:lvl4pPr marL="720000" indent="-180000">
              <a:lnSpc>
                <a:spcPct val="100000"/>
              </a:lnSpc>
              <a:spcBef>
                <a:spcPts val="300"/>
              </a:spcBef>
              <a:buNone/>
              <a:defRPr sz="1400"/>
            </a:lvl4pPr>
            <a:lvl5pPr marL="900000" indent="-180000">
              <a:lnSpc>
                <a:spcPct val="100000"/>
              </a:lnSpc>
              <a:spcBef>
                <a:spcPts val="300"/>
              </a:spcBef>
              <a:buNone/>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26"/>
          <p:cNvSpPr>
            <a:spLocks noGrp="1"/>
          </p:cNvSpPr>
          <p:nvPr>
            <p:ph type="body" sz="quarter" idx="16"/>
          </p:nvPr>
        </p:nvSpPr>
        <p:spPr>
          <a:xfrm>
            <a:off x="-1" y="-1"/>
            <a:ext cx="4319587" cy="1368425"/>
          </a:xfrm>
        </p:spPr>
        <p:txBody>
          <a:bodyPr>
            <a:normAutofit/>
          </a:bodyPr>
          <a:lstStyle>
            <a:lvl1pPr marL="0" indent="0">
              <a:lnSpc>
                <a:spcPct val="100000"/>
              </a:lnSpc>
              <a:spcBef>
                <a:spcPts val="600"/>
              </a:spcBef>
              <a:buNone/>
              <a:defRPr sz="1400" b="1"/>
            </a:lvl1pPr>
          </a:lstStyle>
          <a:p>
            <a:pPr lvl="0"/>
            <a:r>
              <a:rPr lang="en-US" smtClean="0"/>
              <a:t>Click to edit Master text styles</a:t>
            </a:r>
          </a:p>
        </p:txBody>
      </p:sp>
      <p:sp>
        <p:nvSpPr>
          <p:cNvPr id="11" name="Text Placeholder 26"/>
          <p:cNvSpPr>
            <a:spLocks noGrp="1"/>
          </p:cNvSpPr>
          <p:nvPr>
            <p:ph type="body" sz="quarter" idx="17"/>
          </p:nvPr>
        </p:nvSpPr>
        <p:spPr>
          <a:xfrm>
            <a:off x="4321176" y="-1"/>
            <a:ext cx="4319587" cy="1368425"/>
          </a:xfrm>
        </p:spPr>
        <p:txBody>
          <a:bodyPr>
            <a:normAutofit/>
          </a:bodyPr>
          <a:lstStyle>
            <a:lvl1pPr marL="0" indent="0">
              <a:lnSpc>
                <a:spcPct val="100000"/>
              </a:lnSpc>
              <a:spcBef>
                <a:spcPts val="600"/>
              </a:spcBef>
              <a:buNone/>
              <a:defRPr sz="1400" b="1"/>
            </a:lvl1pPr>
          </a:lstStyle>
          <a:p>
            <a:pPr lvl="0"/>
            <a:r>
              <a:rPr lang="en-US" smtClean="0"/>
              <a:t>Click to edit Master text styles</a:t>
            </a:r>
          </a:p>
        </p:txBody>
      </p:sp>
      <p:sp>
        <p:nvSpPr>
          <p:cNvPr id="8" name="Text Placeholder 7"/>
          <p:cNvSpPr>
            <a:spLocks noGrp="1"/>
          </p:cNvSpPr>
          <p:nvPr>
            <p:ph type="body" sz="quarter" idx="12"/>
          </p:nvPr>
        </p:nvSpPr>
        <p:spPr>
          <a:xfrm>
            <a:off x="3132138" y="5616575"/>
            <a:ext cx="2374900" cy="863600"/>
          </a:xfrm>
        </p:spPr>
        <p:txBody>
          <a:bodyPr anchor="ctr">
            <a:normAutofit/>
          </a:bodyPr>
          <a:lstStyle>
            <a:lvl1pPr marL="0" indent="0" algn="ctr">
              <a:lnSpc>
                <a:spcPts val="2400"/>
              </a:lnSpc>
              <a:spcAft>
                <a:spcPts val="0"/>
              </a:spcAft>
              <a:buNone/>
              <a:defRPr sz="1600" cap="all" baseline="0">
                <a:solidFill>
                  <a:schemeClr val="bg1"/>
                </a:solidFill>
              </a:defRPr>
            </a:lvl1pPr>
          </a:lstStyle>
          <a:p>
            <a:pPr lvl="0"/>
            <a:r>
              <a:rPr lang="en-US" smtClean="0"/>
              <a:t>Click to edit Master text styles</a:t>
            </a:r>
          </a:p>
        </p:txBody>
      </p:sp>
      <p:sp>
        <p:nvSpPr>
          <p:cNvPr id="6" name="Footer Placeholder 4"/>
          <p:cNvSpPr>
            <a:spLocks noGrp="1"/>
          </p:cNvSpPr>
          <p:nvPr>
            <p:ph type="ftr" sz="quarter" idx="18"/>
          </p:nvPr>
        </p:nvSpPr>
        <p:spPr/>
        <p:txBody>
          <a:bodyPr/>
          <a:lstStyle>
            <a:lvl1pPr>
              <a:defRPr/>
            </a:lvl1pPr>
          </a:lstStyle>
          <a:p>
            <a:pPr>
              <a:defRPr/>
            </a:pPr>
            <a:r>
              <a:rPr lang="en-GB"/>
              <a:t>© Crown copyright 2013 Dstl</a:t>
            </a:r>
          </a:p>
        </p:txBody>
      </p:sp>
      <p:sp>
        <p:nvSpPr>
          <p:cNvPr id="9" name="Date Placeholder 3"/>
          <p:cNvSpPr>
            <a:spLocks noGrp="1"/>
          </p:cNvSpPr>
          <p:nvPr>
            <p:ph type="dt" sz="half" idx="19"/>
          </p:nvPr>
        </p:nvSpPr>
        <p:spPr/>
        <p:txBody>
          <a:bodyPr/>
          <a:lstStyle>
            <a:lvl1pPr>
              <a:defRPr/>
            </a:lvl1pPr>
          </a:lstStyle>
          <a:p>
            <a:pPr>
              <a:defRPr/>
            </a:pPr>
            <a:fld id="{5D465260-036E-4C37-A944-91E3E4C5A19E}" type="datetime4">
              <a:rPr lang="en-GB"/>
              <a:pPr>
                <a:defRPr/>
              </a:pPr>
              <a:t>18 July 2013</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ening/Closing Slide">
    <p:spTree>
      <p:nvGrpSpPr>
        <p:cNvPr id="1" name=""/>
        <p:cNvGrpSpPr/>
        <p:nvPr/>
      </p:nvGrpSpPr>
      <p:grpSpPr>
        <a:xfrm>
          <a:off x="0" y="0"/>
          <a:ext cx="0" cy="0"/>
          <a:chOff x="0" y="0"/>
          <a:chExt cx="0" cy="0"/>
        </a:xfrm>
      </p:grpSpPr>
      <p:grpSp>
        <p:nvGrpSpPr>
          <p:cNvPr id="2" name="Group 6"/>
          <p:cNvGrpSpPr>
            <a:grpSpLocks/>
          </p:cNvGrpSpPr>
          <p:nvPr/>
        </p:nvGrpSpPr>
        <p:grpSpPr bwMode="auto">
          <a:xfrm>
            <a:off x="719138" y="1138238"/>
            <a:ext cx="7200900" cy="3340100"/>
            <a:chOff x="863962" y="1205021"/>
            <a:chExt cx="7200000" cy="3339418"/>
          </a:xfrm>
        </p:grpSpPr>
        <p:pic>
          <p:nvPicPr>
            <p:cNvPr id="3" name="Picture 5" descr="dstl-logo-trans-black.png"/>
            <p:cNvPicPr>
              <a:picLocks noChangeAspect="1"/>
            </p:cNvPicPr>
            <p:nvPr/>
          </p:nvPicPr>
          <p:blipFill>
            <a:blip r:embed="rId2" cstate="print"/>
            <a:srcRect/>
            <a:stretch>
              <a:fillRect/>
            </a:stretch>
          </p:blipFill>
          <p:spPr bwMode="auto">
            <a:xfrm>
              <a:off x="863962" y="1205021"/>
              <a:ext cx="7200000" cy="3339418"/>
            </a:xfrm>
            <a:prstGeom prst="rect">
              <a:avLst/>
            </a:prstGeom>
            <a:noFill/>
            <a:ln w="9525">
              <a:noFill/>
              <a:miter lim="800000"/>
              <a:headEnd/>
              <a:tailEnd/>
            </a:ln>
          </p:spPr>
        </p:pic>
        <p:pic>
          <p:nvPicPr>
            <p:cNvPr id="4" name="Picture 4" descr="dstl-logo-trans-blue.png"/>
            <p:cNvPicPr>
              <a:picLocks noChangeAspect="1"/>
            </p:cNvPicPr>
            <p:nvPr/>
          </p:nvPicPr>
          <p:blipFill>
            <a:blip r:embed="rId3" cstate="print"/>
            <a:srcRect/>
            <a:stretch>
              <a:fillRect/>
            </a:stretch>
          </p:blipFill>
          <p:spPr bwMode="hidden">
            <a:xfrm>
              <a:off x="863962" y="1205021"/>
              <a:ext cx="7200000" cy="3339418"/>
            </a:xfrm>
            <a:prstGeom prst="rect">
              <a:avLst/>
            </a:prstGeom>
            <a:noFill/>
            <a:ln w="9525">
              <a:noFill/>
              <a:miter lim="800000"/>
              <a:headEnd/>
              <a:tailEnd/>
            </a:ln>
          </p:spPr>
        </p:pic>
      </p:grpSp>
      <p:sp>
        <p:nvSpPr>
          <p:cNvPr id="5" name="Rectangle 7"/>
          <p:cNvSpPr/>
          <p:nvPr/>
        </p:nvSpPr>
        <p:spPr bwMode="white">
          <a:xfrm>
            <a:off x="0" y="5616575"/>
            <a:ext cx="1474788" cy="863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9761" tIns="44880" rIns="89761" bIns="44880" anchor="ctr"/>
          <a:lstStyle/>
          <a:p>
            <a:pPr algn="ctr" defTabSz="853318" fontAlgn="auto">
              <a:spcBef>
                <a:spcPts val="0"/>
              </a:spcBef>
              <a:spcAft>
                <a:spcPts val="0"/>
              </a:spcAft>
              <a:defRPr/>
            </a:pPr>
            <a:endParaRPr lang="en-GB" dirty="0"/>
          </a:p>
        </p:txBody>
      </p:sp>
      <p:sp>
        <p:nvSpPr>
          <p:cNvPr id="6" name="Footer Placeholder 2"/>
          <p:cNvSpPr>
            <a:spLocks noGrp="1"/>
          </p:cNvSpPr>
          <p:nvPr>
            <p:ph type="ftr" sz="quarter" idx="10"/>
          </p:nvPr>
        </p:nvSpPr>
        <p:spPr/>
        <p:txBody>
          <a:bodyPr/>
          <a:lstStyle>
            <a:lvl1pPr>
              <a:defRPr/>
            </a:lvl1pPr>
          </a:lstStyle>
          <a:p>
            <a:pPr>
              <a:defRPr/>
            </a:pPr>
            <a:r>
              <a:rPr lang="en-GB"/>
              <a:t>© Crown copyright 2013 Dstl</a:t>
            </a:r>
          </a:p>
        </p:txBody>
      </p:sp>
      <p:sp>
        <p:nvSpPr>
          <p:cNvPr id="7" name="Date Placeholder 3"/>
          <p:cNvSpPr>
            <a:spLocks noGrp="1"/>
          </p:cNvSpPr>
          <p:nvPr>
            <p:ph type="dt" sz="half" idx="11"/>
          </p:nvPr>
        </p:nvSpPr>
        <p:spPr/>
        <p:txBody>
          <a:bodyPr/>
          <a:lstStyle>
            <a:lvl1pPr>
              <a:defRPr/>
            </a:lvl1pPr>
          </a:lstStyle>
          <a:p>
            <a:pPr>
              <a:defRPr/>
            </a:pPr>
            <a:fld id="{D103F83B-1A80-406C-8630-DC583C1F4C4C}" type="datetime4">
              <a:rPr lang="en-GB"/>
              <a:pPr>
                <a:defRPr/>
              </a:pPr>
              <a:t>18 July 2013</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1"/>
            <a:ext cx="8637763" cy="6472675"/>
            <a:chOff x="0" y="0"/>
            <a:chExt cx="5758" cy="4315"/>
          </a:xfrm>
        </p:grpSpPr>
        <p:grpSp>
          <p:nvGrpSpPr>
            <p:cNvPr id="3"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GB"/>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GB"/>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GB"/>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GB"/>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GB"/>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GB"/>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GB"/>
            </a:p>
          </p:txBody>
        </p:sp>
      </p:grpSp>
      <p:sp>
        <p:nvSpPr>
          <p:cNvPr id="5131" name="Rectangle 11"/>
          <p:cNvSpPr>
            <a:spLocks noGrp="1" noChangeArrowheads="1"/>
          </p:cNvSpPr>
          <p:nvPr>
            <p:ph type="ctrTitle" sz="quarter"/>
          </p:nvPr>
        </p:nvSpPr>
        <p:spPr>
          <a:xfrm>
            <a:off x="648057" y="1641045"/>
            <a:ext cx="7344649" cy="1815049"/>
          </a:xfrm>
        </p:spPr>
        <p:txBody>
          <a:bodyPr/>
          <a:lstStyle>
            <a:lvl1pPr>
              <a:defRPr sz="5700"/>
            </a:lvl1pPr>
          </a:lstStyle>
          <a:p>
            <a:r>
              <a:rPr lang="en-GB"/>
              <a:t>Click to edit Master title style</a:t>
            </a:r>
          </a:p>
        </p:txBody>
      </p:sp>
      <p:sp>
        <p:nvSpPr>
          <p:cNvPr id="5132" name="Rectangle 12"/>
          <p:cNvSpPr>
            <a:spLocks noGrp="1" noChangeArrowheads="1"/>
          </p:cNvSpPr>
          <p:nvPr>
            <p:ph type="subTitle" sz="quarter" idx="1"/>
          </p:nvPr>
        </p:nvSpPr>
        <p:spPr>
          <a:xfrm>
            <a:off x="1296115" y="3672099"/>
            <a:ext cx="6048534" cy="1656045"/>
          </a:xfrm>
        </p:spPr>
        <p:txBody>
          <a:bodyPr/>
          <a:lstStyle>
            <a:lvl1pPr marL="0" indent="0" algn="ctr">
              <a:buFont typeface="Wingdings" pitchFamily="2" charset="2"/>
              <a:buNone/>
              <a:defRPr/>
            </a:lvl1pPr>
          </a:lstStyle>
          <a:p>
            <a:r>
              <a:rPr lang="en-GB"/>
              <a:t>Click to edit Master subtitle style</a:t>
            </a:r>
          </a:p>
        </p:txBody>
      </p:sp>
      <p:sp>
        <p:nvSpPr>
          <p:cNvPr id="13" name="Rectangle 13"/>
          <p:cNvSpPr>
            <a:spLocks noGrp="1" noChangeArrowheads="1"/>
          </p:cNvSpPr>
          <p:nvPr>
            <p:ph type="dt" sz="quarter" idx="10"/>
          </p:nvPr>
        </p:nvSpPr>
        <p:spPr>
          <a:xfrm>
            <a:off x="432038" y="5904160"/>
            <a:ext cx="2016178" cy="450012"/>
          </a:xfrm>
        </p:spPr>
        <p:txBody>
          <a:bodyPr/>
          <a:lstStyle>
            <a:lvl1pPr>
              <a:defRPr/>
            </a:lvl1pPr>
          </a:lstStyle>
          <a:p>
            <a:pPr>
              <a:defRPr/>
            </a:pPr>
            <a:endParaRPr lang="en-GB"/>
          </a:p>
        </p:txBody>
      </p:sp>
      <p:sp>
        <p:nvSpPr>
          <p:cNvPr id="14" name="Rectangle 14"/>
          <p:cNvSpPr>
            <a:spLocks noGrp="1" noChangeArrowheads="1"/>
          </p:cNvSpPr>
          <p:nvPr>
            <p:ph type="ftr" sz="quarter" idx="11"/>
          </p:nvPr>
        </p:nvSpPr>
        <p:spPr>
          <a:xfrm>
            <a:off x="2952261" y="5907160"/>
            <a:ext cx="2736242" cy="450012"/>
          </a:xfrm>
        </p:spPr>
        <p:txBody>
          <a:bodyPr/>
          <a:lstStyle>
            <a:lvl1pPr>
              <a:defRPr/>
            </a:lvl1pPr>
          </a:lstStyle>
          <a:p>
            <a:pPr>
              <a:defRPr/>
            </a:pPr>
            <a:endParaRPr lang="en-GB"/>
          </a:p>
        </p:txBody>
      </p:sp>
      <p:sp>
        <p:nvSpPr>
          <p:cNvPr id="15" name="Rectangle 15"/>
          <p:cNvSpPr>
            <a:spLocks noGrp="1" noChangeArrowheads="1"/>
          </p:cNvSpPr>
          <p:nvPr>
            <p:ph type="sldNum" sz="quarter" idx="12"/>
          </p:nvPr>
        </p:nvSpPr>
        <p:spPr>
          <a:xfrm>
            <a:off x="6192547" y="5910160"/>
            <a:ext cx="2016178" cy="450012"/>
          </a:xfrm>
          <a:prstGeom prst="rect">
            <a:avLst/>
          </a:prstGeom>
        </p:spPr>
        <p:txBody>
          <a:bodyPr lIns="86402" tIns="43201" rIns="86402" bIns="43201"/>
          <a:lstStyle>
            <a:lvl1pPr>
              <a:defRPr/>
            </a:lvl1pPr>
          </a:lstStyle>
          <a:p>
            <a:pPr>
              <a:defRPr/>
            </a:pPr>
            <a:fld id="{D55B24D3-B669-475C-AFF1-1818FC19F4A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2"/>
          <p:cNvSpPr>
            <a:spLocks noGrp="1" noChangeArrowheads="1"/>
          </p:cNvSpPr>
          <p:nvPr>
            <p:ph type="dt" sz="half" idx="10"/>
          </p:nvPr>
        </p:nvSpPr>
        <p:spPr>
          <a:ln/>
        </p:spPr>
        <p:txBody>
          <a:bodyPr/>
          <a:lstStyle>
            <a:lvl1pPr>
              <a:defRPr/>
            </a:lvl1pPr>
          </a:lstStyle>
          <a:p>
            <a:pPr>
              <a:defRPr/>
            </a:pPr>
            <a:endParaRPr lang="en-GB"/>
          </a:p>
        </p:txBody>
      </p:sp>
      <p:sp>
        <p:nvSpPr>
          <p:cNvPr id="4" name="Slide Number Placeholder 3"/>
          <p:cNvSpPr>
            <a:spLocks noGrp="1" noChangeArrowheads="1"/>
          </p:cNvSpPr>
          <p:nvPr>
            <p:ph type="sldNum" sz="quarter" idx="11"/>
          </p:nvPr>
        </p:nvSpPr>
        <p:spPr>
          <a:xfrm>
            <a:off x="6192547" y="5904160"/>
            <a:ext cx="2016178" cy="450012"/>
          </a:xfrm>
          <a:prstGeom prst="rect">
            <a:avLst/>
          </a:prstGeom>
          <a:ln/>
        </p:spPr>
        <p:txBody>
          <a:bodyPr lIns="86402" tIns="43201" rIns="86402" bIns="43201"/>
          <a:lstStyle>
            <a:lvl1pPr>
              <a:defRPr/>
            </a:lvl1pPr>
          </a:lstStyle>
          <a:p>
            <a:pPr>
              <a:defRPr/>
            </a:pPr>
            <a:fld id="{847EA379-C7BC-4540-81E5-0A71C204DC9F}" type="slidenum">
              <a:rPr lang="en-GB"/>
              <a:pPr>
                <a:defRPr/>
              </a:pPr>
              <a:t>‹#›</a:t>
            </a:fld>
            <a:endParaRPr lang="en-GB"/>
          </a:p>
        </p:txBody>
      </p:sp>
      <p:sp>
        <p:nvSpPr>
          <p:cNvPr id="5"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xfrm>
            <a:off x="6192547" y="5904160"/>
            <a:ext cx="2016178" cy="450012"/>
          </a:xfrm>
          <a:prstGeom prst="rect">
            <a:avLst/>
          </a:prstGeom>
          <a:ln/>
        </p:spPr>
        <p:txBody>
          <a:bodyPr lIns="86402" tIns="43201" rIns="86402" bIns="43201"/>
          <a:lstStyle>
            <a:lvl1pPr>
              <a:defRPr/>
            </a:lvl1pPr>
          </a:lstStyle>
          <a:p>
            <a:pPr>
              <a:defRPr/>
            </a:pPr>
            <a:fld id="{C265E303-3146-4DC5-9211-C418E25CBD67}"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GB"/>
          </a:p>
        </p:txBody>
      </p:sp>
      <p:sp>
        <p:nvSpPr>
          <p:cNvPr id="3" name="Rectangle 3"/>
          <p:cNvSpPr>
            <a:spLocks noGrp="1" noChangeArrowheads="1"/>
          </p:cNvSpPr>
          <p:nvPr>
            <p:ph type="sldNum" sz="quarter" idx="11"/>
          </p:nvPr>
        </p:nvSpPr>
        <p:spPr>
          <a:xfrm>
            <a:off x="6192547" y="5904160"/>
            <a:ext cx="2016178" cy="450012"/>
          </a:xfrm>
          <a:prstGeom prst="rect">
            <a:avLst/>
          </a:prstGeom>
          <a:ln/>
        </p:spPr>
        <p:txBody>
          <a:bodyPr lIns="86402" tIns="43201" rIns="86402" bIns="43201"/>
          <a:lstStyle>
            <a:lvl1pPr>
              <a:defRPr/>
            </a:lvl1pPr>
          </a:lstStyle>
          <a:p>
            <a:pPr>
              <a:defRPr/>
            </a:pPr>
            <a:fld id="{902687D2-DCC7-40BC-A581-11890445A50B}" type="slidenum">
              <a:rPr lang="en-GB"/>
              <a:pPr>
                <a:defRPr/>
              </a:pPr>
              <a:t>‹#›</a:t>
            </a:fld>
            <a:endParaRPr lang="en-GB"/>
          </a:p>
        </p:txBody>
      </p:sp>
      <p:sp>
        <p:nvSpPr>
          <p:cNvPr id="4"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hidden">
          <a:xfrm>
            <a:off x="0" y="5616575"/>
            <a:ext cx="8640763" cy="863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9761" tIns="44880" rIns="89761" bIns="44880" anchor="ctr"/>
          <a:lstStyle/>
          <a:p>
            <a:pPr algn="ctr" defTabSz="853318" fontAlgn="auto">
              <a:spcBef>
                <a:spcPts val="0"/>
              </a:spcBef>
              <a:spcAft>
                <a:spcPts val="0"/>
              </a:spcAft>
              <a:defRPr/>
            </a:pPr>
            <a:endParaRPr lang="en-GB" dirty="0"/>
          </a:p>
        </p:txBody>
      </p:sp>
      <p:sp>
        <p:nvSpPr>
          <p:cNvPr id="1027" name="Title Placeholder 1"/>
          <p:cNvSpPr>
            <a:spLocks noGrp="1"/>
          </p:cNvSpPr>
          <p:nvPr>
            <p:ph type="title"/>
          </p:nvPr>
        </p:nvSpPr>
        <p:spPr bwMode="auto">
          <a:xfrm>
            <a:off x="431800" y="258763"/>
            <a:ext cx="7777163" cy="1081087"/>
          </a:xfrm>
          <a:prstGeom prst="rect">
            <a:avLst/>
          </a:prstGeom>
          <a:noFill/>
          <a:ln w="9525">
            <a:noFill/>
            <a:miter lim="800000"/>
            <a:headEnd/>
            <a:tailEnd/>
          </a:ln>
        </p:spPr>
        <p:txBody>
          <a:bodyPr vert="horz" wrap="square" lIns="85332" tIns="42666" rIns="85332" bIns="42666" numCol="1" anchor="t"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31800" y="1538288"/>
            <a:ext cx="7777163" cy="3879850"/>
          </a:xfrm>
          <a:prstGeom prst="rect">
            <a:avLst/>
          </a:prstGeom>
          <a:noFill/>
          <a:ln w="9525">
            <a:noFill/>
            <a:miter lim="800000"/>
            <a:headEnd/>
            <a:tailEnd/>
          </a:ln>
        </p:spPr>
        <p:txBody>
          <a:bodyPr vert="horz" wrap="square" lIns="85332" tIns="42666" rIns="85332" bIns="4266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5" name="Footer Placeholder 4"/>
          <p:cNvSpPr>
            <a:spLocks noGrp="1"/>
          </p:cNvSpPr>
          <p:nvPr>
            <p:ph type="ftr" sz="quarter" idx="3"/>
          </p:nvPr>
        </p:nvSpPr>
        <p:spPr>
          <a:xfrm>
            <a:off x="1474788" y="6048375"/>
            <a:ext cx="1657350" cy="287338"/>
          </a:xfrm>
          <a:prstGeom prst="rect">
            <a:avLst/>
          </a:prstGeom>
        </p:spPr>
        <p:txBody>
          <a:bodyPr vert="horz" lIns="85332" tIns="42666" rIns="85332" bIns="42666" rtlCol="0" anchor="t"/>
          <a:lstStyle>
            <a:lvl1pPr algn="l" defTabSz="853318" fontAlgn="auto">
              <a:spcBef>
                <a:spcPts val="0"/>
              </a:spcBef>
              <a:spcAft>
                <a:spcPts val="0"/>
              </a:spcAft>
              <a:defRPr sz="800" b="1">
                <a:solidFill>
                  <a:schemeClr val="bg1"/>
                </a:solidFill>
                <a:latin typeface="Arial" pitchFamily="34" charset="0"/>
                <a:cs typeface="Arial" pitchFamily="34" charset="0"/>
              </a:defRPr>
            </a:lvl1pPr>
          </a:lstStyle>
          <a:p>
            <a:pPr>
              <a:defRPr/>
            </a:pPr>
            <a:r>
              <a:rPr lang="en-GB"/>
              <a:t>© Crown copyright 2013 Dstl</a:t>
            </a:r>
          </a:p>
        </p:txBody>
      </p:sp>
      <p:sp>
        <p:nvSpPr>
          <p:cNvPr id="4" name="Date Placeholder 3"/>
          <p:cNvSpPr>
            <a:spLocks noGrp="1"/>
          </p:cNvSpPr>
          <p:nvPr>
            <p:ph type="dt" sz="half" idx="2"/>
          </p:nvPr>
        </p:nvSpPr>
        <p:spPr>
          <a:xfrm>
            <a:off x="1474788" y="5761038"/>
            <a:ext cx="1657350" cy="287337"/>
          </a:xfrm>
          <a:prstGeom prst="rect">
            <a:avLst/>
          </a:prstGeom>
        </p:spPr>
        <p:txBody>
          <a:bodyPr vert="horz" lIns="85332" tIns="42666" rIns="85332" bIns="42666" rtlCol="0" anchor="b"/>
          <a:lstStyle>
            <a:lvl1pPr algn="l" defTabSz="853318" fontAlgn="auto">
              <a:spcBef>
                <a:spcPts val="0"/>
              </a:spcBef>
              <a:spcAft>
                <a:spcPts val="0"/>
              </a:spcAft>
              <a:defRPr sz="800" b="1">
                <a:solidFill>
                  <a:schemeClr val="bg1"/>
                </a:solidFill>
                <a:latin typeface="Arial" pitchFamily="34" charset="0"/>
                <a:cs typeface="Arial" pitchFamily="34" charset="0"/>
              </a:defRPr>
            </a:lvl1pPr>
          </a:lstStyle>
          <a:p>
            <a:pPr>
              <a:defRPr/>
            </a:pPr>
            <a:fld id="{339A5D35-7EB8-49D2-BEEC-789D1048E34C}" type="datetime4">
              <a:rPr lang="en-GB"/>
              <a:pPr>
                <a:defRPr/>
              </a:pPr>
              <a:t>18 July 2013</a:t>
            </a:fld>
            <a:endParaRPr lang="en-GB" dirty="0"/>
          </a:p>
        </p:txBody>
      </p:sp>
      <p:grpSp>
        <p:nvGrpSpPr>
          <p:cNvPr id="1031" name="Group 14"/>
          <p:cNvGrpSpPr>
            <a:grpSpLocks/>
          </p:cNvGrpSpPr>
          <p:nvPr/>
        </p:nvGrpSpPr>
        <p:grpSpPr bwMode="auto">
          <a:xfrm>
            <a:off x="177800" y="5781675"/>
            <a:ext cx="1241425" cy="576263"/>
            <a:chOff x="177800" y="5782383"/>
            <a:chExt cx="1241809" cy="576001"/>
          </a:xfrm>
        </p:grpSpPr>
        <p:pic>
          <p:nvPicPr>
            <p:cNvPr id="1035" name="Picture 14" descr="\\rnet.dstl.gov.uk\home\921756d\my documents\My Pictures\Logos &amp; Crests\dstl-logo-trans-black.png"/>
            <p:cNvPicPr>
              <a:picLocks noChangeAspect="1" noChangeArrowheads="1"/>
            </p:cNvPicPr>
            <p:nvPr/>
          </p:nvPicPr>
          <p:blipFill>
            <a:blip r:embed="rId16" cstate="print"/>
            <a:srcRect/>
            <a:stretch>
              <a:fillRect/>
            </a:stretch>
          </p:blipFill>
          <p:spPr bwMode="auto">
            <a:xfrm>
              <a:off x="177800" y="5782384"/>
              <a:ext cx="1241809" cy="576000"/>
            </a:xfrm>
            <a:prstGeom prst="rect">
              <a:avLst/>
            </a:prstGeom>
            <a:noFill/>
            <a:ln w="9525">
              <a:noFill/>
              <a:miter lim="800000"/>
              <a:headEnd/>
              <a:tailEnd/>
            </a:ln>
          </p:spPr>
        </p:pic>
        <p:pic>
          <p:nvPicPr>
            <p:cNvPr id="1036" name="Picture 13" descr="\\rnet.dstl.gov.uk\home\921756d\my documents\My Pictures\Logos &amp; Crests\dstl-logo-trans-white.png"/>
            <p:cNvPicPr>
              <a:picLocks noChangeAspect="1" noChangeArrowheads="1"/>
            </p:cNvPicPr>
            <p:nvPr/>
          </p:nvPicPr>
          <p:blipFill>
            <a:blip r:embed="rId17" cstate="print"/>
            <a:srcRect/>
            <a:stretch>
              <a:fillRect/>
            </a:stretch>
          </p:blipFill>
          <p:spPr bwMode="hidden">
            <a:xfrm>
              <a:off x="177800" y="5782383"/>
              <a:ext cx="1241809" cy="576000"/>
            </a:xfrm>
            <a:prstGeom prst="rect">
              <a:avLst/>
            </a:prstGeom>
            <a:noFill/>
            <a:ln w="9525">
              <a:noFill/>
              <a:miter lim="800000"/>
              <a:headEnd/>
              <a:tailEnd/>
            </a:ln>
          </p:spPr>
        </p:pic>
      </p:grpSp>
      <p:grpSp>
        <p:nvGrpSpPr>
          <p:cNvPr id="1032" name="Group 17"/>
          <p:cNvGrpSpPr>
            <a:grpSpLocks/>
          </p:cNvGrpSpPr>
          <p:nvPr/>
        </p:nvGrpSpPr>
        <p:grpSpPr bwMode="auto">
          <a:xfrm>
            <a:off x="7685088" y="5784850"/>
            <a:ext cx="773112" cy="576263"/>
            <a:chOff x="7684553" y="5784298"/>
            <a:chExt cx="772854" cy="576467"/>
          </a:xfrm>
        </p:grpSpPr>
        <p:pic>
          <p:nvPicPr>
            <p:cNvPr id="1033" name="Picture 12" descr="\\rnet.dstl.gov.uk\home\921756d\my documents\My Pictures\Logos &amp; Crests\MOD\MOD_BLACK_AW.PNG"/>
            <p:cNvPicPr>
              <a:picLocks noChangeAspect="1" noChangeArrowheads="1"/>
            </p:cNvPicPr>
            <p:nvPr/>
          </p:nvPicPr>
          <p:blipFill>
            <a:blip r:embed="rId18" cstate="print"/>
            <a:srcRect/>
            <a:stretch>
              <a:fillRect/>
            </a:stretch>
          </p:blipFill>
          <p:spPr bwMode="auto">
            <a:xfrm>
              <a:off x="7684553" y="5784298"/>
              <a:ext cx="772627" cy="576000"/>
            </a:xfrm>
            <a:prstGeom prst="rect">
              <a:avLst/>
            </a:prstGeom>
            <a:noFill/>
            <a:ln w="9525">
              <a:noFill/>
              <a:miter lim="800000"/>
              <a:headEnd/>
              <a:tailEnd/>
            </a:ln>
          </p:spPr>
        </p:pic>
        <p:pic>
          <p:nvPicPr>
            <p:cNvPr id="1034" name="Picture 11" descr="\\rnet.dstl.gov.uk\home\921756d\my documents\My Pictures\Logos &amp; Crests\MOD\MOD_WHITE_AW.PNG"/>
            <p:cNvPicPr>
              <a:picLocks noChangeAspect="1" noChangeArrowheads="1"/>
            </p:cNvPicPr>
            <p:nvPr/>
          </p:nvPicPr>
          <p:blipFill>
            <a:blip r:embed="rId19" cstate="print"/>
            <a:srcRect/>
            <a:stretch>
              <a:fillRect/>
            </a:stretch>
          </p:blipFill>
          <p:spPr bwMode="hidden">
            <a:xfrm>
              <a:off x="7684780" y="5784765"/>
              <a:ext cx="772627" cy="576000"/>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hf sldNum="0" hdr="0"/>
  <p:txStyles>
    <p:titleStyle>
      <a:lvl1pPr algn="l" defTabSz="852488" rtl="0" eaLnBrk="1" fontAlgn="base" hangingPunct="1">
        <a:lnSpc>
          <a:spcPct val="120000"/>
        </a:lnSpc>
        <a:spcBef>
          <a:spcPct val="0"/>
        </a:spcBef>
        <a:spcAft>
          <a:spcPct val="0"/>
        </a:spcAft>
        <a:defRPr sz="3600" b="1" kern="1200">
          <a:solidFill>
            <a:schemeClr val="tx1"/>
          </a:solidFill>
          <a:latin typeface="Arial" pitchFamily="34" charset="0"/>
          <a:ea typeface="+mj-ea"/>
          <a:cs typeface="Arial" pitchFamily="34" charset="0"/>
        </a:defRPr>
      </a:lvl1pPr>
      <a:lvl2pPr algn="l" defTabSz="852488" rtl="0" eaLnBrk="1" fontAlgn="base" hangingPunct="1">
        <a:lnSpc>
          <a:spcPct val="120000"/>
        </a:lnSpc>
        <a:spcBef>
          <a:spcPct val="0"/>
        </a:spcBef>
        <a:spcAft>
          <a:spcPct val="0"/>
        </a:spcAft>
        <a:defRPr sz="3600" b="1">
          <a:solidFill>
            <a:schemeClr val="tx1"/>
          </a:solidFill>
          <a:latin typeface="Arial" charset="0"/>
          <a:cs typeface="Arial" charset="0"/>
        </a:defRPr>
      </a:lvl2pPr>
      <a:lvl3pPr algn="l" defTabSz="852488" rtl="0" eaLnBrk="1" fontAlgn="base" hangingPunct="1">
        <a:lnSpc>
          <a:spcPct val="120000"/>
        </a:lnSpc>
        <a:spcBef>
          <a:spcPct val="0"/>
        </a:spcBef>
        <a:spcAft>
          <a:spcPct val="0"/>
        </a:spcAft>
        <a:defRPr sz="3600" b="1">
          <a:solidFill>
            <a:schemeClr val="tx1"/>
          </a:solidFill>
          <a:latin typeface="Arial" charset="0"/>
          <a:cs typeface="Arial" charset="0"/>
        </a:defRPr>
      </a:lvl3pPr>
      <a:lvl4pPr algn="l" defTabSz="852488" rtl="0" eaLnBrk="1" fontAlgn="base" hangingPunct="1">
        <a:lnSpc>
          <a:spcPct val="120000"/>
        </a:lnSpc>
        <a:spcBef>
          <a:spcPct val="0"/>
        </a:spcBef>
        <a:spcAft>
          <a:spcPct val="0"/>
        </a:spcAft>
        <a:defRPr sz="3600" b="1">
          <a:solidFill>
            <a:schemeClr val="tx1"/>
          </a:solidFill>
          <a:latin typeface="Arial" charset="0"/>
          <a:cs typeface="Arial" charset="0"/>
        </a:defRPr>
      </a:lvl4pPr>
      <a:lvl5pPr algn="l" defTabSz="852488" rtl="0" eaLnBrk="1" fontAlgn="base" hangingPunct="1">
        <a:lnSpc>
          <a:spcPct val="120000"/>
        </a:lnSpc>
        <a:spcBef>
          <a:spcPct val="0"/>
        </a:spcBef>
        <a:spcAft>
          <a:spcPct val="0"/>
        </a:spcAft>
        <a:defRPr sz="3600" b="1">
          <a:solidFill>
            <a:schemeClr val="tx1"/>
          </a:solidFill>
          <a:latin typeface="Arial" charset="0"/>
          <a:cs typeface="Arial" charset="0"/>
        </a:defRPr>
      </a:lvl5pPr>
      <a:lvl6pPr marL="457200" algn="l" defTabSz="852488" rtl="0" eaLnBrk="1" fontAlgn="base" hangingPunct="1">
        <a:lnSpc>
          <a:spcPts val="4350"/>
        </a:lnSpc>
        <a:spcBef>
          <a:spcPct val="0"/>
        </a:spcBef>
        <a:spcAft>
          <a:spcPct val="0"/>
        </a:spcAft>
        <a:defRPr sz="2800" b="1">
          <a:solidFill>
            <a:schemeClr val="tx1"/>
          </a:solidFill>
          <a:latin typeface="Arial" charset="0"/>
          <a:cs typeface="Arial" charset="0"/>
        </a:defRPr>
      </a:lvl6pPr>
      <a:lvl7pPr marL="914400" algn="l" defTabSz="852488" rtl="0" eaLnBrk="1" fontAlgn="base" hangingPunct="1">
        <a:lnSpc>
          <a:spcPts val="4350"/>
        </a:lnSpc>
        <a:spcBef>
          <a:spcPct val="0"/>
        </a:spcBef>
        <a:spcAft>
          <a:spcPct val="0"/>
        </a:spcAft>
        <a:defRPr sz="2800" b="1">
          <a:solidFill>
            <a:schemeClr val="tx1"/>
          </a:solidFill>
          <a:latin typeface="Arial" charset="0"/>
          <a:cs typeface="Arial" charset="0"/>
        </a:defRPr>
      </a:lvl7pPr>
      <a:lvl8pPr marL="1371600" algn="l" defTabSz="852488" rtl="0" eaLnBrk="1" fontAlgn="base" hangingPunct="1">
        <a:lnSpc>
          <a:spcPts val="4350"/>
        </a:lnSpc>
        <a:spcBef>
          <a:spcPct val="0"/>
        </a:spcBef>
        <a:spcAft>
          <a:spcPct val="0"/>
        </a:spcAft>
        <a:defRPr sz="2800" b="1">
          <a:solidFill>
            <a:schemeClr val="tx1"/>
          </a:solidFill>
          <a:latin typeface="Arial" charset="0"/>
          <a:cs typeface="Arial" charset="0"/>
        </a:defRPr>
      </a:lvl8pPr>
      <a:lvl9pPr marL="1828800" algn="l" defTabSz="852488" rtl="0" eaLnBrk="1" fontAlgn="base" hangingPunct="1">
        <a:lnSpc>
          <a:spcPts val="4350"/>
        </a:lnSpc>
        <a:spcBef>
          <a:spcPct val="0"/>
        </a:spcBef>
        <a:spcAft>
          <a:spcPct val="0"/>
        </a:spcAft>
        <a:defRPr sz="2800" b="1">
          <a:solidFill>
            <a:schemeClr val="tx1"/>
          </a:solidFill>
          <a:latin typeface="Arial" charset="0"/>
          <a:cs typeface="Arial" charset="0"/>
        </a:defRPr>
      </a:lvl9pPr>
    </p:titleStyle>
    <p:bodyStyle>
      <a:lvl1pPr marL="319088" indent="-319088" algn="l" defTabSz="852488" rtl="0" eaLnBrk="1" fontAlgn="base" hangingPunct="1">
        <a:lnSpc>
          <a:spcPct val="120000"/>
        </a:lnSpc>
        <a:spcBef>
          <a:spcPts val="300"/>
        </a:spcBef>
        <a:spcAft>
          <a:spcPct val="0"/>
        </a:spcAft>
        <a:buFont typeface="Arial" charset="0"/>
        <a:buChar char="•"/>
        <a:defRPr sz="2400" kern="1200">
          <a:solidFill>
            <a:schemeClr val="tx1"/>
          </a:solidFill>
          <a:latin typeface="Arial" pitchFamily="34" charset="0"/>
          <a:ea typeface="+mn-ea"/>
          <a:cs typeface="Arial" pitchFamily="34" charset="0"/>
        </a:defRPr>
      </a:lvl1pPr>
      <a:lvl2pPr marL="692150" indent="-265113" algn="l" defTabSz="852488" rtl="0" eaLnBrk="1" fontAlgn="base" hangingPunct="1">
        <a:lnSpc>
          <a:spcPct val="120000"/>
        </a:lnSpc>
        <a:spcBef>
          <a:spcPts val="300"/>
        </a:spcBef>
        <a:spcAft>
          <a:spcPct val="0"/>
        </a:spcAft>
        <a:buFont typeface="Arial" charset="0"/>
        <a:buChar char="–"/>
        <a:defRPr sz="2000" kern="1200">
          <a:solidFill>
            <a:schemeClr val="tx1"/>
          </a:solidFill>
          <a:latin typeface="Arial" pitchFamily="34" charset="0"/>
          <a:ea typeface="+mn-ea"/>
          <a:cs typeface="Arial" pitchFamily="34" charset="0"/>
        </a:defRPr>
      </a:lvl2pPr>
      <a:lvl3pPr marL="1065213" indent="-212725" algn="l" defTabSz="852488" rtl="0" eaLnBrk="1" fontAlgn="base" hangingPunct="1">
        <a:lnSpc>
          <a:spcPct val="120000"/>
        </a:lnSpc>
        <a:spcBef>
          <a:spcPts val="3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492250" indent="-212725" algn="l" defTabSz="852488" rtl="0" eaLnBrk="1" fontAlgn="base" hangingPunct="1">
        <a:lnSpc>
          <a:spcPct val="120000"/>
        </a:lnSpc>
        <a:spcBef>
          <a:spcPts val="300"/>
        </a:spcBef>
        <a:spcAft>
          <a:spcPct val="0"/>
        </a:spcAft>
        <a:buFont typeface="Arial" charset="0"/>
        <a:buChar char="–"/>
        <a:defRPr kern="1200">
          <a:solidFill>
            <a:schemeClr val="tx1"/>
          </a:solidFill>
          <a:latin typeface="Arial" pitchFamily="34" charset="0"/>
          <a:ea typeface="+mn-ea"/>
          <a:cs typeface="Arial" pitchFamily="34" charset="0"/>
        </a:defRPr>
      </a:lvl4pPr>
      <a:lvl5pPr marL="1919288" indent="-212725" algn="l" defTabSz="852488" rtl="0" eaLnBrk="1" fontAlgn="base" hangingPunct="1">
        <a:lnSpc>
          <a:spcPct val="120000"/>
        </a:lnSpc>
        <a:spcBef>
          <a:spcPts val="300"/>
        </a:spcBef>
        <a:spcAft>
          <a:spcPct val="0"/>
        </a:spcAft>
        <a:buFont typeface="Arial" charset="0"/>
        <a:buChar char="»"/>
        <a:defRPr kern="1200">
          <a:solidFill>
            <a:schemeClr val="tx1"/>
          </a:solidFill>
          <a:latin typeface="Arial" pitchFamily="34" charset="0"/>
          <a:ea typeface="+mn-ea"/>
          <a:cs typeface="Arial" pitchFamily="34" charset="0"/>
        </a:defRPr>
      </a:lvl5pPr>
      <a:lvl6pPr marL="2346625" indent="-213330" algn="l" defTabSz="853318"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2773284" indent="-213330" algn="l" defTabSz="853318"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199943" indent="-213330" algn="l" defTabSz="853318"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626602" indent="-213330" algn="l" defTabSz="853318"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853318" rtl="0" eaLnBrk="1" latinLnBrk="0" hangingPunct="1">
        <a:defRPr sz="1700" kern="1200">
          <a:solidFill>
            <a:schemeClr val="tx1"/>
          </a:solidFill>
          <a:latin typeface="+mn-lt"/>
          <a:ea typeface="+mn-ea"/>
          <a:cs typeface="+mn-cs"/>
        </a:defRPr>
      </a:lvl1pPr>
      <a:lvl2pPr marL="426659" algn="l" defTabSz="853318" rtl="0" eaLnBrk="1" latinLnBrk="0" hangingPunct="1">
        <a:defRPr sz="1700" kern="1200">
          <a:solidFill>
            <a:schemeClr val="tx1"/>
          </a:solidFill>
          <a:latin typeface="+mn-lt"/>
          <a:ea typeface="+mn-ea"/>
          <a:cs typeface="+mn-cs"/>
        </a:defRPr>
      </a:lvl2pPr>
      <a:lvl3pPr marL="853318" algn="l" defTabSz="853318" rtl="0" eaLnBrk="1" latinLnBrk="0" hangingPunct="1">
        <a:defRPr sz="1700" kern="1200">
          <a:solidFill>
            <a:schemeClr val="tx1"/>
          </a:solidFill>
          <a:latin typeface="+mn-lt"/>
          <a:ea typeface="+mn-ea"/>
          <a:cs typeface="+mn-cs"/>
        </a:defRPr>
      </a:lvl3pPr>
      <a:lvl4pPr marL="1279977" algn="l" defTabSz="853318" rtl="0" eaLnBrk="1" latinLnBrk="0" hangingPunct="1">
        <a:defRPr sz="1700" kern="1200">
          <a:solidFill>
            <a:schemeClr val="tx1"/>
          </a:solidFill>
          <a:latin typeface="+mn-lt"/>
          <a:ea typeface="+mn-ea"/>
          <a:cs typeface="+mn-cs"/>
        </a:defRPr>
      </a:lvl4pPr>
      <a:lvl5pPr marL="1706636" algn="l" defTabSz="853318" rtl="0" eaLnBrk="1" latinLnBrk="0" hangingPunct="1">
        <a:defRPr sz="1700" kern="1200">
          <a:solidFill>
            <a:schemeClr val="tx1"/>
          </a:solidFill>
          <a:latin typeface="+mn-lt"/>
          <a:ea typeface="+mn-ea"/>
          <a:cs typeface="+mn-cs"/>
        </a:defRPr>
      </a:lvl5pPr>
      <a:lvl6pPr marL="2133295" algn="l" defTabSz="853318" rtl="0" eaLnBrk="1" latinLnBrk="0" hangingPunct="1">
        <a:defRPr sz="1700" kern="1200">
          <a:solidFill>
            <a:schemeClr val="tx1"/>
          </a:solidFill>
          <a:latin typeface="+mn-lt"/>
          <a:ea typeface="+mn-ea"/>
          <a:cs typeface="+mn-cs"/>
        </a:defRPr>
      </a:lvl6pPr>
      <a:lvl7pPr marL="2559954" algn="l" defTabSz="853318" rtl="0" eaLnBrk="1" latinLnBrk="0" hangingPunct="1">
        <a:defRPr sz="1700" kern="1200">
          <a:solidFill>
            <a:schemeClr val="tx1"/>
          </a:solidFill>
          <a:latin typeface="+mn-lt"/>
          <a:ea typeface="+mn-ea"/>
          <a:cs typeface="+mn-cs"/>
        </a:defRPr>
      </a:lvl7pPr>
      <a:lvl8pPr marL="2986613" algn="l" defTabSz="853318" rtl="0" eaLnBrk="1" latinLnBrk="0" hangingPunct="1">
        <a:defRPr sz="1700" kern="1200">
          <a:solidFill>
            <a:schemeClr val="tx1"/>
          </a:solidFill>
          <a:latin typeface="+mn-lt"/>
          <a:ea typeface="+mn-ea"/>
          <a:cs typeface="+mn-cs"/>
        </a:defRPr>
      </a:lvl8pPr>
      <a:lvl9pPr marL="3413272" algn="l" defTabSz="85331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File:DallesRestaurantsCombined.jp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upload.wikimedia.org/wikipedia/commons/0/0a/Daschle_letter.jpg" TargetMode="External"/><Relationship Id="rId7" Type="http://schemas.openxmlformats.org/officeDocument/2006/relationships/hyperlink" Target="http://en.wikipedia.org/wiki/File:Anthraxreward.jp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hyperlink" Target="//upload.wikimedia.org/wikipedia/en/2/29/Amerithrax-letter-a.jpg"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algn="ctr" eaLnBrk="1" hangingPunct="1">
              <a:defRPr/>
            </a:pPr>
            <a:r>
              <a:rPr lang="en-GB" sz="3000" dirty="0"/>
              <a:t>Issues and Challenges Surrounding Medical Countermeasure Development for Bioterrorism </a:t>
            </a:r>
          </a:p>
        </p:txBody>
      </p:sp>
      <p:sp>
        <p:nvSpPr>
          <p:cNvPr id="2051" name="Rectangle 3"/>
          <p:cNvSpPr>
            <a:spLocks noGrp="1" noChangeArrowheads="1"/>
          </p:cNvSpPr>
          <p:nvPr>
            <p:ph type="subTitle" idx="1"/>
          </p:nvPr>
        </p:nvSpPr>
        <p:spPr/>
        <p:txBody>
          <a:bodyPr>
            <a:normAutofit/>
          </a:bodyPr>
          <a:lstStyle/>
          <a:p>
            <a:pPr algn="ctr" eaLnBrk="1" hangingPunct="1">
              <a:lnSpc>
                <a:spcPct val="90000"/>
              </a:lnSpc>
              <a:defRPr/>
            </a:pPr>
            <a:r>
              <a:rPr lang="en-US" sz="1800" dirty="0"/>
              <a:t>Dr Paul Russell</a:t>
            </a:r>
          </a:p>
          <a:p>
            <a:pPr algn="ctr" eaLnBrk="1" hangingPunct="1">
              <a:lnSpc>
                <a:spcPct val="90000"/>
              </a:lnSpc>
              <a:defRPr/>
            </a:pPr>
            <a:endParaRPr lang="en-US" sz="1800" dirty="0"/>
          </a:p>
          <a:p>
            <a:pPr algn="ctr" eaLnBrk="1" hangingPunct="1">
              <a:lnSpc>
                <a:spcPct val="90000"/>
              </a:lnSpc>
              <a:defRPr/>
            </a:pPr>
            <a:r>
              <a:rPr lang="en-US" sz="1800" dirty="0"/>
              <a:t>Principal Medical Officer (Research), DSTL </a:t>
            </a:r>
            <a:r>
              <a:rPr lang="en-US" sz="1800" dirty="0" err="1"/>
              <a:t>Porton</a:t>
            </a:r>
            <a:r>
              <a:rPr lang="en-US" sz="1800" dirty="0"/>
              <a:t> Down</a:t>
            </a:r>
          </a:p>
          <a:p>
            <a:pPr algn="ctr" eaLnBrk="1" hangingPunct="1">
              <a:lnSpc>
                <a:spcPct val="90000"/>
              </a:lnSpc>
              <a:defRPr/>
            </a:pPr>
            <a:endParaRPr lang="en-US" sz="1800" dirty="0"/>
          </a:p>
          <a:p>
            <a:pPr algn="ctr" eaLnBrk="1" hangingPunct="1">
              <a:lnSpc>
                <a:spcPct val="90000"/>
              </a:lnSpc>
              <a:defRPr/>
            </a:pPr>
            <a:r>
              <a:rPr lang="en-US" sz="1800" dirty="0"/>
              <a:t>Consultant Medical Microbiology and Virology, Salisbury District Hospital</a:t>
            </a:r>
            <a:endParaRPr lang="en-GB" sz="1800" dirty="0"/>
          </a:p>
        </p:txBody>
      </p:sp>
      <p:sp>
        <p:nvSpPr>
          <p:cNvPr id="5" name="Text Placeholder 4"/>
          <p:cNvSpPr>
            <a:spLocks noGrp="1"/>
          </p:cNvSpPr>
          <p:nvPr>
            <p:ph type="body" sz="quarter" idx="12"/>
          </p:nvPr>
        </p:nvSpPr>
        <p:spPr/>
        <p:txBody>
          <a:bodyPr/>
          <a:lstStyle/>
          <a:p>
            <a:endParaRPr lang="en-GB"/>
          </a:p>
        </p:txBody>
      </p:sp>
      <p:sp>
        <p:nvSpPr>
          <p:cNvPr id="4" name="Rectangle 3"/>
          <p:cNvSpPr/>
          <p:nvPr/>
        </p:nvSpPr>
        <p:spPr>
          <a:xfrm>
            <a:off x="2347708" y="315009"/>
            <a:ext cx="4320382" cy="871524"/>
          </a:xfrm>
          <a:prstGeom prst="rect">
            <a:avLst/>
          </a:prstGeom>
        </p:spPr>
        <p:txBody>
          <a:bodyPr lIns="86402" tIns="43201" rIns="86402" bIns="43201">
            <a:spAutoFit/>
          </a:bodyPr>
          <a:lstStyle/>
          <a:p>
            <a:pPr algn="ctr">
              <a:defRPr/>
            </a:pPr>
            <a:r>
              <a:rPr lang="en-GB" b="1" dirty="0">
                <a:solidFill>
                  <a:schemeClr val="tx1">
                    <a:lumMod val="50000"/>
                  </a:schemeClr>
                </a:solidFill>
              </a:rPr>
              <a:t>Pharmaceuticals and Global Health:  Inequalities and Innovation in the 21st Century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038" y="259507"/>
            <a:ext cx="7776687" cy="804022"/>
          </a:xfrm>
        </p:spPr>
        <p:txBody>
          <a:bodyPr/>
          <a:lstStyle/>
          <a:p>
            <a:pPr eaLnBrk="1" hangingPunct="1">
              <a:defRPr/>
            </a:pPr>
            <a:r>
              <a:rPr lang="en-GB" sz="3400" dirty="0" smtClean="0"/>
              <a:t>Who? And What?</a:t>
            </a:r>
            <a:endParaRPr lang="en-GB" sz="3400" dirty="0"/>
          </a:p>
        </p:txBody>
      </p:sp>
      <p:sp>
        <p:nvSpPr>
          <p:cNvPr id="14338" name="TextBox 2"/>
          <p:cNvSpPr txBox="1">
            <a:spLocks noChangeArrowheads="1"/>
          </p:cNvSpPr>
          <p:nvPr/>
        </p:nvSpPr>
        <p:spPr bwMode="auto">
          <a:xfrm>
            <a:off x="169515" y="1539041"/>
            <a:ext cx="4762920" cy="1395296"/>
          </a:xfrm>
          <a:prstGeom prst="rect">
            <a:avLst/>
          </a:prstGeom>
          <a:noFill/>
          <a:ln w="9525">
            <a:noFill/>
            <a:miter lim="800000"/>
            <a:headEnd/>
            <a:tailEnd/>
          </a:ln>
        </p:spPr>
        <p:txBody>
          <a:bodyPr lIns="86402" tIns="43201" rIns="86402" bIns="43201">
            <a:spAutoFit/>
          </a:bodyPr>
          <a:lstStyle/>
          <a:p>
            <a:pPr marL="0" lvl="2"/>
            <a:r>
              <a:rPr lang="en-GB" dirty="0">
                <a:solidFill>
                  <a:srgbClr val="00B050"/>
                </a:solidFill>
              </a:rPr>
              <a:t>Individual(s) with individual agenda (“lone wolf”)</a:t>
            </a:r>
          </a:p>
          <a:p>
            <a:pPr marL="432008" lvl="3">
              <a:buFontTx/>
              <a:buChar char="-"/>
            </a:pPr>
            <a:r>
              <a:rPr lang="en-GB" dirty="0">
                <a:solidFill>
                  <a:srgbClr val="00B050"/>
                </a:solidFill>
              </a:rPr>
              <a:t>“Technically impoverished”</a:t>
            </a:r>
          </a:p>
          <a:p>
            <a:pPr marL="432008" lvl="3">
              <a:buFontTx/>
              <a:buChar char="-"/>
            </a:pPr>
            <a:r>
              <a:rPr lang="en-GB" dirty="0">
                <a:solidFill>
                  <a:srgbClr val="00B050"/>
                </a:solidFill>
              </a:rPr>
              <a:t>“Gifted amateur”</a:t>
            </a:r>
          </a:p>
          <a:p>
            <a:endParaRPr lang="en-GB" dirty="0"/>
          </a:p>
        </p:txBody>
      </p:sp>
      <p:sp>
        <p:nvSpPr>
          <p:cNvPr id="14339" name="TextBox 3"/>
          <p:cNvSpPr txBox="1">
            <a:spLocks noChangeArrowheads="1"/>
          </p:cNvSpPr>
          <p:nvPr/>
        </p:nvSpPr>
        <p:spPr bwMode="auto">
          <a:xfrm>
            <a:off x="-238521" y="2968581"/>
            <a:ext cx="4728418" cy="1133686"/>
          </a:xfrm>
          <a:prstGeom prst="rect">
            <a:avLst/>
          </a:prstGeom>
          <a:noFill/>
          <a:ln w="9525">
            <a:noFill/>
            <a:miter lim="800000"/>
            <a:headEnd/>
            <a:tailEnd/>
          </a:ln>
        </p:spPr>
        <p:txBody>
          <a:bodyPr lIns="86402" tIns="43201" rIns="86402" bIns="43201">
            <a:spAutoFit/>
          </a:bodyPr>
          <a:lstStyle/>
          <a:p>
            <a:pPr lvl="1"/>
            <a:r>
              <a:rPr lang="en-GB">
                <a:solidFill>
                  <a:srgbClr val="FF9900"/>
                </a:solidFill>
              </a:rPr>
              <a:t>Individual/group as part of organised network</a:t>
            </a:r>
          </a:p>
          <a:p>
            <a:pPr lvl="2"/>
            <a:r>
              <a:rPr lang="en-GB" i="1">
                <a:solidFill>
                  <a:srgbClr val="FF9900"/>
                </a:solidFill>
              </a:rPr>
              <a:t> - De novo</a:t>
            </a:r>
            <a:r>
              <a:rPr lang="en-GB">
                <a:solidFill>
                  <a:srgbClr val="FF9900"/>
                </a:solidFill>
              </a:rPr>
              <a:t> group</a:t>
            </a:r>
          </a:p>
          <a:p>
            <a:pPr lvl="2"/>
            <a:r>
              <a:rPr lang="en-GB" i="1">
                <a:solidFill>
                  <a:srgbClr val="FF9900"/>
                </a:solidFill>
              </a:rPr>
              <a:t> - </a:t>
            </a:r>
            <a:r>
              <a:rPr lang="en-GB">
                <a:solidFill>
                  <a:srgbClr val="FF9900"/>
                </a:solidFill>
              </a:rPr>
              <a:t>Faction/recognised Terrorist Group</a:t>
            </a:r>
            <a:endParaRPr lang="en-GB" i="1">
              <a:solidFill>
                <a:srgbClr val="FF9900"/>
              </a:solidFill>
            </a:endParaRPr>
          </a:p>
        </p:txBody>
      </p:sp>
      <p:sp>
        <p:nvSpPr>
          <p:cNvPr id="14340" name="TextBox 4"/>
          <p:cNvSpPr txBox="1">
            <a:spLocks noChangeArrowheads="1"/>
          </p:cNvSpPr>
          <p:nvPr/>
        </p:nvSpPr>
        <p:spPr bwMode="auto">
          <a:xfrm>
            <a:off x="237021" y="4329117"/>
            <a:ext cx="4150867" cy="348009"/>
          </a:xfrm>
          <a:prstGeom prst="rect">
            <a:avLst/>
          </a:prstGeom>
          <a:noFill/>
          <a:ln w="9525">
            <a:noFill/>
            <a:miter lim="800000"/>
            <a:headEnd/>
            <a:tailEnd/>
          </a:ln>
        </p:spPr>
        <p:txBody>
          <a:bodyPr lIns="86402" tIns="43201" rIns="86402" bIns="43201">
            <a:spAutoFit/>
          </a:bodyPr>
          <a:lstStyle/>
          <a:p>
            <a:r>
              <a:rPr lang="en-GB">
                <a:solidFill>
                  <a:srgbClr val="FF0000"/>
                </a:solidFill>
              </a:rPr>
              <a:t>State sponsored Terrorist Group</a:t>
            </a:r>
          </a:p>
        </p:txBody>
      </p:sp>
      <p:sp>
        <p:nvSpPr>
          <p:cNvPr id="14341" name="TextBox 5"/>
          <p:cNvSpPr txBox="1">
            <a:spLocks noChangeArrowheads="1"/>
          </p:cNvSpPr>
          <p:nvPr/>
        </p:nvSpPr>
        <p:spPr bwMode="auto">
          <a:xfrm>
            <a:off x="306027" y="5349144"/>
            <a:ext cx="3469807" cy="349510"/>
          </a:xfrm>
          <a:prstGeom prst="rect">
            <a:avLst/>
          </a:prstGeom>
          <a:noFill/>
          <a:ln w="9525">
            <a:noFill/>
            <a:miter lim="800000"/>
            <a:headEnd/>
            <a:tailEnd/>
          </a:ln>
        </p:spPr>
        <p:txBody>
          <a:bodyPr lIns="86402" tIns="43201" rIns="86402" bIns="43201">
            <a:spAutoFit/>
          </a:bodyPr>
          <a:lstStyle/>
          <a:p>
            <a:r>
              <a:rPr lang="en-GB">
                <a:solidFill>
                  <a:schemeClr val="bg2"/>
                </a:solidFill>
              </a:rPr>
              <a:t>Hostile nation state</a:t>
            </a:r>
          </a:p>
        </p:txBody>
      </p:sp>
      <p:sp>
        <p:nvSpPr>
          <p:cNvPr id="14" name="Isosceles Triangle 13"/>
          <p:cNvSpPr/>
          <p:nvPr/>
        </p:nvSpPr>
        <p:spPr>
          <a:xfrm>
            <a:off x="4048858" y="912083"/>
            <a:ext cx="1564638" cy="4762628"/>
          </a:xfrm>
          <a:prstGeom prs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p:txBody>
      </p:sp>
      <p:sp>
        <p:nvSpPr>
          <p:cNvPr id="14343" name="TextBox 15"/>
          <p:cNvSpPr txBox="1">
            <a:spLocks noChangeArrowheads="1"/>
          </p:cNvSpPr>
          <p:nvPr/>
        </p:nvSpPr>
        <p:spPr bwMode="auto">
          <a:xfrm>
            <a:off x="4176365" y="4824263"/>
            <a:ext cx="1290182" cy="733577"/>
          </a:xfrm>
          <a:prstGeom prst="rect">
            <a:avLst/>
          </a:prstGeom>
          <a:noFill/>
          <a:ln w="9525">
            <a:noFill/>
            <a:miter lim="800000"/>
            <a:headEnd/>
            <a:tailEnd/>
          </a:ln>
        </p:spPr>
        <p:txBody>
          <a:bodyPr wrap="none" lIns="86402" tIns="43201" rIns="86402" bIns="43201">
            <a:spAutoFit/>
          </a:bodyPr>
          <a:lstStyle/>
          <a:p>
            <a:pPr algn="ctr"/>
            <a:r>
              <a:rPr lang="en-GB" sz="1400" dirty="0"/>
              <a:t>Sophistication</a:t>
            </a:r>
          </a:p>
          <a:p>
            <a:pPr algn="ctr">
              <a:buFont typeface="Arial" charset="0"/>
              <a:buChar char="•"/>
            </a:pPr>
            <a:r>
              <a:rPr lang="en-GB" sz="1400" dirty="0"/>
              <a:t>Agent</a:t>
            </a:r>
          </a:p>
          <a:p>
            <a:pPr algn="ctr">
              <a:buFont typeface="Arial" charset="0"/>
              <a:buChar char="•"/>
            </a:pPr>
            <a:r>
              <a:rPr lang="en-GB" sz="1400" dirty="0"/>
              <a:t>Delivery</a:t>
            </a:r>
          </a:p>
        </p:txBody>
      </p:sp>
      <p:sp>
        <p:nvSpPr>
          <p:cNvPr id="18" name="Isosceles Triangle 17"/>
          <p:cNvSpPr/>
          <p:nvPr/>
        </p:nvSpPr>
        <p:spPr>
          <a:xfrm>
            <a:off x="5613496" y="936026"/>
            <a:ext cx="1428126" cy="4762628"/>
          </a:xfrm>
          <a:prstGeom prst="triangl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p:txBody>
      </p:sp>
      <p:sp>
        <p:nvSpPr>
          <p:cNvPr id="14345" name="TextBox 18"/>
          <p:cNvSpPr txBox="1">
            <a:spLocks noChangeArrowheads="1"/>
          </p:cNvSpPr>
          <p:nvPr/>
        </p:nvSpPr>
        <p:spPr bwMode="auto">
          <a:xfrm>
            <a:off x="5817514" y="4824263"/>
            <a:ext cx="1030495" cy="949020"/>
          </a:xfrm>
          <a:prstGeom prst="rect">
            <a:avLst/>
          </a:prstGeom>
          <a:noFill/>
          <a:ln w="9525">
            <a:noFill/>
            <a:miter lim="800000"/>
            <a:headEnd/>
            <a:tailEnd/>
          </a:ln>
        </p:spPr>
        <p:txBody>
          <a:bodyPr wrap="none" lIns="86402" tIns="43201" rIns="86402" bIns="43201">
            <a:spAutoFit/>
          </a:bodyPr>
          <a:lstStyle/>
          <a:p>
            <a:r>
              <a:rPr lang="en-GB" sz="1400" dirty="0"/>
              <a:t>Resources</a:t>
            </a:r>
          </a:p>
          <a:p>
            <a:pPr>
              <a:buFont typeface="Arial" charset="0"/>
              <a:buChar char="•"/>
            </a:pPr>
            <a:r>
              <a:rPr lang="en-GB" sz="1400" dirty="0"/>
              <a:t>Financial</a:t>
            </a:r>
          </a:p>
          <a:p>
            <a:pPr>
              <a:buFont typeface="Arial" charset="0"/>
              <a:buChar char="•"/>
            </a:pPr>
            <a:r>
              <a:rPr lang="en-GB" sz="1400" dirty="0"/>
              <a:t>Materiel</a:t>
            </a:r>
          </a:p>
          <a:p>
            <a:pPr>
              <a:buFont typeface="Arial" charset="0"/>
              <a:buChar char="•"/>
            </a:pPr>
            <a:r>
              <a:rPr lang="en-GB" sz="1400" dirty="0"/>
              <a:t>People</a:t>
            </a:r>
          </a:p>
        </p:txBody>
      </p:sp>
      <p:sp>
        <p:nvSpPr>
          <p:cNvPr id="20" name="Isosceles Triangle 19"/>
          <p:cNvSpPr/>
          <p:nvPr/>
        </p:nvSpPr>
        <p:spPr>
          <a:xfrm>
            <a:off x="7041622" y="936026"/>
            <a:ext cx="1429627" cy="4762628"/>
          </a:xfrm>
          <a:prstGeom prst="triangl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a:p>
            <a:pPr algn="ctr">
              <a:defRPr/>
            </a:pPr>
            <a:endParaRPr lang="en-GB" dirty="0">
              <a:solidFill>
                <a:schemeClr val="bg2"/>
              </a:solidFill>
            </a:endParaRPr>
          </a:p>
        </p:txBody>
      </p:sp>
      <p:sp>
        <p:nvSpPr>
          <p:cNvPr id="14347" name="TextBox 20"/>
          <p:cNvSpPr txBox="1">
            <a:spLocks noChangeArrowheads="1"/>
          </p:cNvSpPr>
          <p:nvPr/>
        </p:nvSpPr>
        <p:spPr bwMode="auto">
          <a:xfrm>
            <a:off x="7272709" y="4824263"/>
            <a:ext cx="1030495" cy="733577"/>
          </a:xfrm>
          <a:prstGeom prst="rect">
            <a:avLst/>
          </a:prstGeom>
          <a:noFill/>
          <a:ln w="9525">
            <a:noFill/>
            <a:miter lim="800000"/>
            <a:headEnd/>
            <a:tailEnd/>
          </a:ln>
        </p:spPr>
        <p:txBody>
          <a:bodyPr wrap="none" lIns="86402" tIns="43201" rIns="86402" bIns="43201">
            <a:spAutoFit/>
          </a:bodyPr>
          <a:lstStyle/>
          <a:p>
            <a:pPr algn="ctr"/>
            <a:r>
              <a:rPr lang="en-GB" sz="1400" dirty="0"/>
              <a:t>Scale</a:t>
            </a:r>
          </a:p>
          <a:p>
            <a:pPr algn="ctr"/>
            <a:r>
              <a:rPr lang="en-GB" sz="1400" dirty="0"/>
              <a:t>of </a:t>
            </a:r>
          </a:p>
          <a:p>
            <a:pPr algn="ctr"/>
            <a:r>
              <a:rPr lang="en-GB" sz="1400" dirty="0"/>
              <a:t>Production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hangingPunct="1">
              <a:defRPr/>
            </a:pPr>
            <a:r>
              <a:rPr lang="en-GB" dirty="0" smtClean="0"/>
              <a:t>Agents</a:t>
            </a:r>
            <a:endParaRPr lang="en-GB" dirty="0"/>
          </a:p>
        </p:txBody>
      </p:sp>
      <p:pic>
        <p:nvPicPr>
          <p:cNvPr id="15362" name="Picture 2" descr="Front cover"/>
          <p:cNvPicPr>
            <a:picLocks noChangeAspect="1" noChangeArrowheads="1"/>
          </p:cNvPicPr>
          <p:nvPr/>
        </p:nvPicPr>
        <p:blipFill>
          <a:blip r:embed="rId3" cstate="print"/>
          <a:srcRect/>
          <a:stretch>
            <a:fillRect/>
          </a:stretch>
        </p:blipFill>
        <p:spPr bwMode="auto">
          <a:xfrm>
            <a:off x="169516" y="858023"/>
            <a:ext cx="2068682" cy="2586070"/>
          </a:xfrm>
          <a:prstGeom prst="rect">
            <a:avLst/>
          </a:prstGeom>
          <a:noFill/>
          <a:ln w="9525">
            <a:noFill/>
            <a:miter lim="800000"/>
            <a:headEnd/>
            <a:tailEnd/>
          </a:ln>
        </p:spPr>
      </p:pic>
      <p:pic>
        <p:nvPicPr>
          <p:cNvPr id="15363" name="Picture 4" descr="CDC 24/7 – Saving Lives. Protecting People."/>
          <p:cNvPicPr>
            <a:picLocks noChangeAspect="1" noChangeArrowheads="1"/>
          </p:cNvPicPr>
          <p:nvPr/>
        </p:nvPicPr>
        <p:blipFill>
          <a:blip r:embed="rId4" cstate="print"/>
          <a:srcRect/>
          <a:stretch>
            <a:fillRect/>
          </a:stretch>
        </p:blipFill>
        <p:spPr bwMode="auto">
          <a:xfrm>
            <a:off x="0" y="4461182"/>
            <a:ext cx="1980175" cy="918025"/>
          </a:xfrm>
          <a:prstGeom prst="rect">
            <a:avLst/>
          </a:prstGeom>
          <a:noFill/>
          <a:ln w="9525">
            <a:noFill/>
            <a:miter lim="800000"/>
            <a:headEnd/>
            <a:tailEnd/>
          </a:ln>
        </p:spPr>
      </p:pic>
      <p:pic>
        <p:nvPicPr>
          <p:cNvPr id="15364" name="Picture 5"/>
          <p:cNvPicPr>
            <a:picLocks noChangeAspect="1" noChangeArrowheads="1"/>
          </p:cNvPicPr>
          <p:nvPr/>
        </p:nvPicPr>
        <p:blipFill>
          <a:blip r:embed="rId5" cstate="print"/>
          <a:srcRect/>
          <a:stretch>
            <a:fillRect/>
          </a:stretch>
        </p:blipFill>
        <p:spPr bwMode="auto">
          <a:xfrm>
            <a:off x="2211196" y="1879552"/>
            <a:ext cx="2307204" cy="3403591"/>
          </a:xfrm>
          <a:prstGeom prst="rect">
            <a:avLst/>
          </a:prstGeom>
          <a:noFill/>
          <a:ln w="9525">
            <a:noFill/>
            <a:miter lim="800000"/>
            <a:headEnd/>
            <a:tailEnd/>
          </a:ln>
        </p:spPr>
      </p:pic>
      <p:sp>
        <p:nvSpPr>
          <p:cNvPr id="15365" name="TextBox 7"/>
          <p:cNvSpPr txBox="1">
            <a:spLocks noChangeArrowheads="1"/>
          </p:cNvSpPr>
          <p:nvPr/>
        </p:nvSpPr>
        <p:spPr bwMode="auto">
          <a:xfrm>
            <a:off x="4932436" y="1198533"/>
            <a:ext cx="3708327" cy="4180674"/>
          </a:xfrm>
          <a:prstGeom prst="rect">
            <a:avLst/>
          </a:prstGeom>
          <a:noFill/>
          <a:ln w="9525">
            <a:noFill/>
            <a:miter lim="800000"/>
            <a:headEnd/>
            <a:tailEnd/>
          </a:ln>
        </p:spPr>
        <p:txBody>
          <a:bodyPr lIns="86402" tIns="43201" rIns="86402" bIns="43201">
            <a:spAutoFit/>
          </a:bodyPr>
          <a:lstStyle/>
          <a:p>
            <a:pPr>
              <a:buFont typeface="Arial" charset="0"/>
              <a:buChar char="•"/>
            </a:pPr>
            <a:r>
              <a:rPr lang="en-GB" sz="2600" dirty="0"/>
              <a:t>Anthrax</a:t>
            </a:r>
          </a:p>
          <a:p>
            <a:pPr>
              <a:buFont typeface="Arial" charset="0"/>
              <a:buChar char="•"/>
            </a:pPr>
            <a:r>
              <a:rPr lang="en-GB" sz="2600" dirty="0"/>
              <a:t>Plague</a:t>
            </a:r>
          </a:p>
          <a:p>
            <a:pPr>
              <a:buFont typeface="Arial" charset="0"/>
              <a:buChar char="•"/>
            </a:pPr>
            <a:r>
              <a:rPr lang="en-GB" sz="2600" dirty="0" err="1"/>
              <a:t>Tularemia</a:t>
            </a:r>
            <a:endParaRPr lang="en-GB" sz="2600" dirty="0"/>
          </a:p>
          <a:p>
            <a:pPr>
              <a:buFont typeface="Arial" charset="0"/>
              <a:buChar char="•"/>
            </a:pPr>
            <a:r>
              <a:rPr lang="en-GB" sz="2600" dirty="0" err="1"/>
              <a:t>Botulinum</a:t>
            </a:r>
            <a:endParaRPr lang="en-GB" sz="2600" dirty="0"/>
          </a:p>
          <a:p>
            <a:pPr>
              <a:buFont typeface="Arial" charset="0"/>
              <a:buChar char="•"/>
            </a:pPr>
            <a:r>
              <a:rPr lang="en-GB" sz="2600" dirty="0" err="1"/>
              <a:t>Brucella</a:t>
            </a:r>
            <a:endParaRPr lang="en-GB" sz="2600" dirty="0"/>
          </a:p>
          <a:p>
            <a:pPr>
              <a:buFont typeface="Arial" charset="0"/>
              <a:buChar char="•"/>
            </a:pPr>
            <a:r>
              <a:rPr lang="en-GB" sz="2600" dirty="0" err="1"/>
              <a:t>Venezualan</a:t>
            </a:r>
            <a:r>
              <a:rPr lang="en-GB" sz="2600" dirty="0"/>
              <a:t> Equine Encephalitis</a:t>
            </a:r>
          </a:p>
          <a:p>
            <a:pPr>
              <a:buFont typeface="Arial" charset="0"/>
              <a:buChar char="•"/>
            </a:pPr>
            <a:r>
              <a:rPr lang="en-GB" sz="2600" dirty="0"/>
              <a:t>Smallpox</a:t>
            </a:r>
          </a:p>
          <a:p>
            <a:pPr>
              <a:buFont typeface="Arial" charset="0"/>
              <a:buChar char="•"/>
            </a:pPr>
            <a:r>
              <a:rPr lang="en-GB" sz="2600" dirty="0"/>
              <a:t>Viral haemorrhagic </a:t>
            </a:r>
            <a:r>
              <a:rPr lang="en-GB" sz="2600" dirty="0" smtClean="0"/>
              <a:t>fever</a:t>
            </a:r>
            <a:endParaRPr lang="en-GB"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noFill/>
          <a:ln/>
        </p:spPr>
        <p:txBody>
          <a:bodyPr/>
          <a:lstStyle/>
          <a:p>
            <a:pPr algn="ctr"/>
            <a:r>
              <a:rPr lang="en-US" dirty="0" smtClean="0">
                <a:effectLst/>
              </a:rPr>
              <a:t>Reality…………?</a:t>
            </a:r>
            <a:endParaRPr lang="en-GB" dirty="0" smtClean="0">
              <a:effectLst/>
            </a:endParaRPr>
          </a:p>
        </p:txBody>
      </p:sp>
      <p:pic>
        <p:nvPicPr>
          <p:cNvPr id="17413" name="Picture 5" descr="ANd9GcRpr0oHXBezBJRpgxl1DGTY5DAifEJ6rvcTc_gtNkoqn0O2TfYC"/>
          <p:cNvPicPr>
            <a:picLocks noChangeAspect="1" noChangeArrowheads="1"/>
          </p:cNvPicPr>
          <p:nvPr/>
        </p:nvPicPr>
        <p:blipFill>
          <a:blip r:embed="rId3" cstate="print"/>
          <a:srcRect/>
          <a:stretch>
            <a:fillRect/>
          </a:stretch>
        </p:blipFill>
        <p:spPr bwMode="auto">
          <a:xfrm>
            <a:off x="2880221" y="1007839"/>
            <a:ext cx="3468340" cy="421588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Grp="1" noRot="1" noChangeArrowheads="1"/>
          </p:cNvSpPr>
          <p:nvPr>
            <p:ph type="title"/>
          </p:nvPr>
        </p:nvSpPr>
        <p:spPr>
          <a:noFill/>
          <a:ln/>
        </p:spPr>
        <p:txBody>
          <a:bodyPr/>
          <a:lstStyle/>
          <a:p>
            <a:pPr algn="ctr"/>
            <a:r>
              <a:rPr lang="en-GB" sz="3200" dirty="0" err="1" smtClean="0"/>
              <a:t>Bhagwan</a:t>
            </a:r>
            <a:r>
              <a:rPr lang="en-GB" sz="3200" dirty="0" smtClean="0"/>
              <a:t> Shree Rajneesh Sect 1984</a:t>
            </a:r>
          </a:p>
        </p:txBody>
      </p:sp>
      <p:pic>
        <p:nvPicPr>
          <p:cNvPr id="19461" name="Picture 5" descr="220px-DallesRestaurantsCombined">
            <a:hlinkClick r:id="rId3"/>
          </p:cNvPr>
          <p:cNvPicPr>
            <a:picLocks noChangeAspect="1" noChangeArrowheads="1"/>
          </p:cNvPicPr>
          <p:nvPr/>
        </p:nvPicPr>
        <p:blipFill>
          <a:blip r:embed="rId4" cstate="print"/>
          <a:srcRect/>
          <a:stretch>
            <a:fillRect/>
          </a:stretch>
        </p:blipFill>
        <p:spPr bwMode="auto">
          <a:xfrm>
            <a:off x="781570" y="1339850"/>
            <a:ext cx="2790246" cy="2055055"/>
          </a:xfrm>
          <a:prstGeom prst="rect">
            <a:avLst/>
          </a:prstGeom>
          <a:noFill/>
        </p:spPr>
      </p:pic>
      <p:sp>
        <p:nvSpPr>
          <p:cNvPr id="19463" name="Text Box 7"/>
          <p:cNvSpPr txBox="1">
            <a:spLocks noChangeArrowheads="1"/>
          </p:cNvSpPr>
          <p:nvPr/>
        </p:nvSpPr>
        <p:spPr bwMode="auto">
          <a:xfrm>
            <a:off x="4387888" y="1151855"/>
            <a:ext cx="3267289" cy="4011397"/>
          </a:xfrm>
          <a:prstGeom prst="rect">
            <a:avLst/>
          </a:prstGeom>
          <a:noFill/>
          <a:ln w="9525">
            <a:noFill/>
            <a:miter lim="800000"/>
            <a:headEnd/>
            <a:tailEnd/>
          </a:ln>
          <a:effectLst/>
        </p:spPr>
        <p:txBody>
          <a:bodyPr lIns="86402" tIns="43201" rIns="86402" bIns="43201">
            <a:spAutoFit/>
          </a:bodyPr>
          <a:lstStyle/>
          <a:p>
            <a:pPr>
              <a:spcBef>
                <a:spcPct val="50000"/>
              </a:spcBef>
              <a:buFontTx/>
              <a:buChar char="•"/>
            </a:pPr>
            <a:r>
              <a:rPr lang="en-US" dirty="0"/>
              <a:t> </a:t>
            </a:r>
            <a:r>
              <a:rPr lang="en-US" i="1" dirty="0"/>
              <a:t>Salmonella </a:t>
            </a:r>
            <a:r>
              <a:rPr lang="en-US" i="1" dirty="0" err="1"/>
              <a:t>typhimurium</a:t>
            </a:r>
            <a:endParaRPr lang="en-US" dirty="0"/>
          </a:p>
          <a:p>
            <a:pPr>
              <a:spcBef>
                <a:spcPct val="50000"/>
              </a:spcBef>
              <a:buFontTx/>
              <a:buChar char="•"/>
            </a:pPr>
            <a:r>
              <a:rPr lang="en-US" dirty="0"/>
              <a:t>Ordered from a collection</a:t>
            </a:r>
          </a:p>
          <a:p>
            <a:pPr>
              <a:spcBef>
                <a:spcPct val="50000"/>
              </a:spcBef>
              <a:buFontTx/>
              <a:buChar char="•"/>
            </a:pPr>
            <a:r>
              <a:rPr lang="en-US" dirty="0"/>
              <a:t>Propagated by individuals with some technical skill</a:t>
            </a:r>
          </a:p>
          <a:p>
            <a:pPr>
              <a:spcBef>
                <a:spcPct val="50000"/>
              </a:spcBef>
              <a:buFontTx/>
              <a:buChar char="•"/>
            </a:pPr>
            <a:r>
              <a:rPr lang="en-US" dirty="0"/>
              <a:t>Simple delivery</a:t>
            </a:r>
          </a:p>
          <a:p>
            <a:pPr>
              <a:spcBef>
                <a:spcPct val="50000"/>
              </a:spcBef>
              <a:buFontTx/>
              <a:buChar char="•"/>
            </a:pPr>
            <a:r>
              <a:rPr lang="en-US" dirty="0"/>
              <a:t>751 cases: 45 </a:t>
            </a:r>
            <a:r>
              <a:rPr lang="en-US" dirty="0" err="1"/>
              <a:t>hospitalised</a:t>
            </a:r>
            <a:r>
              <a:rPr lang="en-US" dirty="0"/>
              <a:t>: No fatalities</a:t>
            </a:r>
          </a:p>
          <a:p>
            <a:pPr>
              <a:spcBef>
                <a:spcPct val="50000"/>
              </a:spcBef>
              <a:buFontTx/>
              <a:buChar char="•"/>
            </a:pPr>
            <a:r>
              <a:rPr lang="en-US" dirty="0"/>
              <a:t>Used to influence local elections</a:t>
            </a:r>
          </a:p>
          <a:p>
            <a:pPr>
              <a:spcBef>
                <a:spcPct val="50000"/>
              </a:spcBef>
              <a:buFontTx/>
              <a:buChar char="•"/>
            </a:pPr>
            <a:r>
              <a:rPr lang="en-US" dirty="0"/>
              <a:t>Not discovered as deliberate release for a year after the incident</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31800" y="0"/>
            <a:ext cx="7777163" cy="791815"/>
          </a:xfrm>
          <a:noFill/>
          <a:ln/>
        </p:spPr>
        <p:txBody>
          <a:bodyPr/>
          <a:lstStyle/>
          <a:p>
            <a:r>
              <a:rPr lang="en-US" sz="3800" dirty="0" smtClean="0"/>
              <a:t>But….</a:t>
            </a:r>
            <a:endParaRPr lang="en-GB" sz="3800" dirty="0" smtClean="0"/>
          </a:p>
        </p:txBody>
      </p:sp>
      <p:pic>
        <p:nvPicPr>
          <p:cNvPr id="21509" name="Picture 5" descr="File:Daschle letter.jpg">
            <a:hlinkClick r:id="rId3"/>
          </p:cNvPr>
          <p:cNvPicPr>
            <a:picLocks noChangeAspect="1" noChangeArrowheads="1"/>
          </p:cNvPicPr>
          <p:nvPr/>
        </p:nvPicPr>
        <p:blipFill>
          <a:blip r:embed="rId4" cstate="print"/>
          <a:srcRect/>
          <a:stretch>
            <a:fillRect/>
          </a:stretch>
        </p:blipFill>
        <p:spPr bwMode="auto">
          <a:xfrm>
            <a:off x="0" y="927025"/>
            <a:ext cx="3946849" cy="2200560"/>
          </a:xfrm>
          <a:prstGeom prst="rect">
            <a:avLst/>
          </a:prstGeom>
          <a:noFill/>
        </p:spPr>
      </p:pic>
      <p:pic>
        <p:nvPicPr>
          <p:cNvPr id="21511" name="Picture 7" descr="File:Amerithrax-letter-a.jpg">
            <a:hlinkClick r:id="rId5"/>
          </p:cNvPr>
          <p:cNvPicPr>
            <a:picLocks noChangeAspect="1" noChangeArrowheads="1"/>
          </p:cNvPicPr>
          <p:nvPr/>
        </p:nvPicPr>
        <p:blipFill>
          <a:blip r:embed="rId6" cstate="print"/>
          <a:srcRect/>
          <a:stretch>
            <a:fillRect/>
          </a:stretch>
        </p:blipFill>
        <p:spPr bwMode="auto">
          <a:xfrm>
            <a:off x="0" y="3240087"/>
            <a:ext cx="2083684" cy="2449567"/>
          </a:xfrm>
          <a:prstGeom prst="rect">
            <a:avLst/>
          </a:prstGeom>
          <a:noFill/>
        </p:spPr>
      </p:pic>
      <p:pic>
        <p:nvPicPr>
          <p:cNvPr id="21513" name="Picture 9" descr="220px-Anthraxreward">
            <a:hlinkClick r:id="rId7"/>
          </p:cNvPr>
          <p:cNvPicPr>
            <a:picLocks noChangeAspect="1" noChangeArrowheads="1"/>
          </p:cNvPicPr>
          <p:nvPr/>
        </p:nvPicPr>
        <p:blipFill>
          <a:blip r:embed="rId8" cstate="print"/>
          <a:srcRect/>
          <a:stretch>
            <a:fillRect/>
          </a:stretch>
        </p:blipFill>
        <p:spPr bwMode="auto">
          <a:xfrm>
            <a:off x="2143690" y="3307590"/>
            <a:ext cx="1980175" cy="2952080"/>
          </a:xfrm>
          <a:prstGeom prst="rect">
            <a:avLst/>
          </a:prstGeom>
          <a:noFill/>
        </p:spPr>
      </p:pic>
      <p:sp>
        <p:nvSpPr>
          <p:cNvPr id="21514" name="Text Box 10"/>
          <p:cNvSpPr txBox="1">
            <a:spLocks noChangeArrowheads="1"/>
          </p:cNvSpPr>
          <p:nvPr/>
        </p:nvSpPr>
        <p:spPr bwMode="auto">
          <a:xfrm>
            <a:off x="4320382" y="156004"/>
            <a:ext cx="4150867" cy="5088615"/>
          </a:xfrm>
          <a:prstGeom prst="rect">
            <a:avLst/>
          </a:prstGeom>
          <a:noFill/>
          <a:ln w="9525">
            <a:noFill/>
            <a:miter lim="800000"/>
            <a:headEnd/>
            <a:tailEnd/>
          </a:ln>
          <a:effectLst/>
        </p:spPr>
        <p:txBody>
          <a:bodyPr lIns="86402" tIns="43201" rIns="86402" bIns="43201">
            <a:spAutoFit/>
          </a:bodyPr>
          <a:lstStyle/>
          <a:p>
            <a:pPr>
              <a:spcBef>
                <a:spcPct val="50000"/>
              </a:spcBef>
              <a:buFontTx/>
              <a:buChar char="•"/>
            </a:pPr>
            <a:r>
              <a:rPr lang="en-US" sz="1400" i="1" dirty="0"/>
              <a:t>Bacillus </a:t>
            </a:r>
            <a:r>
              <a:rPr lang="en-US" sz="1400" i="1" dirty="0" err="1"/>
              <a:t>anthracis</a:t>
            </a:r>
            <a:endParaRPr lang="en-US" sz="1400" dirty="0"/>
          </a:p>
          <a:p>
            <a:pPr>
              <a:spcBef>
                <a:spcPct val="50000"/>
              </a:spcBef>
              <a:buFontTx/>
              <a:buChar char="•"/>
            </a:pPr>
            <a:r>
              <a:rPr lang="en-US" sz="1400" dirty="0"/>
              <a:t>Alleged government scientist with mental health problems</a:t>
            </a:r>
          </a:p>
          <a:p>
            <a:pPr>
              <a:spcBef>
                <a:spcPct val="50000"/>
              </a:spcBef>
              <a:buFontTx/>
              <a:buChar char="•"/>
            </a:pPr>
            <a:r>
              <a:rPr lang="en-US" sz="1400" dirty="0"/>
              <a:t>Potential 32,000 exposures</a:t>
            </a:r>
          </a:p>
          <a:p>
            <a:pPr>
              <a:spcBef>
                <a:spcPct val="50000"/>
              </a:spcBef>
              <a:buFontTx/>
              <a:buChar char="•"/>
            </a:pPr>
            <a:r>
              <a:rPr lang="en-US" sz="1400" dirty="0"/>
              <a:t>22 cases; 11 inhalational</a:t>
            </a:r>
          </a:p>
          <a:p>
            <a:pPr>
              <a:spcBef>
                <a:spcPct val="50000"/>
              </a:spcBef>
              <a:buFontTx/>
              <a:buChar char="•"/>
            </a:pPr>
            <a:r>
              <a:rPr lang="en-US" sz="1400" dirty="0"/>
              <a:t>5 deaths</a:t>
            </a:r>
          </a:p>
          <a:p>
            <a:pPr>
              <a:spcBef>
                <a:spcPct val="50000"/>
              </a:spcBef>
              <a:buFontTx/>
              <a:buChar char="•"/>
            </a:pPr>
            <a:r>
              <a:rPr lang="en-US" sz="1400" dirty="0"/>
              <a:t>In the immediate aftermath of the September 11</a:t>
            </a:r>
            <a:r>
              <a:rPr lang="en-US" sz="1400" baseline="30000" dirty="0"/>
              <a:t>th</a:t>
            </a:r>
            <a:r>
              <a:rPr lang="en-US" sz="1400" dirty="0"/>
              <a:t> attacks</a:t>
            </a:r>
          </a:p>
          <a:p>
            <a:pPr>
              <a:spcBef>
                <a:spcPct val="50000"/>
              </a:spcBef>
              <a:buFontTx/>
              <a:buChar char="•"/>
            </a:pPr>
            <a:r>
              <a:rPr lang="en-US" sz="1400" dirty="0"/>
              <a:t>FBI Investigation - </a:t>
            </a:r>
            <a:r>
              <a:rPr lang="en-GB" sz="1400" dirty="0"/>
              <a:t>"one of the largest and most complex in the history of law enforcement“</a:t>
            </a:r>
          </a:p>
          <a:p>
            <a:pPr lvl="1">
              <a:spcBef>
                <a:spcPct val="50000"/>
              </a:spcBef>
              <a:buFontTx/>
              <a:buChar char="•"/>
            </a:pPr>
            <a:r>
              <a:rPr lang="en-US" sz="1400" dirty="0"/>
              <a:t>Over 6 continents</a:t>
            </a:r>
          </a:p>
          <a:p>
            <a:pPr lvl="1">
              <a:spcBef>
                <a:spcPct val="50000"/>
              </a:spcBef>
              <a:buFontTx/>
              <a:buChar char="•"/>
            </a:pPr>
            <a:r>
              <a:rPr lang="en-US" sz="1400" dirty="0"/>
              <a:t>9,000 interviews</a:t>
            </a:r>
          </a:p>
          <a:p>
            <a:pPr lvl="1">
              <a:spcBef>
                <a:spcPct val="50000"/>
              </a:spcBef>
              <a:buFontTx/>
              <a:buChar char="•"/>
            </a:pPr>
            <a:r>
              <a:rPr lang="en-US" sz="1400" dirty="0"/>
              <a:t>67 searches</a:t>
            </a:r>
          </a:p>
          <a:p>
            <a:pPr lvl="1">
              <a:spcBef>
                <a:spcPct val="50000"/>
              </a:spcBef>
              <a:buFontTx/>
              <a:buChar char="•"/>
            </a:pPr>
            <a:r>
              <a:rPr lang="en-US" sz="1400" dirty="0"/>
              <a:t>6,000 subpoenas</a:t>
            </a:r>
          </a:p>
          <a:p>
            <a:pPr>
              <a:spcBef>
                <a:spcPct val="50000"/>
              </a:spcBef>
              <a:buFontTx/>
              <a:buChar char="•"/>
            </a:pPr>
            <a:r>
              <a:rPr lang="en-US" sz="1400" dirty="0"/>
              <a:t>Cost of clean up in excess $1 billion</a:t>
            </a:r>
          </a:p>
          <a:p>
            <a:pPr>
              <a:spcBef>
                <a:spcPct val="50000"/>
              </a:spcBef>
              <a:buFontTx/>
              <a:buChar char="•"/>
            </a:pPr>
            <a:r>
              <a:rPr lang="en-US" sz="1400" dirty="0"/>
              <a:t>$5.6 billion allocated over 10 years for vaccines and medical countermeasures</a:t>
            </a:r>
            <a:endParaRPr lang="en-GB"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Rot="1" noChangeArrowheads="1"/>
          </p:cNvSpPr>
          <p:nvPr>
            <p:ph type="title"/>
          </p:nvPr>
        </p:nvSpPr>
        <p:spPr>
          <a:noFill/>
          <a:ln/>
        </p:spPr>
        <p:txBody>
          <a:bodyPr/>
          <a:lstStyle/>
          <a:p>
            <a:endParaRPr lang="en-US" smtClean="0">
              <a:effectLst/>
            </a:endParaRPr>
          </a:p>
        </p:txBody>
      </p:sp>
      <p:pic>
        <p:nvPicPr>
          <p:cNvPr id="23560" name="Picture 8" descr="Anthraxmailflow"/>
          <p:cNvPicPr>
            <a:picLocks noChangeAspect="1" noChangeArrowheads="1"/>
          </p:cNvPicPr>
          <p:nvPr/>
        </p:nvPicPr>
        <p:blipFill>
          <a:blip r:embed="rId3" cstate="print"/>
          <a:srcRect/>
          <a:stretch>
            <a:fillRect/>
          </a:stretch>
        </p:blipFill>
        <p:spPr bwMode="auto">
          <a:xfrm>
            <a:off x="297026" y="274508"/>
            <a:ext cx="8046711" cy="593116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432038" y="259508"/>
            <a:ext cx="7776687" cy="871523"/>
          </a:xfrm>
          <a:noFill/>
          <a:ln/>
        </p:spPr>
        <p:txBody>
          <a:bodyPr/>
          <a:lstStyle/>
          <a:p>
            <a:pPr algn="ctr"/>
            <a:r>
              <a:rPr lang="en-US" dirty="0" smtClean="0">
                <a:effectLst/>
              </a:rPr>
              <a:t>Deliberate release</a:t>
            </a:r>
            <a:endParaRPr lang="en-GB" dirty="0" smtClean="0">
              <a:effectLst/>
            </a:endParaRPr>
          </a:p>
        </p:txBody>
      </p:sp>
      <p:sp>
        <p:nvSpPr>
          <p:cNvPr id="25603" name="Rectangle 3"/>
          <p:cNvSpPr>
            <a:spLocks noGrp="1" noChangeArrowheads="1"/>
          </p:cNvSpPr>
          <p:nvPr>
            <p:ph type="body" idx="1"/>
          </p:nvPr>
        </p:nvSpPr>
        <p:spPr>
          <a:noFill/>
          <a:ln/>
        </p:spPr>
        <p:txBody>
          <a:bodyPr/>
          <a:lstStyle/>
          <a:p>
            <a:r>
              <a:rPr lang="en-US" smtClean="0">
                <a:effectLst/>
              </a:rPr>
              <a:t>Disease outbreak from deliberate release is essentially the same as a natural outbreak</a:t>
            </a:r>
          </a:p>
          <a:p>
            <a:pPr lvl="1"/>
            <a:r>
              <a:rPr lang="en-US" smtClean="0">
                <a:effectLst/>
              </a:rPr>
              <a:t>Point source</a:t>
            </a:r>
          </a:p>
          <a:p>
            <a:pPr lvl="1"/>
            <a:r>
              <a:rPr lang="en-US" smtClean="0">
                <a:effectLst/>
              </a:rPr>
              <a:t>Disseminated cases as people disperse</a:t>
            </a:r>
          </a:p>
          <a:p>
            <a:pPr lvl="2"/>
            <a:r>
              <a:rPr lang="en-US" smtClean="0">
                <a:effectLst/>
              </a:rPr>
              <a:t>Secondary spread if transmissible</a:t>
            </a:r>
          </a:p>
          <a:p>
            <a:r>
              <a:rPr lang="en-US" smtClean="0">
                <a:effectLst/>
              </a:rPr>
              <a:t>Difficult to discriminate between the two</a:t>
            </a:r>
          </a:p>
          <a:p>
            <a:pPr lvl="1"/>
            <a:r>
              <a:rPr lang="en-US" smtClean="0">
                <a:effectLst/>
              </a:rPr>
              <a:t>Unusual disease</a:t>
            </a:r>
          </a:p>
          <a:p>
            <a:pPr lvl="1"/>
            <a:r>
              <a:rPr lang="en-US" smtClean="0">
                <a:effectLst/>
              </a:rPr>
              <a:t>Unusual presentation</a:t>
            </a:r>
            <a:endParaRPr lang="en-GB" smtClean="0">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descr="deadbird"/>
          <p:cNvPicPr>
            <a:picLocks noChangeAspect="1" noChangeArrowheads="1"/>
          </p:cNvPicPr>
          <p:nvPr/>
        </p:nvPicPr>
        <p:blipFill>
          <a:blip r:embed="rId3" cstate="print"/>
          <a:srcRect/>
          <a:stretch>
            <a:fillRect/>
          </a:stretch>
        </p:blipFill>
        <p:spPr bwMode="auto">
          <a:xfrm>
            <a:off x="1456629" y="143743"/>
            <a:ext cx="2176692" cy="1692046"/>
          </a:xfrm>
          <a:prstGeom prst="rect">
            <a:avLst/>
          </a:prstGeom>
          <a:noFill/>
          <a:ln w="9525">
            <a:noFill/>
            <a:miter lim="800000"/>
            <a:headEnd/>
            <a:tailEnd/>
          </a:ln>
        </p:spPr>
      </p:pic>
      <p:pic>
        <p:nvPicPr>
          <p:cNvPr id="26630" name="Picture 6" descr="64"/>
          <p:cNvPicPr>
            <a:picLocks noChangeAspect="1" noChangeArrowheads="1"/>
          </p:cNvPicPr>
          <p:nvPr/>
        </p:nvPicPr>
        <p:blipFill>
          <a:blip r:embed="rId4" cstate="print"/>
          <a:srcRect/>
          <a:stretch>
            <a:fillRect/>
          </a:stretch>
        </p:blipFill>
        <p:spPr bwMode="auto">
          <a:xfrm>
            <a:off x="1122099" y="2096307"/>
            <a:ext cx="2511222" cy="3334591"/>
          </a:xfrm>
          <a:prstGeom prst="rect">
            <a:avLst/>
          </a:prstGeom>
          <a:noFill/>
        </p:spPr>
      </p:pic>
      <p:pic>
        <p:nvPicPr>
          <p:cNvPr id="26632" name="Picture 8" descr="DFW+07Sep12+West+Nile+Virus+01"/>
          <p:cNvPicPr>
            <a:picLocks noChangeAspect="1" noChangeArrowheads="1"/>
          </p:cNvPicPr>
          <p:nvPr/>
        </p:nvPicPr>
        <p:blipFill>
          <a:blip r:embed="rId5" cstate="print"/>
          <a:srcRect/>
          <a:stretch>
            <a:fillRect/>
          </a:stretch>
        </p:blipFill>
        <p:spPr bwMode="auto">
          <a:xfrm>
            <a:off x="4387888" y="143743"/>
            <a:ext cx="4048857" cy="3036082"/>
          </a:xfrm>
          <a:prstGeom prst="rect">
            <a:avLst/>
          </a:prstGeom>
          <a:noFill/>
        </p:spPr>
      </p:pic>
      <p:pic>
        <p:nvPicPr>
          <p:cNvPr id="26634" name="Picture 10" descr="250px-Skin_reaction_to_anthrax"/>
          <p:cNvPicPr>
            <a:picLocks noChangeAspect="1" noChangeArrowheads="1"/>
          </p:cNvPicPr>
          <p:nvPr/>
        </p:nvPicPr>
        <p:blipFill>
          <a:blip r:embed="rId6" cstate="print"/>
          <a:srcRect/>
          <a:stretch>
            <a:fillRect/>
          </a:stretch>
        </p:blipFill>
        <p:spPr bwMode="auto">
          <a:xfrm>
            <a:off x="4456894" y="3312095"/>
            <a:ext cx="3406800" cy="243906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431800" y="258764"/>
            <a:ext cx="7777163" cy="677068"/>
          </a:xfrm>
          <a:noFill/>
          <a:ln/>
        </p:spPr>
        <p:txBody>
          <a:bodyPr/>
          <a:lstStyle/>
          <a:p>
            <a:pPr algn="ctr"/>
            <a:r>
              <a:rPr lang="en-US" sz="3200" dirty="0" smtClean="0">
                <a:effectLst/>
              </a:rPr>
              <a:t>Infectious Disease Outbreak</a:t>
            </a:r>
            <a:endParaRPr lang="en-GB" sz="3200" dirty="0" smtClean="0">
              <a:effectLst/>
            </a:endParaRPr>
          </a:p>
        </p:txBody>
      </p:sp>
      <p:sp>
        <p:nvSpPr>
          <p:cNvPr id="29699" name="Rectangle 3"/>
          <p:cNvSpPr>
            <a:spLocks noGrp="1" noChangeArrowheads="1"/>
          </p:cNvSpPr>
          <p:nvPr>
            <p:ph type="body" idx="1"/>
          </p:nvPr>
        </p:nvSpPr>
        <p:spPr>
          <a:xfrm>
            <a:off x="431800" y="1079847"/>
            <a:ext cx="7777163" cy="3879850"/>
          </a:xfrm>
          <a:noFill/>
          <a:ln/>
        </p:spPr>
        <p:txBody>
          <a:bodyPr/>
          <a:lstStyle/>
          <a:p>
            <a:r>
              <a:rPr lang="en-US" dirty="0" smtClean="0"/>
              <a:t>As with any disease outbreak</a:t>
            </a:r>
          </a:p>
          <a:p>
            <a:r>
              <a:rPr lang="en-US" dirty="0" smtClean="0"/>
              <a:t>Multi-agency</a:t>
            </a:r>
          </a:p>
          <a:p>
            <a:pPr lvl="1"/>
            <a:r>
              <a:rPr lang="en-US" dirty="0" smtClean="0"/>
              <a:t>NHS</a:t>
            </a:r>
          </a:p>
          <a:p>
            <a:pPr lvl="1"/>
            <a:r>
              <a:rPr lang="en-US" dirty="0" err="1" smtClean="0"/>
              <a:t>DoH</a:t>
            </a:r>
            <a:endParaRPr lang="en-US" dirty="0" smtClean="0"/>
          </a:p>
          <a:p>
            <a:pPr lvl="1"/>
            <a:r>
              <a:rPr lang="en-US" dirty="0" smtClean="0"/>
              <a:t>PHE</a:t>
            </a:r>
          </a:p>
          <a:p>
            <a:pPr lvl="1"/>
            <a:r>
              <a:rPr lang="en-US" dirty="0" smtClean="0"/>
              <a:t>DEFRA</a:t>
            </a:r>
          </a:p>
          <a:p>
            <a:r>
              <a:rPr lang="en-US" dirty="0" smtClean="0"/>
              <a:t>Implications but not necessarily direct involvement</a:t>
            </a:r>
          </a:p>
          <a:p>
            <a:pPr lvl="1"/>
            <a:r>
              <a:rPr lang="en-US" dirty="0" smtClean="0"/>
              <a:t>Education, Home Office, </a:t>
            </a:r>
            <a:r>
              <a:rPr lang="en-US" dirty="0" err="1" smtClean="0"/>
              <a:t>MoD</a:t>
            </a:r>
            <a:r>
              <a:rPr lang="en-US" dirty="0" smtClean="0"/>
              <a:t>, Treasury and other national and local government departments/agencies</a:t>
            </a:r>
            <a:endParaRPr lang="en-GB"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noFill/>
          <a:ln/>
        </p:spPr>
        <p:txBody>
          <a:bodyPr/>
          <a:lstStyle/>
          <a:p>
            <a:r>
              <a:rPr lang="en-US" smtClean="0">
                <a:effectLst/>
              </a:rPr>
              <a:t>Deliberate Release</a:t>
            </a:r>
            <a:endParaRPr lang="en-GB" smtClean="0">
              <a:effectLst/>
            </a:endParaRPr>
          </a:p>
        </p:txBody>
      </p:sp>
      <p:sp>
        <p:nvSpPr>
          <p:cNvPr id="30723" name="Rectangle 3"/>
          <p:cNvSpPr>
            <a:spLocks noGrp="1" noChangeArrowheads="1"/>
          </p:cNvSpPr>
          <p:nvPr>
            <p:ph type="body" idx="1"/>
          </p:nvPr>
        </p:nvSpPr>
        <p:spPr>
          <a:noFill/>
          <a:ln/>
        </p:spPr>
        <p:txBody>
          <a:bodyPr/>
          <a:lstStyle/>
          <a:p>
            <a:pPr>
              <a:lnSpc>
                <a:spcPct val="90000"/>
              </a:lnSpc>
            </a:pPr>
            <a:r>
              <a:rPr lang="en-US" dirty="0" smtClean="0">
                <a:effectLst/>
              </a:rPr>
              <a:t>Crime</a:t>
            </a:r>
          </a:p>
          <a:p>
            <a:pPr lvl="1">
              <a:lnSpc>
                <a:spcPct val="90000"/>
              </a:lnSpc>
            </a:pPr>
            <a:r>
              <a:rPr lang="en-US" dirty="0" smtClean="0">
                <a:effectLst/>
              </a:rPr>
              <a:t>Law enforcement agencies</a:t>
            </a:r>
          </a:p>
          <a:p>
            <a:pPr lvl="1">
              <a:lnSpc>
                <a:spcPct val="90000"/>
              </a:lnSpc>
            </a:pPr>
            <a:r>
              <a:rPr lang="en-US" dirty="0" smtClean="0">
                <a:effectLst/>
              </a:rPr>
              <a:t>Counter-terrorism</a:t>
            </a:r>
          </a:p>
          <a:p>
            <a:pPr lvl="1">
              <a:lnSpc>
                <a:spcPct val="90000"/>
              </a:lnSpc>
            </a:pPr>
            <a:r>
              <a:rPr lang="en-US" dirty="0" smtClean="0">
                <a:effectLst/>
              </a:rPr>
              <a:t>Security services</a:t>
            </a:r>
          </a:p>
          <a:p>
            <a:pPr>
              <a:lnSpc>
                <a:spcPct val="90000"/>
              </a:lnSpc>
            </a:pPr>
            <a:endParaRPr lang="en-US" dirty="0" smtClean="0">
              <a:effectLst/>
            </a:endParaRPr>
          </a:p>
          <a:p>
            <a:pPr>
              <a:lnSpc>
                <a:spcPct val="90000"/>
              </a:lnSpc>
            </a:pPr>
            <a:r>
              <a:rPr lang="en-US" dirty="0" smtClean="0">
                <a:effectLst/>
              </a:rPr>
              <a:t>Requirement for technical advice and forensic exploitation</a:t>
            </a:r>
          </a:p>
          <a:p>
            <a:pPr lvl="1">
              <a:lnSpc>
                <a:spcPct val="90000"/>
              </a:lnSpc>
            </a:pPr>
            <a:r>
              <a:rPr lang="en-US" dirty="0" smtClean="0">
                <a:effectLst/>
              </a:rPr>
              <a:t>Home Office</a:t>
            </a:r>
          </a:p>
          <a:p>
            <a:pPr lvl="1">
              <a:lnSpc>
                <a:spcPct val="90000"/>
              </a:lnSpc>
            </a:pPr>
            <a:r>
              <a:rPr lang="en-US" dirty="0" err="1" smtClean="0">
                <a:effectLst/>
              </a:rPr>
              <a:t>MoD</a:t>
            </a:r>
            <a:endParaRPr lang="en-US" dirty="0" smtClean="0">
              <a:effectLst/>
            </a:endParaRPr>
          </a:p>
          <a:p>
            <a:pPr lvl="1">
              <a:lnSpc>
                <a:spcPct val="90000"/>
              </a:lnSpc>
            </a:pPr>
            <a:r>
              <a:rPr lang="en-US" dirty="0" smtClean="0">
                <a:effectLst/>
              </a:rPr>
              <a:t>Foreign and Commonwealth Office</a:t>
            </a:r>
            <a:endParaRPr lang="en-GB" dirty="0" smtClean="0">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432038" y="259507"/>
            <a:ext cx="7776687" cy="598516"/>
          </a:xfrm>
          <a:noFill/>
          <a:ln/>
        </p:spPr>
        <p:txBody>
          <a:bodyPr/>
          <a:lstStyle/>
          <a:p>
            <a:r>
              <a:rPr lang="en-US" sz="3800" dirty="0" smtClean="0"/>
              <a:t>Deliberate Release - Challenges</a:t>
            </a:r>
            <a:endParaRPr lang="en-GB" sz="3800" dirty="0" smtClean="0"/>
          </a:p>
        </p:txBody>
      </p:sp>
      <p:sp>
        <p:nvSpPr>
          <p:cNvPr id="35843" name="Rectangle 3"/>
          <p:cNvSpPr>
            <a:spLocks noGrp="1" noChangeArrowheads="1"/>
          </p:cNvSpPr>
          <p:nvPr>
            <p:ph type="body" idx="1"/>
          </p:nvPr>
        </p:nvSpPr>
        <p:spPr>
          <a:xfrm>
            <a:off x="432038" y="927025"/>
            <a:ext cx="7776687" cy="4861632"/>
          </a:xfrm>
          <a:noFill/>
          <a:ln/>
        </p:spPr>
        <p:txBody>
          <a:bodyPr/>
          <a:lstStyle/>
          <a:p>
            <a:pPr>
              <a:lnSpc>
                <a:spcPct val="90000"/>
              </a:lnSpc>
            </a:pPr>
            <a:r>
              <a:rPr lang="en-US" sz="2600" dirty="0" smtClean="0"/>
              <a:t>Political </a:t>
            </a:r>
          </a:p>
          <a:p>
            <a:pPr lvl="1">
              <a:lnSpc>
                <a:spcPct val="90000"/>
              </a:lnSpc>
            </a:pPr>
            <a:r>
              <a:rPr lang="en-US" sz="2300" dirty="0" smtClean="0"/>
              <a:t>Political pressure</a:t>
            </a:r>
          </a:p>
          <a:p>
            <a:pPr lvl="2">
              <a:lnSpc>
                <a:spcPct val="90000"/>
              </a:lnSpc>
            </a:pPr>
            <a:r>
              <a:rPr lang="en-US" sz="1900" dirty="0" smtClean="0"/>
              <a:t>Repugnant act</a:t>
            </a:r>
          </a:p>
          <a:p>
            <a:pPr lvl="2">
              <a:lnSpc>
                <a:spcPct val="90000"/>
              </a:lnSpc>
            </a:pPr>
            <a:r>
              <a:rPr lang="en-US" sz="1900" dirty="0" smtClean="0"/>
              <a:t>Who did it?</a:t>
            </a:r>
          </a:p>
          <a:p>
            <a:pPr lvl="2">
              <a:lnSpc>
                <a:spcPct val="90000"/>
              </a:lnSpc>
            </a:pPr>
            <a:r>
              <a:rPr lang="en-US" sz="1900" dirty="0" smtClean="0"/>
              <a:t>Retaliation?</a:t>
            </a:r>
          </a:p>
          <a:p>
            <a:pPr lvl="2">
              <a:lnSpc>
                <a:spcPct val="90000"/>
              </a:lnSpc>
            </a:pPr>
            <a:r>
              <a:rPr lang="en-US" sz="1900" dirty="0" smtClean="0"/>
              <a:t>“Something must be done”</a:t>
            </a:r>
          </a:p>
          <a:p>
            <a:pPr>
              <a:lnSpc>
                <a:spcPct val="90000"/>
              </a:lnSpc>
            </a:pPr>
            <a:r>
              <a:rPr lang="en-US" sz="2600" dirty="0" smtClean="0"/>
              <a:t>Social</a:t>
            </a:r>
          </a:p>
          <a:p>
            <a:pPr lvl="1">
              <a:lnSpc>
                <a:spcPct val="90000"/>
              </a:lnSpc>
            </a:pPr>
            <a:r>
              <a:rPr lang="en-US" sz="2300" dirty="0" smtClean="0"/>
              <a:t>Fear</a:t>
            </a:r>
          </a:p>
          <a:p>
            <a:pPr lvl="1">
              <a:lnSpc>
                <a:spcPct val="90000"/>
              </a:lnSpc>
            </a:pPr>
            <a:r>
              <a:rPr lang="en-US" sz="2300" dirty="0" smtClean="0"/>
              <a:t>Ignorance</a:t>
            </a:r>
          </a:p>
          <a:p>
            <a:pPr lvl="1">
              <a:lnSpc>
                <a:spcPct val="90000"/>
              </a:lnSpc>
            </a:pPr>
            <a:r>
              <a:rPr lang="en-US" sz="2300" dirty="0" smtClean="0"/>
              <a:t>Treating the sick – may be large numbers</a:t>
            </a:r>
          </a:p>
          <a:p>
            <a:pPr lvl="1">
              <a:lnSpc>
                <a:spcPct val="90000"/>
              </a:lnSpc>
            </a:pPr>
            <a:r>
              <a:rPr lang="en-US" sz="2300" dirty="0" smtClean="0"/>
              <a:t>Treating the well – will be even bigger numbers!</a:t>
            </a:r>
          </a:p>
          <a:p>
            <a:pPr lvl="1">
              <a:lnSpc>
                <a:spcPct val="90000"/>
              </a:lnSpc>
            </a:pPr>
            <a:r>
              <a:rPr lang="en-US" sz="2300" dirty="0" smtClean="0"/>
              <a:t>Social interventions</a:t>
            </a:r>
          </a:p>
          <a:p>
            <a:pPr lvl="2">
              <a:lnSpc>
                <a:spcPct val="90000"/>
              </a:lnSpc>
            </a:pPr>
            <a:r>
              <a:rPr lang="en-US" sz="1900" dirty="0" smtClean="0"/>
              <a:t>Closing schools, restricting travel etc.</a:t>
            </a:r>
            <a:endParaRPr lang="en-GB" sz="19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32038" y="143743"/>
            <a:ext cx="7776687" cy="598516"/>
          </a:xfrm>
          <a:noFill/>
          <a:ln/>
        </p:spPr>
        <p:txBody>
          <a:bodyPr/>
          <a:lstStyle/>
          <a:p>
            <a:pPr algn="ctr"/>
            <a:r>
              <a:rPr lang="en-US" sz="3800" dirty="0" smtClean="0"/>
              <a:t>Medical </a:t>
            </a:r>
            <a:r>
              <a:rPr lang="en-US" sz="3200" dirty="0" smtClean="0"/>
              <a:t>Countermeasures</a:t>
            </a:r>
            <a:r>
              <a:rPr lang="en-US" sz="3800" dirty="0" smtClean="0"/>
              <a:t> – What?</a:t>
            </a:r>
            <a:endParaRPr lang="en-GB" sz="3800" dirty="0" smtClean="0"/>
          </a:p>
        </p:txBody>
      </p:sp>
      <p:sp>
        <p:nvSpPr>
          <p:cNvPr id="31747" name="Rectangle 3"/>
          <p:cNvSpPr>
            <a:spLocks noGrp="1" noChangeArrowheads="1"/>
          </p:cNvSpPr>
          <p:nvPr>
            <p:ph type="body" idx="1"/>
          </p:nvPr>
        </p:nvSpPr>
        <p:spPr>
          <a:xfrm>
            <a:off x="442539" y="858023"/>
            <a:ext cx="7776687" cy="5443647"/>
          </a:xfrm>
          <a:noFill/>
          <a:ln/>
        </p:spPr>
        <p:txBody>
          <a:bodyPr/>
          <a:lstStyle/>
          <a:p>
            <a:pPr>
              <a:lnSpc>
                <a:spcPct val="90000"/>
              </a:lnSpc>
            </a:pPr>
            <a:r>
              <a:rPr lang="en-US" dirty="0" smtClean="0"/>
              <a:t>Bacterial infection can be treated with antibiotics</a:t>
            </a:r>
          </a:p>
          <a:p>
            <a:pPr lvl="1">
              <a:lnSpc>
                <a:spcPct val="90000"/>
              </a:lnSpc>
            </a:pPr>
            <a:r>
              <a:rPr lang="en-US" dirty="0" smtClean="0"/>
              <a:t>Which ones?</a:t>
            </a:r>
          </a:p>
          <a:p>
            <a:pPr lvl="1">
              <a:lnSpc>
                <a:spcPct val="90000"/>
              </a:lnSpc>
            </a:pPr>
            <a:r>
              <a:rPr lang="en-US" dirty="0" smtClean="0"/>
              <a:t>Route</a:t>
            </a:r>
          </a:p>
          <a:p>
            <a:pPr lvl="2">
              <a:lnSpc>
                <a:spcPct val="90000"/>
              </a:lnSpc>
            </a:pPr>
            <a:r>
              <a:rPr lang="en-US" sz="1800" dirty="0" smtClean="0"/>
              <a:t>Difficult to establish intra-venous lines in large numbers of people</a:t>
            </a:r>
          </a:p>
          <a:p>
            <a:pPr lvl="2">
              <a:lnSpc>
                <a:spcPct val="90000"/>
              </a:lnSpc>
            </a:pPr>
            <a:r>
              <a:rPr lang="en-US" sz="1800" dirty="0" smtClean="0"/>
              <a:t>Preferably oral</a:t>
            </a:r>
          </a:p>
          <a:p>
            <a:pPr lvl="3">
              <a:lnSpc>
                <a:spcPct val="90000"/>
              </a:lnSpc>
            </a:pPr>
            <a:r>
              <a:rPr lang="en-US" dirty="0" smtClean="0"/>
              <a:t>Problematic in patients with vomiting and/or </a:t>
            </a:r>
            <a:r>
              <a:rPr lang="en-US" dirty="0" err="1" smtClean="0"/>
              <a:t>diarrhoea</a:t>
            </a:r>
            <a:endParaRPr lang="en-US" dirty="0" smtClean="0"/>
          </a:p>
          <a:p>
            <a:pPr lvl="2">
              <a:lnSpc>
                <a:spcPct val="90000"/>
              </a:lnSpc>
            </a:pPr>
            <a:r>
              <a:rPr lang="en-US" sz="1800" dirty="0" smtClean="0"/>
              <a:t>?Intra-muscular</a:t>
            </a:r>
          </a:p>
          <a:p>
            <a:pPr lvl="1">
              <a:lnSpc>
                <a:spcPct val="90000"/>
              </a:lnSpc>
            </a:pPr>
            <a:r>
              <a:rPr lang="en-US" dirty="0" smtClean="0"/>
              <a:t>Stock-piling</a:t>
            </a:r>
          </a:p>
          <a:p>
            <a:pPr lvl="2">
              <a:lnSpc>
                <a:spcPct val="90000"/>
              </a:lnSpc>
            </a:pPr>
            <a:r>
              <a:rPr lang="en-US" sz="1800" dirty="0" smtClean="0"/>
              <a:t>Expensive </a:t>
            </a:r>
          </a:p>
          <a:p>
            <a:pPr lvl="2">
              <a:lnSpc>
                <a:spcPct val="90000"/>
              </a:lnSpc>
            </a:pPr>
            <a:r>
              <a:rPr lang="en-US" sz="1800" dirty="0" smtClean="0"/>
              <a:t>Storage</a:t>
            </a:r>
          </a:p>
          <a:p>
            <a:pPr lvl="2">
              <a:lnSpc>
                <a:spcPct val="90000"/>
              </a:lnSpc>
            </a:pPr>
            <a:r>
              <a:rPr lang="en-US" sz="1800" dirty="0" smtClean="0"/>
              <a:t>Drug shelf life – turnover and restock</a:t>
            </a:r>
          </a:p>
          <a:p>
            <a:pPr lvl="1">
              <a:lnSpc>
                <a:spcPct val="90000"/>
              </a:lnSpc>
            </a:pPr>
            <a:r>
              <a:rPr lang="en-US" dirty="0" smtClean="0"/>
              <a:t>Prophylaxis?</a:t>
            </a:r>
          </a:p>
          <a:p>
            <a:pPr lvl="1">
              <a:lnSpc>
                <a:spcPct val="90000"/>
              </a:lnSpc>
            </a:pPr>
            <a:r>
              <a:rPr lang="en-US" dirty="0" smtClean="0"/>
              <a:t>Timely administration</a:t>
            </a:r>
          </a:p>
          <a:p>
            <a:pPr lvl="2">
              <a:lnSpc>
                <a:spcPct val="90000"/>
              </a:lnSpc>
            </a:pPr>
            <a:r>
              <a:rPr lang="en-US" sz="1800" dirty="0" smtClean="0"/>
              <a:t>Rapid onset of disease</a:t>
            </a:r>
          </a:p>
          <a:p>
            <a:pPr lvl="2">
              <a:lnSpc>
                <a:spcPct val="90000"/>
              </a:lnSpc>
            </a:pPr>
            <a:r>
              <a:rPr lang="en-US" sz="1800" dirty="0" smtClean="0"/>
              <a:t>Too late once symptoms appear</a:t>
            </a:r>
          </a:p>
          <a:p>
            <a:pPr lvl="2">
              <a:lnSpc>
                <a:spcPct val="90000"/>
              </a:lnSpc>
            </a:pPr>
            <a:endParaRPr lang="en-GB" sz="2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a:xfrm>
            <a:off x="432038" y="259507"/>
            <a:ext cx="7776687" cy="598516"/>
          </a:xfrm>
          <a:noFill/>
          <a:ln/>
        </p:spPr>
        <p:txBody>
          <a:bodyPr/>
          <a:lstStyle/>
          <a:p>
            <a:pPr algn="ctr"/>
            <a:r>
              <a:rPr lang="en-US" sz="3200" dirty="0" smtClean="0"/>
              <a:t>Medical Countermeasures – What?</a:t>
            </a:r>
            <a:endParaRPr lang="en-GB" sz="3200" dirty="0" smtClean="0"/>
          </a:p>
        </p:txBody>
      </p:sp>
      <p:sp>
        <p:nvSpPr>
          <p:cNvPr id="59395" name="Rectangle 3"/>
          <p:cNvSpPr>
            <a:spLocks noGrp="1" noChangeArrowheads="1"/>
          </p:cNvSpPr>
          <p:nvPr>
            <p:ph type="body" idx="1"/>
          </p:nvPr>
        </p:nvSpPr>
        <p:spPr>
          <a:xfrm>
            <a:off x="432038" y="1079847"/>
            <a:ext cx="7776687" cy="4536504"/>
          </a:xfrm>
          <a:noFill/>
          <a:ln/>
        </p:spPr>
        <p:txBody>
          <a:bodyPr/>
          <a:lstStyle/>
          <a:p>
            <a:pPr>
              <a:lnSpc>
                <a:spcPct val="80000"/>
              </a:lnSpc>
            </a:pPr>
            <a:r>
              <a:rPr lang="en-US" sz="2300" dirty="0" err="1" smtClean="0"/>
              <a:t>Antivirals</a:t>
            </a:r>
            <a:endParaRPr lang="en-US" sz="2300" dirty="0" smtClean="0"/>
          </a:p>
          <a:p>
            <a:pPr lvl="1">
              <a:lnSpc>
                <a:spcPct val="80000"/>
              </a:lnSpc>
            </a:pPr>
            <a:r>
              <a:rPr lang="en-US" sz="1900" dirty="0" smtClean="0"/>
              <a:t>Very few</a:t>
            </a:r>
          </a:p>
          <a:p>
            <a:pPr lvl="1">
              <a:lnSpc>
                <a:spcPct val="80000"/>
              </a:lnSpc>
            </a:pPr>
            <a:r>
              <a:rPr lang="en-US" sz="1900" dirty="0" smtClean="0"/>
              <a:t>Poor efficacy or paucity of evidence of efficacy against some of the viruses</a:t>
            </a:r>
          </a:p>
          <a:p>
            <a:pPr lvl="1">
              <a:lnSpc>
                <a:spcPct val="80000"/>
              </a:lnSpc>
            </a:pPr>
            <a:r>
              <a:rPr lang="en-US" sz="1900" dirty="0" smtClean="0"/>
              <a:t>Bioterrorism virus threats not likely to give an adequate financial return for research and licensing (e.g. compared to influenza or HIV)</a:t>
            </a:r>
          </a:p>
          <a:p>
            <a:pPr lvl="1">
              <a:lnSpc>
                <a:spcPct val="80000"/>
              </a:lnSpc>
            </a:pPr>
            <a:endParaRPr lang="en-US" sz="1900" dirty="0" smtClean="0"/>
          </a:p>
          <a:p>
            <a:pPr>
              <a:lnSpc>
                <a:spcPct val="80000"/>
              </a:lnSpc>
            </a:pPr>
            <a:r>
              <a:rPr lang="en-US" sz="2300" dirty="0" smtClean="0"/>
              <a:t>Vaccines</a:t>
            </a:r>
          </a:p>
          <a:p>
            <a:pPr lvl="1">
              <a:lnSpc>
                <a:spcPct val="80000"/>
              </a:lnSpc>
            </a:pPr>
            <a:r>
              <a:rPr lang="en-US" sz="1900" dirty="0" smtClean="0"/>
              <a:t>Very few</a:t>
            </a:r>
          </a:p>
          <a:p>
            <a:pPr lvl="1">
              <a:lnSpc>
                <a:spcPct val="80000"/>
              </a:lnSpc>
            </a:pPr>
            <a:r>
              <a:rPr lang="en-US" sz="1900" dirty="0" smtClean="0"/>
              <a:t>Where available </a:t>
            </a:r>
          </a:p>
          <a:p>
            <a:pPr lvl="2">
              <a:lnSpc>
                <a:spcPct val="80000"/>
              </a:lnSpc>
            </a:pPr>
            <a:r>
              <a:rPr lang="en-US" sz="1700" dirty="0" smtClean="0"/>
              <a:t>Limited production and supply</a:t>
            </a:r>
          </a:p>
          <a:p>
            <a:pPr lvl="2">
              <a:lnSpc>
                <a:spcPct val="80000"/>
              </a:lnSpc>
            </a:pPr>
            <a:r>
              <a:rPr lang="en-US" sz="1700" dirty="0" smtClean="0"/>
              <a:t>Non-licensed use</a:t>
            </a:r>
          </a:p>
          <a:p>
            <a:pPr lvl="1">
              <a:lnSpc>
                <a:spcPct val="80000"/>
              </a:lnSpc>
            </a:pPr>
            <a:r>
              <a:rPr lang="en-US" sz="1900" dirty="0" smtClean="0"/>
              <a:t>Ethics of vaccinating against “non-public health” threats</a:t>
            </a:r>
          </a:p>
          <a:p>
            <a:pPr lvl="1">
              <a:lnSpc>
                <a:spcPct val="80000"/>
              </a:lnSpc>
            </a:pPr>
            <a:r>
              <a:rPr lang="en-US" sz="1900" dirty="0" smtClean="0"/>
              <a:t>Acceptable to the population</a:t>
            </a:r>
          </a:p>
          <a:p>
            <a:pPr lvl="2">
              <a:lnSpc>
                <a:spcPct val="80000"/>
              </a:lnSpc>
            </a:pPr>
            <a:r>
              <a:rPr lang="en-US" sz="1700" dirty="0" smtClean="0"/>
              <a:t>Influenza </a:t>
            </a:r>
            <a:r>
              <a:rPr lang="en-US" sz="1700" dirty="0" err="1" smtClean="0"/>
              <a:t>immunisation</a:t>
            </a:r>
            <a:r>
              <a:rPr lang="en-US" sz="1700" dirty="0" smtClean="0"/>
              <a:t> rates in healthcare staff!!</a:t>
            </a:r>
          </a:p>
          <a:p>
            <a:pPr lvl="1">
              <a:lnSpc>
                <a:spcPct val="80000"/>
              </a:lnSpc>
            </a:pPr>
            <a:r>
              <a:rPr lang="en-US" sz="1900" dirty="0" smtClean="0"/>
              <a:t>As with antiviral drugs little incentive to develop</a:t>
            </a:r>
            <a:endParaRPr lang="en-GB" sz="19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432038" y="259507"/>
            <a:ext cx="7776687" cy="598516"/>
          </a:xfrm>
          <a:noFill/>
          <a:ln/>
        </p:spPr>
        <p:txBody>
          <a:bodyPr/>
          <a:lstStyle/>
          <a:p>
            <a:pPr algn="ctr"/>
            <a:r>
              <a:rPr lang="en-US" sz="3800" dirty="0" smtClean="0"/>
              <a:t>Dstl</a:t>
            </a:r>
            <a:endParaRPr lang="en-GB" sz="3800" dirty="0" smtClean="0"/>
          </a:p>
        </p:txBody>
      </p:sp>
      <p:sp>
        <p:nvSpPr>
          <p:cNvPr id="37891" name="Rectangle 3"/>
          <p:cNvSpPr>
            <a:spLocks noGrp="1" noChangeArrowheads="1"/>
          </p:cNvSpPr>
          <p:nvPr>
            <p:ph type="body" idx="1"/>
          </p:nvPr>
        </p:nvSpPr>
        <p:spPr>
          <a:xfrm>
            <a:off x="442539" y="994528"/>
            <a:ext cx="7776687" cy="4549816"/>
          </a:xfrm>
          <a:noFill/>
          <a:ln/>
        </p:spPr>
        <p:txBody>
          <a:bodyPr/>
          <a:lstStyle/>
          <a:p>
            <a:r>
              <a:rPr lang="en-US" dirty="0" smtClean="0">
                <a:effectLst/>
              </a:rPr>
              <a:t>Medical countermeasures to deliberate release agents on a background of expertise in working in high level microbiological containment</a:t>
            </a:r>
          </a:p>
          <a:p>
            <a:pPr lvl="1"/>
            <a:r>
              <a:rPr lang="en-US" i="1" dirty="0" smtClean="0">
                <a:effectLst/>
              </a:rPr>
              <a:t>De novo </a:t>
            </a:r>
            <a:r>
              <a:rPr lang="en-US" dirty="0" smtClean="0">
                <a:effectLst/>
              </a:rPr>
              <a:t>vaccine research</a:t>
            </a:r>
          </a:p>
          <a:p>
            <a:pPr lvl="1"/>
            <a:r>
              <a:rPr lang="en-US" dirty="0" smtClean="0">
                <a:effectLst/>
              </a:rPr>
              <a:t>Candidate vaccine testing in collaboration with other institutions</a:t>
            </a:r>
          </a:p>
          <a:p>
            <a:pPr lvl="1"/>
            <a:r>
              <a:rPr lang="en-US" dirty="0" smtClean="0">
                <a:effectLst/>
              </a:rPr>
              <a:t>Antibiotic/antiviral efficacy</a:t>
            </a:r>
          </a:p>
          <a:p>
            <a:pPr lvl="2"/>
            <a:r>
              <a:rPr lang="en-US" dirty="0" smtClean="0">
                <a:effectLst/>
              </a:rPr>
              <a:t>Old and new antibiotics/</a:t>
            </a:r>
            <a:r>
              <a:rPr lang="en-US" dirty="0" err="1" smtClean="0">
                <a:effectLst/>
              </a:rPr>
              <a:t>antivirals</a:t>
            </a:r>
            <a:endParaRPr lang="en-US" dirty="0" smtClean="0">
              <a:effectLst/>
            </a:endParaRPr>
          </a:p>
          <a:p>
            <a:pPr lvl="1"/>
            <a:r>
              <a:rPr lang="en-US" dirty="0" smtClean="0">
                <a:effectLst/>
              </a:rPr>
              <a:t>Generic countermeasures</a:t>
            </a:r>
          </a:p>
          <a:p>
            <a:pPr lvl="1"/>
            <a:r>
              <a:rPr lang="en-US" dirty="0" smtClean="0">
                <a:effectLst/>
              </a:rPr>
              <a:t>Horizon scanning</a:t>
            </a:r>
          </a:p>
          <a:p>
            <a:pPr lvl="1">
              <a:buFont typeface="Wingdings" pitchFamily="2" charset="2"/>
              <a:buNone/>
            </a:pPr>
            <a:endParaRPr lang="en-US" dirty="0" smtClean="0">
              <a:effectLst/>
            </a:endParaRPr>
          </a:p>
          <a:p>
            <a:pPr lvl="1"/>
            <a:endParaRPr lang="en-GB" dirty="0" smtClean="0">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noFill/>
          <a:ln/>
        </p:spPr>
        <p:txBody>
          <a:bodyPr/>
          <a:lstStyle/>
          <a:p>
            <a:r>
              <a:rPr lang="en-US" smtClean="0">
                <a:effectLst/>
              </a:rPr>
              <a:t>Dstl</a:t>
            </a:r>
            <a:endParaRPr lang="en-GB" smtClean="0">
              <a:effectLst/>
            </a:endParaRPr>
          </a:p>
        </p:txBody>
      </p:sp>
      <p:sp>
        <p:nvSpPr>
          <p:cNvPr id="38915" name="Rectangle 3"/>
          <p:cNvSpPr>
            <a:spLocks noGrp="1" noChangeArrowheads="1"/>
          </p:cNvSpPr>
          <p:nvPr>
            <p:ph type="body" idx="1"/>
          </p:nvPr>
        </p:nvSpPr>
        <p:spPr>
          <a:noFill/>
          <a:ln/>
        </p:spPr>
        <p:txBody>
          <a:bodyPr/>
          <a:lstStyle/>
          <a:p>
            <a:pPr>
              <a:lnSpc>
                <a:spcPct val="90000"/>
              </a:lnSpc>
            </a:pPr>
            <a:r>
              <a:rPr lang="en-US" sz="2600" dirty="0" smtClean="0"/>
              <a:t>Research coupled with</a:t>
            </a:r>
          </a:p>
          <a:p>
            <a:pPr lvl="1">
              <a:lnSpc>
                <a:spcPct val="90000"/>
              </a:lnSpc>
            </a:pPr>
            <a:r>
              <a:rPr lang="en-US" sz="2300" dirty="0" smtClean="0"/>
              <a:t>Diagnostics and detection to provide earliest opportunity to treat infection</a:t>
            </a:r>
          </a:p>
          <a:p>
            <a:pPr lvl="1">
              <a:lnSpc>
                <a:spcPct val="90000"/>
              </a:lnSpc>
            </a:pPr>
            <a:r>
              <a:rPr lang="en-US" sz="2300" dirty="0" smtClean="0"/>
              <a:t>Management of sepsis</a:t>
            </a:r>
          </a:p>
          <a:p>
            <a:pPr lvl="1">
              <a:lnSpc>
                <a:spcPct val="90000"/>
              </a:lnSpc>
            </a:pPr>
            <a:endParaRPr lang="en-US" sz="2300" dirty="0" smtClean="0"/>
          </a:p>
          <a:p>
            <a:pPr lvl="1">
              <a:lnSpc>
                <a:spcPct val="90000"/>
              </a:lnSpc>
            </a:pPr>
            <a:r>
              <a:rPr lang="en-US" sz="2300" dirty="0" smtClean="0"/>
              <a:t>Provide specialist advice to government to prevent the proliferation of biological weapons and maintain security of potential deliberate release agents</a:t>
            </a:r>
          </a:p>
          <a:p>
            <a:pPr lvl="1">
              <a:lnSpc>
                <a:spcPct val="90000"/>
              </a:lnSpc>
            </a:pPr>
            <a:endParaRPr lang="en-US" sz="2300" dirty="0" smtClean="0"/>
          </a:p>
          <a:p>
            <a:pPr lvl="1">
              <a:lnSpc>
                <a:spcPct val="90000"/>
              </a:lnSpc>
            </a:pPr>
            <a:r>
              <a:rPr lang="en-US" sz="2300" dirty="0" smtClean="0"/>
              <a:t>Collaborate nationally and internationally with academia and industry</a:t>
            </a:r>
            <a:endParaRPr lang="en-GB" sz="23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Rot="1" noChangeArrowheads="1"/>
          </p:cNvSpPr>
          <p:nvPr>
            <p:ph type="title"/>
          </p:nvPr>
        </p:nvSpPr>
        <p:spPr>
          <a:xfrm>
            <a:off x="442539" y="1063530"/>
            <a:ext cx="7776687" cy="3457593"/>
          </a:xfrm>
          <a:noFill/>
          <a:ln/>
        </p:spPr>
        <p:txBody>
          <a:bodyPr/>
          <a:lstStyle/>
          <a:p>
            <a:r>
              <a:rPr lang="en-US" smtClean="0">
                <a:effectLst/>
              </a:rPr>
              <a:t>The Biggest Bioterrorist of All……</a:t>
            </a:r>
            <a:endParaRPr lang="en-GB" smtClean="0">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p:cNvPicPr>
            <a:picLocks noChangeAspect="1" noChangeArrowheads="1"/>
          </p:cNvPicPr>
          <p:nvPr/>
        </p:nvPicPr>
        <p:blipFill>
          <a:blip r:embed="rId3" cstate="print"/>
          <a:srcRect/>
          <a:stretch>
            <a:fillRect/>
          </a:stretch>
        </p:blipFill>
        <p:spPr bwMode="auto">
          <a:xfrm>
            <a:off x="1189606" y="1007840"/>
            <a:ext cx="6411566" cy="4536504"/>
          </a:xfrm>
          <a:prstGeom prst="rect">
            <a:avLst/>
          </a:prstGeom>
          <a:noFill/>
          <a:ln w="9525">
            <a:noFill/>
            <a:miter lim="800000"/>
            <a:headEnd/>
            <a:tailEnd/>
          </a:ln>
          <a:effectLst/>
        </p:spPr>
      </p:pic>
      <p:sp>
        <p:nvSpPr>
          <p:cNvPr id="44037" name="Rectangle 5"/>
          <p:cNvSpPr>
            <a:spLocks noGrp="1" noRot="1" noChangeArrowheads="1"/>
          </p:cNvSpPr>
          <p:nvPr>
            <p:ph type="title"/>
          </p:nvPr>
        </p:nvSpPr>
        <p:spPr>
          <a:noFill/>
          <a:ln/>
        </p:spPr>
        <p:txBody>
          <a:bodyPr/>
          <a:lstStyle/>
          <a:p>
            <a:r>
              <a:rPr lang="en-US" smtClean="0">
                <a:effectLst/>
              </a:rPr>
              <a:t>………Is Mother Nature </a:t>
            </a:r>
            <a:endParaRPr lang="en-GB" smtClean="0">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Rot="1" noChangeArrowheads="1"/>
          </p:cNvSpPr>
          <p:nvPr>
            <p:ph type="ctrTitle" idx="4294967295"/>
          </p:nvPr>
        </p:nvSpPr>
        <p:spPr>
          <a:xfrm>
            <a:off x="0" y="1641475"/>
            <a:ext cx="7345363" cy="1814513"/>
          </a:xfrm>
          <a:noFill/>
          <a:ln/>
        </p:spPr>
        <p:txBody>
          <a:bodyPr/>
          <a:lstStyle/>
          <a:p>
            <a:pPr algn="ctr"/>
            <a:r>
              <a:rPr lang="en-US" dirty="0" smtClean="0">
                <a:effectLst/>
              </a:rPr>
              <a:t>Any questions?</a:t>
            </a:r>
            <a:endParaRPr lang="en-GB" dirty="0" smtClean="0">
              <a:effectLst/>
            </a:endParaRPr>
          </a:p>
        </p:txBody>
      </p:sp>
    </p:spTree>
  </p:cSld>
  <p:clrMapOvr>
    <a:masterClrMapping/>
  </p:clrMapOvr>
</p:sld>
</file>

<file path=ppt/theme/theme1.xml><?xml version="1.0" encoding="utf-8"?>
<a:theme xmlns:a="http://schemas.openxmlformats.org/drawingml/2006/main" name="dstltemplatev13">
  <a:themeElements>
    <a:clrScheme name="Dstl">
      <a:dk1>
        <a:srgbClr val="005C7E"/>
      </a:dk1>
      <a:lt1>
        <a:sysClr val="window" lastClr="FFFFFF"/>
      </a:lt1>
      <a:dk2>
        <a:srgbClr val="005C7E"/>
      </a:dk2>
      <a:lt2>
        <a:srgbClr val="FFFFFF"/>
      </a:lt2>
      <a:accent1>
        <a:srgbClr val="F5821F"/>
      </a:accent1>
      <a:accent2>
        <a:srgbClr val="BDD73D"/>
      </a:accent2>
      <a:accent3>
        <a:srgbClr val="0092CF"/>
      </a:accent3>
      <a:accent4>
        <a:srgbClr val="EE3224"/>
      </a:accent4>
      <a:accent5>
        <a:srgbClr val="A7B1B7"/>
      </a:accent5>
      <a:accent6>
        <a:srgbClr val="506D15"/>
      </a:accent6>
      <a:hlink>
        <a:srgbClr val="0092CF"/>
      </a:hlink>
      <a:folHlink>
        <a:srgbClr val="7379B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nSpc>
            <a:spcPts val="2850"/>
          </a:lnSpc>
          <a:spcBef>
            <a:spcPts val="2400"/>
          </a:spcBef>
          <a:defRPr sz="2400"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dstltemplatev13</Template>
  <TotalTime>0</TotalTime>
  <Words>1738</Words>
  <Application>Microsoft Office PowerPoint</Application>
  <PresentationFormat>Custom</PresentationFormat>
  <Paragraphs>176</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dstltemplatev13</vt:lpstr>
      <vt:lpstr>Issues and Challenges Surrounding Medical Countermeasure Development for Bioterrorism </vt:lpstr>
      <vt:lpstr>Who? And What?</vt:lpstr>
      <vt:lpstr>Agents</vt:lpstr>
      <vt:lpstr>Reality…………?</vt:lpstr>
      <vt:lpstr>Bhagwan Shree Rajneesh Sect 1984</vt:lpstr>
      <vt:lpstr>But….</vt:lpstr>
      <vt:lpstr>PowerPoint Presentation</vt:lpstr>
      <vt:lpstr>Deliberate release</vt:lpstr>
      <vt:lpstr>PowerPoint Presentation</vt:lpstr>
      <vt:lpstr>Infectious Disease Outbreak</vt:lpstr>
      <vt:lpstr>Deliberate Release</vt:lpstr>
      <vt:lpstr>Deliberate Release - Challenges</vt:lpstr>
      <vt:lpstr>Medical Countermeasures – What?</vt:lpstr>
      <vt:lpstr>Medical Countermeasures – What?</vt:lpstr>
      <vt:lpstr>Dstl</vt:lpstr>
      <vt:lpstr>Dstl</vt:lpstr>
      <vt:lpstr>The Biggest Bioterrorist of All……</vt:lpstr>
      <vt:lpstr>………Is Mother Nature </vt:lpstr>
      <vt:lpstr>Any questions?</vt:lpstr>
    </vt:vector>
  </TitlesOfParts>
  <Company>DSTL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msirving</dc:creator>
  <cp:lastModifiedBy>Karis Petty</cp:lastModifiedBy>
  <cp:revision>66</cp:revision>
  <dcterms:created xsi:type="dcterms:W3CDTF">2013-03-14T14:43:11Z</dcterms:created>
  <dcterms:modified xsi:type="dcterms:W3CDTF">2013-07-18T17:10:17Z</dcterms:modified>
</cp:coreProperties>
</file>