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76" r:id="rId2"/>
    <p:sldId id="256" r:id="rId3"/>
    <p:sldId id="257" r:id="rId4"/>
    <p:sldId id="281" r:id="rId5"/>
    <p:sldId id="259" r:id="rId6"/>
    <p:sldId id="282" r:id="rId7"/>
    <p:sldId id="266" r:id="rId8"/>
    <p:sldId id="264" r:id="rId9"/>
    <p:sldId id="260" r:id="rId10"/>
    <p:sldId id="262" r:id="rId11"/>
    <p:sldId id="265" r:id="rId12"/>
    <p:sldId id="271" r:id="rId13"/>
    <p:sldId id="279" r:id="rId14"/>
  </p:sldIdLst>
  <p:sldSz cx="9144000" cy="5143500" type="screen16x9"/>
  <p:notesSz cx="6858000" cy="9144000"/>
  <p:embeddedFontLst>
    <p:embeddedFont>
      <p:font typeface="Calibri"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1F497D"/>
    <a:srgbClr val="FF8000"/>
    <a:srgbClr val="77933C"/>
    <a:srgbClr val="00B0F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010" autoAdjust="0"/>
  </p:normalViewPr>
  <p:slideViewPr>
    <p:cSldViewPr snapToGrid="0" showGuides="1">
      <p:cViewPr>
        <p:scale>
          <a:sx n="100" d="100"/>
          <a:sy n="100" d="100"/>
        </p:scale>
        <p:origin x="-660" y="1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lindseywu:Desktop:Policy%20Cures:Pharma%20Global%20Health%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lindseywu:Desktop:Policy%20Cures:Pharma%20Global%20Health%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Neglected disease R&amp;D funding by disease, FY2011</a:t>
            </a:r>
            <a:r>
              <a:rPr lang="en-US" baseline="0"/>
              <a:t> (US$m)</a:t>
            </a:r>
            <a:endParaRPr lang="en-US"/>
          </a:p>
        </c:rich>
      </c:tx>
      <c:layout/>
      <c:overlay val="0"/>
    </c:title>
    <c:autoTitleDeleted val="0"/>
    <c:plotArea>
      <c:layout>
        <c:manualLayout>
          <c:layoutTarget val="inner"/>
          <c:xMode val="edge"/>
          <c:yMode val="edge"/>
          <c:x val="0.30993975903614501"/>
          <c:y val="0.22534403669724801"/>
          <c:w val="0.38855421686746999"/>
          <c:h val="0.73967889908256901"/>
        </c:manualLayout>
      </c:layout>
      <c:doughnutChart>
        <c:varyColors val="1"/>
        <c:ser>
          <c:idx val="0"/>
          <c:order val="0"/>
          <c:dLbls>
            <c:dLbl>
              <c:idx val="0"/>
              <c:layout>
                <c:manualLayout>
                  <c:x val="6.2489499362356801E-2"/>
                  <c:y val="3.2301274840645003E-2"/>
                </c:manualLayout>
              </c:layout>
              <c:spPr/>
              <c:txPr>
                <a:bodyPr/>
                <a:lstStyle/>
                <a:p>
                  <a:pPr>
                    <a:defRPr sz="1800" b="0"/>
                  </a:pPr>
                  <a:endParaRPr lang="en-US"/>
                </a:p>
              </c:txPr>
              <c:showLegendKey val="0"/>
              <c:showVal val="1"/>
              <c:showCatName val="1"/>
              <c:showSerName val="0"/>
              <c:showPercent val="1"/>
              <c:showBubbleSize val="0"/>
              <c:separator>, </c:separator>
            </c:dLbl>
            <c:dLbl>
              <c:idx val="1"/>
              <c:layout>
                <c:manualLayout>
                  <c:x val="5.7709632506932201E-2"/>
                  <c:y val="5.2697319085113301E-3"/>
                </c:manualLayout>
              </c:layout>
              <c:spPr/>
              <c:txPr>
                <a:bodyPr/>
                <a:lstStyle/>
                <a:p>
                  <a:pPr>
                    <a:defRPr sz="1800" b="0"/>
                  </a:pPr>
                  <a:endParaRPr lang="en-US"/>
                </a:p>
              </c:txPr>
              <c:showLegendKey val="0"/>
              <c:showVal val="1"/>
              <c:showCatName val="1"/>
              <c:showSerName val="0"/>
              <c:showPercent val="1"/>
              <c:showBubbleSize val="0"/>
              <c:separator>, </c:separator>
            </c:dLbl>
            <c:dLbl>
              <c:idx val="2"/>
              <c:layout>
                <c:manualLayout>
                  <c:x val="-3.9759036144578402E-2"/>
                  <c:y val="-1.3761467889908299E-2"/>
                </c:manualLayout>
              </c:layout>
              <c:spPr/>
              <c:txPr>
                <a:bodyPr/>
                <a:lstStyle/>
                <a:p>
                  <a:pPr>
                    <a:defRPr sz="1800" b="0"/>
                  </a:pPr>
                  <a:endParaRPr lang="en-US"/>
                </a:p>
              </c:txPr>
              <c:showLegendKey val="0"/>
              <c:showVal val="1"/>
              <c:showCatName val="1"/>
              <c:showSerName val="0"/>
              <c:showPercent val="1"/>
              <c:showBubbleSize val="0"/>
              <c:separator>, </c:separator>
            </c:dLbl>
            <c:dLbl>
              <c:idx val="3"/>
              <c:layout>
                <c:manualLayout>
                  <c:x val="-8.0039077581869802E-2"/>
                  <c:y val="6.8241469816272902E-4"/>
                </c:manualLayout>
              </c:layout>
              <c:spPr/>
              <c:txPr>
                <a:bodyPr/>
                <a:lstStyle/>
                <a:p>
                  <a:pPr>
                    <a:defRPr sz="1400" b="1"/>
                  </a:pPr>
                  <a:endParaRPr lang="en-US"/>
                </a:p>
              </c:txPr>
              <c:showLegendKey val="0"/>
              <c:showVal val="1"/>
              <c:showCatName val="1"/>
              <c:showSerName val="0"/>
              <c:showPercent val="1"/>
              <c:showBubbleSize val="0"/>
              <c:separator>, </c:separator>
            </c:dLbl>
            <c:dLbl>
              <c:idx val="4"/>
              <c:layout>
                <c:manualLayout>
                  <c:x val="-0.113852885774122"/>
                  <c:y val="5.0032808398949597E-3"/>
                </c:manualLayout>
              </c:layout>
              <c:spPr/>
              <c:txPr>
                <a:bodyPr/>
                <a:lstStyle/>
                <a:p>
                  <a:pPr>
                    <a:defRPr sz="1200" b="1"/>
                  </a:pPr>
                  <a:endParaRPr lang="en-US"/>
                </a:p>
              </c:txPr>
              <c:showLegendKey val="0"/>
              <c:showVal val="1"/>
              <c:showCatName val="1"/>
              <c:showSerName val="0"/>
              <c:showPercent val="1"/>
              <c:showBubbleSize val="0"/>
              <c:separator>, </c:separator>
            </c:dLbl>
            <c:dLbl>
              <c:idx val="5"/>
              <c:layout>
                <c:manualLayout>
                  <c:x val="-0.15622386540464001"/>
                  <c:y val="-1.25864735658043E-2"/>
                </c:manualLayout>
              </c:layout>
              <c:spPr/>
              <c:txPr>
                <a:bodyPr/>
                <a:lstStyle/>
                <a:p>
                  <a:pPr>
                    <a:defRPr sz="1200" b="1"/>
                  </a:pPr>
                  <a:endParaRPr lang="en-US"/>
                </a:p>
              </c:txPr>
              <c:showLegendKey val="0"/>
              <c:showVal val="1"/>
              <c:showCatName val="1"/>
              <c:showSerName val="0"/>
              <c:showPercent val="1"/>
              <c:showBubbleSize val="0"/>
              <c:separator>, </c:separator>
            </c:dLbl>
            <c:dLbl>
              <c:idx val="6"/>
              <c:layout>
                <c:manualLayout>
                  <c:x val="-0.160590024686736"/>
                  <c:y val="-4.15975346831646E-2"/>
                </c:manualLayout>
              </c:layout>
              <c:spPr/>
              <c:txPr>
                <a:bodyPr/>
                <a:lstStyle/>
                <a:p>
                  <a:pPr>
                    <a:defRPr sz="1200" b="1"/>
                  </a:pPr>
                  <a:endParaRPr lang="en-US"/>
                </a:p>
              </c:txPr>
              <c:showLegendKey val="0"/>
              <c:showVal val="1"/>
              <c:showCatName val="1"/>
              <c:showSerName val="0"/>
              <c:showPercent val="1"/>
              <c:showBubbleSize val="0"/>
              <c:separator>, </c:separator>
            </c:dLbl>
            <c:dLbl>
              <c:idx val="7"/>
              <c:layout>
                <c:manualLayout>
                  <c:x val="-0.119544824969168"/>
                  <c:y val="-7.3889872137542403E-2"/>
                </c:manualLayout>
              </c:layout>
              <c:showLegendKey val="0"/>
              <c:showVal val="1"/>
              <c:showCatName val="1"/>
              <c:showSerName val="0"/>
              <c:showPercent val="1"/>
              <c:showBubbleSize val="0"/>
              <c:separator>, </c:separator>
            </c:dLbl>
            <c:dLbl>
              <c:idx val="8"/>
              <c:layout>
                <c:manualLayout>
                  <c:x val="-0.10990181197229899"/>
                  <c:y val="-9.0021491006284704E-2"/>
                </c:manualLayout>
              </c:layout>
              <c:showLegendKey val="0"/>
              <c:showVal val="1"/>
              <c:showCatName val="1"/>
              <c:showSerName val="0"/>
              <c:showPercent val="1"/>
              <c:showBubbleSize val="0"/>
              <c:separator>, </c:separator>
            </c:dLbl>
            <c:dLbl>
              <c:idx val="9"/>
              <c:layout>
                <c:manualLayout>
                  <c:x val="-8.7417797172943706E-2"/>
                  <c:y val="-0.117420537455754"/>
                </c:manualLayout>
              </c:layout>
              <c:showLegendKey val="0"/>
              <c:showVal val="1"/>
              <c:showCatName val="1"/>
              <c:showSerName val="0"/>
              <c:showPercent val="1"/>
              <c:showBubbleSize val="0"/>
              <c:separator>, </c:separator>
            </c:dLbl>
            <c:dLbl>
              <c:idx val="10"/>
              <c:layout>
                <c:manualLayout>
                  <c:x val="-5.2548904278531497E-2"/>
                  <c:y val="-0.14625261865202599"/>
                </c:manualLayout>
              </c:layout>
              <c:showLegendKey val="0"/>
              <c:showVal val="1"/>
              <c:showCatName val="1"/>
              <c:showSerName val="0"/>
              <c:showPercent val="1"/>
              <c:showBubbleSize val="0"/>
              <c:separator>, </c:separator>
            </c:dLbl>
            <c:dLbl>
              <c:idx val="11"/>
              <c:layout>
                <c:manualLayout>
                  <c:x val="-2.80582887763101E-2"/>
                  <c:y val="-0.16994750656168001"/>
                </c:manualLayout>
              </c:layout>
              <c:showLegendKey val="0"/>
              <c:showVal val="1"/>
              <c:showCatName val="1"/>
              <c:showSerName val="0"/>
              <c:showPercent val="1"/>
              <c:showBubbleSize val="0"/>
              <c:separator>, </c:separator>
            </c:dLbl>
            <c:dLbl>
              <c:idx val="12"/>
              <c:layout>
                <c:manualLayout>
                  <c:x val="0.112517930058148"/>
                  <c:y val="-0.19144778777652799"/>
                </c:manualLayout>
              </c:layout>
              <c:showLegendKey val="0"/>
              <c:showVal val="1"/>
              <c:showCatName val="1"/>
              <c:showSerName val="0"/>
              <c:showPercent val="1"/>
              <c:showBubbleSize val="0"/>
              <c:separator>, </c:separator>
            </c:dLbl>
            <c:dLbl>
              <c:idx val="13"/>
              <c:layout>
                <c:manualLayout>
                  <c:x val="0.21206621762641101"/>
                  <c:y val="-0.100009391027956"/>
                </c:manualLayout>
              </c:layout>
              <c:showLegendKey val="0"/>
              <c:showVal val="1"/>
              <c:showCatName val="1"/>
              <c:showSerName val="0"/>
              <c:showPercent val="1"/>
              <c:showBubbleSize val="0"/>
              <c:separator>, </c:separator>
            </c:dLbl>
            <c:dLbl>
              <c:idx val="14"/>
              <c:layout>
                <c:manualLayout>
                  <c:x val="0.151923062328052"/>
                  <c:y val="-0.122916275373835"/>
                </c:manualLayout>
              </c:layout>
              <c:showLegendKey val="0"/>
              <c:showVal val="1"/>
              <c:showCatName val="1"/>
              <c:showSerName val="0"/>
              <c:showPercent val="1"/>
              <c:showBubbleSize val="0"/>
              <c:separator>, </c:separator>
            </c:dLbl>
            <c:dLbl>
              <c:idx val="15"/>
              <c:layout>
                <c:manualLayout>
                  <c:x val="9.9371014730142496E-2"/>
                  <c:y val="-0.143179133858268"/>
                </c:manualLayout>
              </c:layout>
              <c:showLegendKey val="0"/>
              <c:showVal val="1"/>
              <c:showCatName val="1"/>
              <c:showSerName val="0"/>
              <c:showPercent val="1"/>
              <c:showBubbleSize val="0"/>
              <c:separator>, </c:separator>
            </c:dLbl>
            <c:showLegendKey val="0"/>
            <c:showVal val="1"/>
            <c:showCatName val="1"/>
            <c:showSerName val="0"/>
            <c:showPercent val="1"/>
            <c:showBubbleSize val="0"/>
            <c:separator>, </c:separator>
            <c:showLeaderLines val="1"/>
          </c:dLbls>
          <c:cat>
            <c:strRef>
              <c:f>Sheet1!$A$1:$A$16</c:f>
              <c:strCache>
                <c:ptCount val="16"/>
                <c:pt idx="0">
                  <c:v>HIV/AIDS</c:v>
                </c:pt>
                <c:pt idx="1">
                  <c:v>Malaria</c:v>
                </c:pt>
                <c:pt idx="2">
                  <c:v>Tuberculosis</c:v>
                </c:pt>
                <c:pt idx="3">
                  <c:v>Dengue</c:v>
                </c:pt>
                <c:pt idx="4">
                  <c:v>Diarrhoeal diseases</c:v>
                </c:pt>
                <c:pt idx="5">
                  <c:v>Kinetoplastids</c:v>
                </c:pt>
                <c:pt idx="6">
                  <c:v>Bacterial Pneumonia &amp; Meningitis</c:v>
                </c:pt>
                <c:pt idx="7">
                  <c:v>Helminths</c:v>
                </c:pt>
                <c:pt idx="8">
                  <c:v>Salmonella</c:v>
                </c:pt>
                <c:pt idx="9">
                  <c:v>Trachoma</c:v>
                </c:pt>
                <c:pt idx="10">
                  <c:v>Leprosy</c:v>
                </c:pt>
                <c:pt idx="11">
                  <c:v>Buruli ulcer</c:v>
                </c:pt>
                <c:pt idx="12">
                  <c:v>Rheumatic fever</c:v>
                </c:pt>
                <c:pt idx="13">
                  <c:v>Platform technologies</c:v>
                </c:pt>
                <c:pt idx="14">
                  <c:v>Core funding</c:v>
                </c:pt>
                <c:pt idx="15">
                  <c:v>Unspecified</c:v>
                </c:pt>
              </c:strCache>
            </c:strRef>
          </c:cat>
          <c:val>
            <c:numRef>
              <c:f>Sheet1!$D$1:$D$16</c:f>
              <c:numCache>
                <c:formatCode>\$#,##0</c:formatCode>
                <c:ptCount val="16"/>
                <c:pt idx="0">
                  <c:v>1117</c:v>
                </c:pt>
                <c:pt idx="1">
                  <c:v>596</c:v>
                </c:pt>
                <c:pt idx="2">
                  <c:v>584</c:v>
                </c:pt>
                <c:pt idx="3">
                  <c:v>249</c:v>
                </c:pt>
                <c:pt idx="4">
                  <c:v>169</c:v>
                </c:pt>
                <c:pt idx="5">
                  <c:v>142</c:v>
                </c:pt>
                <c:pt idx="6">
                  <c:v>107</c:v>
                </c:pt>
                <c:pt idx="7">
                  <c:v>90</c:v>
                </c:pt>
                <c:pt idx="8">
                  <c:v>48</c:v>
                </c:pt>
                <c:pt idx="9">
                  <c:v>10</c:v>
                </c:pt>
                <c:pt idx="10">
                  <c:v>8</c:v>
                </c:pt>
                <c:pt idx="11">
                  <c:v>6</c:v>
                </c:pt>
                <c:pt idx="12">
                  <c:v>1</c:v>
                </c:pt>
                <c:pt idx="13">
                  <c:v>19</c:v>
                </c:pt>
                <c:pt idx="14">
                  <c:v>101</c:v>
                </c:pt>
                <c:pt idx="15">
                  <c:v>71</c:v>
                </c:pt>
              </c:numCache>
            </c:numRef>
          </c:val>
        </c:ser>
        <c:dLbls>
          <c:showLegendKey val="0"/>
          <c:showVal val="1"/>
          <c:showCatName val="0"/>
          <c:showSerName val="0"/>
          <c:showPercent val="0"/>
          <c:showBubbleSize val="0"/>
          <c:showLeaderLines val="1"/>
        </c:dLbls>
        <c:firstSliceAng val="0"/>
        <c:holeSize val="50"/>
      </c:doughnut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800"/>
            </a:pPr>
            <a:r>
              <a:rPr lang="en-US" sz="1800"/>
              <a:t>Neglected</a:t>
            </a:r>
            <a:r>
              <a:rPr lang="en-US" sz="1800" baseline="0"/>
              <a:t> disease R&amp;D funding by sector FY2011 (US$m)</a:t>
            </a:r>
            <a:endParaRPr lang="en-US" sz="1800"/>
          </a:p>
        </c:rich>
      </c:tx>
      <c:layout/>
      <c:overlay val="0"/>
    </c:title>
    <c:autoTitleDeleted val="0"/>
    <c:plotArea>
      <c:layout>
        <c:manualLayout>
          <c:layoutTarget val="inner"/>
          <c:xMode val="edge"/>
          <c:yMode val="edge"/>
          <c:x val="0.28983224293654503"/>
          <c:y val="0.14060012768674199"/>
          <c:w val="0.43687963177396899"/>
          <c:h val="0.755683687392812"/>
        </c:manualLayout>
      </c:layout>
      <c:doughnutChart>
        <c:varyColors val="1"/>
        <c:ser>
          <c:idx val="0"/>
          <c:order val="0"/>
          <c:dLbls>
            <c:dLbl>
              <c:idx val="0"/>
              <c:layout>
                <c:manualLayout>
                  <c:x val="8.0094372394627106E-2"/>
                  <c:y val="-7.4570309077025096E-2"/>
                </c:manualLayout>
              </c:layout>
              <c:spPr/>
              <c:txPr>
                <a:bodyPr/>
                <a:lstStyle/>
                <a:p>
                  <a:pPr>
                    <a:defRPr sz="1200" b="1"/>
                  </a:pPr>
                  <a:endParaRPr lang="en-US"/>
                </a:p>
              </c:txPr>
              <c:showLegendKey val="0"/>
              <c:showVal val="1"/>
              <c:showCatName val="1"/>
              <c:showSerName val="0"/>
              <c:showPercent val="1"/>
              <c:showBubbleSize val="0"/>
            </c:dLbl>
            <c:dLbl>
              <c:idx val="1"/>
              <c:layout>
                <c:manualLayout>
                  <c:x val="-0.12085079898101"/>
                  <c:y val="9.5375737015385001E-2"/>
                </c:manualLayout>
              </c:layout>
              <c:showLegendKey val="0"/>
              <c:showVal val="1"/>
              <c:showCatName val="1"/>
              <c:showSerName val="0"/>
              <c:showPercent val="1"/>
              <c:showBubbleSize val="0"/>
            </c:dLbl>
            <c:dLbl>
              <c:idx val="2"/>
              <c:layout>
                <c:manualLayout>
                  <c:x val="-6.8697747799907394E-2"/>
                  <c:y val="-2.54372019077901E-2"/>
                </c:manualLayout>
              </c:layout>
              <c:spPr/>
              <c:txPr>
                <a:bodyPr/>
                <a:lstStyle/>
                <a:p>
                  <a:pPr>
                    <a:defRPr sz="1200" b="1"/>
                  </a:pPr>
                  <a:endParaRPr lang="en-US"/>
                </a:p>
              </c:txPr>
              <c:showLegendKey val="0"/>
              <c:showVal val="1"/>
              <c:showCatName val="1"/>
              <c:showSerName val="0"/>
              <c:showPercent val="1"/>
              <c:showBubbleSize val="0"/>
            </c:dLbl>
            <c:dLbl>
              <c:idx val="3"/>
              <c:layout>
                <c:manualLayout>
                  <c:x val="-0.14443275243168099"/>
                  <c:y val="-5.5782081293892401E-2"/>
                </c:manualLayout>
              </c:layout>
              <c:showLegendKey val="0"/>
              <c:showVal val="1"/>
              <c:showCatName val="1"/>
              <c:showSerName val="0"/>
              <c:showPercent val="1"/>
              <c:showBubbleSize val="0"/>
            </c:dLbl>
            <c:dLbl>
              <c:idx val="4"/>
              <c:layout>
                <c:manualLayout>
                  <c:x val="-9.1911764705882304E-3"/>
                  <c:y val="-3.1796502384737697E-2"/>
                </c:manualLayout>
              </c:layout>
              <c:spPr/>
              <c:txPr>
                <a:bodyPr/>
                <a:lstStyle/>
                <a:p>
                  <a:pPr>
                    <a:defRPr sz="1200" b="1"/>
                  </a:pPr>
                  <a:endParaRPr lang="en-US"/>
                </a:p>
              </c:txPr>
              <c:showLegendKey val="0"/>
              <c:showVal val="1"/>
              <c:showCatName val="1"/>
              <c:showSerName val="0"/>
              <c:showPercent val="1"/>
              <c:showBubbleSize val="0"/>
            </c:dLbl>
            <c:txPr>
              <a:bodyPr/>
              <a:lstStyle/>
              <a:p>
                <a:pPr>
                  <a:defRPr sz="1200"/>
                </a:pPr>
                <a:endParaRPr lang="en-US"/>
              </a:p>
            </c:txPr>
            <c:showLegendKey val="0"/>
            <c:showVal val="1"/>
            <c:showCatName val="1"/>
            <c:showSerName val="0"/>
            <c:showPercent val="1"/>
            <c:showBubbleSize val="0"/>
            <c:showLeaderLines val="1"/>
          </c:dLbls>
          <c:cat>
            <c:strRef>
              <c:f>Sheet2!$A$2:$A$6</c:f>
              <c:strCache>
                <c:ptCount val="5"/>
                <c:pt idx="0">
                  <c:v>Public sector (HICs and multilaterals)</c:v>
                </c:pt>
                <c:pt idx="1">
                  <c:v>Public (LMICs)</c:v>
                </c:pt>
                <c:pt idx="2">
                  <c:v>Private sector (MNCs)</c:v>
                </c:pt>
                <c:pt idx="3">
                  <c:v>Private sector (SMEs)</c:v>
                </c:pt>
                <c:pt idx="4">
                  <c:v>Philanthropic</c:v>
                </c:pt>
              </c:strCache>
            </c:strRef>
          </c:cat>
          <c:val>
            <c:numRef>
              <c:f>Sheet2!$D$2:$D$6</c:f>
              <c:numCache>
                <c:formatCode>_-[$$-409]* #,##0_ ;_-[$$-409]* \-#,##0\ ;_-[$$-409]* "-"_ ;_-@_ </c:formatCode>
                <c:ptCount val="5"/>
                <c:pt idx="0">
                  <c:v>1877</c:v>
                </c:pt>
                <c:pt idx="1">
                  <c:v>72</c:v>
                </c:pt>
                <c:pt idx="2">
                  <c:v>469</c:v>
                </c:pt>
                <c:pt idx="3">
                  <c:v>56</c:v>
                </c:pt>
                <c:pt idx="4">
                  <c:v>571</c:v>
                </c:pt>
              </c:numCache>
            </c:numRef>
          </c:val>
        </c:ser>
        <c:dLbls>
          <c:showLegendKey val="0"/>
          <c:showVal val="0"/>
          <c:showCatName val="1"/>
          <c:showSerName val="0"/>
          <c:showPercent val="1"/>
          <c:showBubbleSize val="0"/>
          <c:showLeaderLines val="1"/>
        </c:dLbls>
        <c:firstSliceAng val="0"/>
        <c:holeSize val="50"/>
      </c:doughnutChart>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9E406-2280-4E1C-82D7-3A9CA4D8E9CD}" type="datetimeFigureOut">
              <a:rPr lang="en-GB" smtClean="0"/>
              <a:t>18/07/2013</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5C555B-53EE-42C7-98DA-6128562F2F23}" type="slidenum">
              <a:rPr lang="en-GB" smtClean="0"/>
              <a:t>‹#›</a:t>
            </a:fld>
            <a:endParaRPr lang="en-GB"/>
          </a:p>
        </p:txBody>
      </p:sp>
    </p:spTree>
    <p:extLst>
      <p:ext uri="{BB962C8B-B14F-4D97-AF65-F5344CB8AC3E}">
        <p14:creationId xmlns:p14="http://schemas.microsoft.com/office/powerpoint/2010/main" val="207183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EU</a:t>
            </a:r>
            <a:r>
              <a:rPr lang="en-GB" baseline="0" dirty="0" smtClean="0"/>
              <a:t> investment in PRN R&amp;D</a:t>
            </a:r>
          </a:p>
          <a:p>
            <a:r>
              <a:rPr lang="en-GB" baseline="0" dirty="0" smtClean="0"/>
              <a:t>2 objectives:</a:t>
            </a:r>
          </a:p>
          <a:p>
            <a:pPr marL="171450" indent="-171450">
              <a:buFont typeface="Arial" pitchFamily="34" charset="0"/>
              <a:buChar char="•"/>
            </a:pPr>
            <a:r>
              <a:rPr lang="en-GB" baseline="0" dirty="0" smtClean="0"/>
              <a:t>Improved health in DCs</a:t>
            </a:r>
          </a:p>
          <a:p>
            <a:pPr marL="171450" indent="-171450">
              <a:buFont typeface="Arial" pitchFamily="34" charset="0"/>
              <a:buChar char="•"/>
            </a:pPr>
            <a:r>
              <a:rPr lang="en-GB" baseline="0" dirty="0" smtClean="0"/>
              <a:t>Increased growth &amp; competitiveness in the EU</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Timely to review, given debate on Horizon 2020 &amp; climate of austerity in Europe</a:t>
            </a:r>
          </a:p>
          <a:p>
            <a:pPr marL="0" indent="0">
              <a:buFont typeface="Arial" pitchFamily="34" charset="0"/>
              <a:buNone/>
            </a:pPr>
            <a:endParaRPr lang="en-GB" baseline="0" dirty="0" smtClean="0"/>
          </a:p>
          <a:p>
            <a:pPr marL="0" indent="0">
              <a:buFont typeface="Arial" pitchFamily="34" charset="0"/>
              <a:buNone/>
            </a:pPr>
            <a:r>
              <a:rPr lang="en-GB" baseline="0" dirty="0" smtClean="0"/>
              <a:t>PC approach – 3 steps</a:t>
            </a:r>
          </a:p>
          <a:p>
            <a:pPr marL="228600" indent="-228600">
              <a:buFont typeface="Arial" pitchFamily="34" charset="0"/>
              <a:buAutoNum type="arabicPeriod"/>
            </a:pPr>
            <a:r>
              <a:rPr lang="en-GB" baseline="0" dirty="0" smtClean="0"/>
              <a:t>What has EU invested in PRND? – levels &amp; nature of funding, MS &amp; EC</a:t>
            </a:r>
          </a:p>
          <a:p>
            <a:pPr marL="228600" indent="-228600">
              <a:buFont typeface="Arial" pitchFamily="34" charset="0"/>
              <a:buAutoNum type="arabicPeriod"/>
            </a:pPr>
            <a:r>
              <a:rPr lang="en-GB" baseline="0" dirty="0" smtClean="0"/>
              <a:t>How have developing countries benefitted? – health &amp; economic impact of new products, research capacity</a:t>
            </a:r>
          </a:p>
          <a:p>
            <a:pPr marL="228600" indent="-228600">
              <a:buFont typeface="Arial" pitchFamily="34" charset="0"/>
              <a:buAutoNum type="arabicPeriod"/>
            </a:pPr>
            <a:r>
              <a:rPr lang="en-GB" baseline="0" dirty="0" smtClean="0"/>
              <a:t>What is the return on investment for Europe? – jobs, leveraged investment, scientific excellence, industrial competitiveness, PRNDs in Europe. integration</a:t>
            </a:r>
          </a:p>
          <a:p>
            <a:pPr marL="228600" indent="-228600">
              <a:buFont typeface="Arial" pitchFamily="34" charset="0"/>
              <a:buAutoNum type="arabicPeriod"/>
            </a:pPr>
            <a:endParaRPr lang="en-GB" dirty="0" smtClean="0"/>
          </a:p>
          <a:p>
            <a:pPr marL="0" indent="0">
              <a:buFont typeface="Arial" pitchFamily="34" charset="0"/>
              <a:buNone/>
            </a:pPr>
            <a:r>
              <a:rPr lang="en-GB" dirty="0" smtClean="0"/>
              <a:t>Data from 2007 to 2010 using variety</a:t>
            </a:r>
            <a:r>
              <a:rPr lang="en-GB" baseline="0" dirty="0" smtClean="0"/>
              <a:t> of data sources – G-Finder, published reports, telephone interviews</a:t>
            </a:r>
            <a:endParaRPr lang="en-GB" dirty="0"/>
          </a:p>
        </p:txBody>
      </p:sp>
      <p:sp>
        <p:nvSpPr>
          <p:cNvPr id="4" name="Slide Number Placeholder 3"/>
          <p:cNvSpPr>
            <a:spLocks noGrp="1"/>
          </p:cNvSpPr>
          <p:nvPr>
            <p:ph type="sldNum" sz="quarter" idx="10"/>
          </p:nvPr>
        </p:nvSpPr>
        <p:spPr/>
        <p:txBody>
          <a:bodyPr/>
          <a:lstStyle/>
          <a:p>
            <a:fld id="{725C555B-53EE-42C7-98DA-6128562F2F23}" type="slidenum">
              <a:rPr lang="en-GB" smtClean="0"/>
              <a:t>2</a:t>
            </a:fld>
            <a:endParaRPr lang="en-GB"/>
          </a:p>
        </p:txBody>
      </p:sp>
    </p:spTree>
    <p:extLst>
      <p:ext uri="{BB962C8B-B14F-4D97-AF65-F5344CB8AC3E}">
        <p14:creationId xmlns:p14="http://schemas.microsoft.com/office/powerpoint/2010/main" val="1388762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25C555B-53EE-42C7-98DA-6128562F2F23}" type="slidenum">
              <a:rPr lang="en-GB" smtClean="0"/>
              <a:t>3</a:t>
            </a:fld>
            <a:endParaRPr lang="en-GB"/>
          </a:p>
        </p:txBody>
      </p:sp>
    </p:spTree>
    <p:extLst>
      <p:ext uri="{BB962C8B-B14F-4D97-AF65-F5344CB8AC3E}">
        <p14:creationId xmlns:p14="http://schemas.microsoft.com/office/powerpoint/2010/main" val="3594002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tier – HIV/AIDS,</a:t>
            </a:r>
            <a:r>
              <a:rPr lang="en-US" baseline="0" dirty="0" smtClean="0"/>
              <a:t> Malaria and TB (18-34%)</a:t>
            </a:r>
            <a:endParaRPr lang="en-US" dirty="0" smtClean="0"/>
          </a:p>
          <a:p>
            <a:r>
              <a:rPr lang="en-US" dirty="0" smtClean="0"/>
              <a:t>2</a:t>
            </a:r>
            <a:r>
              <a:rPr lang="en-US" baseline="30000" dirty="0" smtClean="0"/>
              <a:t>nd</a:t>
            </a:r>
            <a:r>
              <a:rPr lang="en-US" dirty="0" smtClean="0"/>
              <a:t> tier – Dengue, </a:t>
            </a:r>
            <a:r>
              <a:rPr lang="en-US" dirty="0" err="1" smtClean="0"/>
              <a:t>Pneumo</a:t>
            </a:r>
            <a:r>
              <a:rPr lang="en-US" dirty="0" smtClean="0"/>
              <a:t>,</a:t>
            </a:r>
            <a:r>
              <a:rPr lang="en-US" baseline="0" dirty="0" smtClean="0"/>
              <a:t> </a:t>
            </a:r>
            <a:r>
              <a:rPr lang="en-US" baseline="0" dirty="0" err="1" smtClean="0"/>
              <a:t>Diarrhoeal</a:t>
            </a:r>
            <a:r>
              <a:rPr lang="en-US" baseline="0" dirty="0" smtClean="0"/>
              <a:t> diseases, </a:t>
            </a:r>
            <a:r>
              <a:rPr lang="en-US" baseline="0" dirty="0" err="1" smtClean="0"/>
              <a:t>Kinetoplastids</a:t>
            </a:r>
            <a:r>
              <a:rPr lang="en-US" baseline="0" dirty="0" smtClean="0"/>
              <a:t> (</a:t>
            </a:r>
            <a:r>
              <a:rPr lang="en-US" baseline="0" dirty="0" err="1" smtClean="0"/>
              <a:t>Chagas</a:t>
            </a:r>
            <a:r>
              <a:rPr lang="en-US" baseline="0" dirty="0" smtClean="0"/>
              <a:t>, HAT and </a:t>
            </a:r>
            <a:r>
              <a:rPr lang="en-US" baseline="0" dirty="0" err="1" smtClean="0"/>
              <a:t>Leish</a:t>
            </a:r>
            <a:r>
              <a:rPr lang="en-US" baseline="0" dirty="0" smtClean="0"/>
              <a:t>), salmonella (1-8% funding each)</a:t>
            </a:r>
          </a:p>
          <a:p>
            <a:r>
              <a:rPr lang="en-US" baseline="0" dirty="0" smtClean="0"/>
              <a:t>3</a:t>
            </a:r>
            <a:r>
              <a:rPr lang="en-US" baseline="30000" dirty="0" smtClean="0"/>
              <a:t>rd</a:t>
            </a:r>
            <a:r>
              <a:rPr lang="en-US" baseline="0" dirty="0" smtClean="0"/>
              <a:t> tier – </a:t>
            </a:r>
            <a:r>
              <a:rPr lang="en-US" baseline="0" dirty="0" err="1" smtClean="0"/>
              <a:t>Helminths</a:t>
            </a:r>
            <a:r>
              <a:rPr lang="en-US" baseline="0" dirty="0" smtClean="0"/>
              <a:t>, </a:t>
            </a:r>
            <a:r>
              <a:rPr lang="en-US" baseline="0" dirty="0" err="1" smtClean="0"/>
              <a:t>Buruli</a:t>
            </a:r>
            <a:r>
              <a:rPr lang="en-US" baseline="0" dirty="0" smtClean="0"/>
              <a:t>, Trachoma, RF – less than 1% each</a:t>
            </a:r>
            <a:endParaRPr lang="en-US" dirty="0" smtClean="0"/>
          </a:p>
          <a:p>
            <a:r>
              <a:rPr lang="en-US" dirty="0" smtClean="0"/>
              <a:t>Semi commercial diseases</a:t>
            </a:r>
            <a:r>
              <a:rPr lang="en-GB" baseline="0" dirty="0" smtClean="0"/>
              <a:t> – Dengue, TB and Pneumonia/Meningitis – have increased their share of global ND funding between 2008 and 2011 (driven by industry investments)</a:t>
            </a:r>
          </a:p>
          <a:p>
            <a:r>
              <a:rPr lang="en-GB" baseline="0" dirty="0" smtClean="0"/>
              <a:t>Dengue – </a:t>
            </a:r>
            <a:r>
              <a:rPr lang="en-GB" baseline="0" dirty="0" err="1" smtClean="0"/>
              <a:t>Sanofi</a:t>
            </a:r>
            <a:r>
              <a:rPr lang="en-GB" baseline="0" dirty="0" smtClean="0"/>
              <a:t> phase III candidate, GSK/</a:t>
            </a:r>
            <a:r>
              <a:rPr lang="en-GB" baseline="0" dirty="0" err="1" smtClean="0"/>
              <a:t>Aeras</a:t>
            </a:r>
            <a:r>
              <a:rPr lang="en-GB" baseline="0" dirty="0" smtClean="0"/>
              <a:t> TB vaccines, </a:t>
            </a:r>
            <a:r>
              <a:rPr lang="en-GB" baseline="0" dirty="0" err="1" smtClean="0"/>
              <a:t>Pneumo</a:t>
            </a:r>
            <a:r>
              <a:rPr lang="en-GB" baseline="0" dirty="0" smtClean="0"/>
              <a:t> – AMC funding</a:t>
            </a:r>
            <a:endParaRPr lang="en-US" dirty="0" smtClean="0"/>
          </a:p>
        </p:txBody>
      </p:sp>
      <p:sp>
        <p:nvSpPr>
          <p:cNvPr id="4" name="Slide Number Placeholder 3"/>
          <p:cNvSpPr>
            <a:spLocks noGrp="1"/>
          </p:cNvSpPr>
          <p:nvPr>
            <p:ph type="sldNum" sz="quarter" idx="10"/>
          </p:nvPr>
        </p:nvSpPr>
        <p:spPr/>
        <p:txBody>
          <a:bodyPr/>
          <a:lstStyle/>
          <a:p>
            <a:fld id="{725C555B-53EE-42C7-98DA-6128562F2F23}" type="slidenum">
              <a:rPr lang="en-GB" smtClean="0"/>
              <a:t>4</a:t>
            </a:fld>
            <a:endParaRPr lang="en-GB"/>
          </a:p>
        </p:txBody>
      </p:sp>
    </p:spTree>
    <p:extLst>
      <p:ext uri="{BB962C8B-B14F-4D97-AF65-F5344CB8AC3E}">
        <p14:creationId xmlns:p14="http://schemas.microsoft.com/office/powerpoint/2010/main" val="3594002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Public</a:t>
            </a:r>
            <a:r>
              <a:rPr lang="en-US" baseline="0" dirty="0" smtClean="0"/>
              <a:t> - </a:t>
            </a:r>
            <a:r>
              <a:rPr lang="en-US" dirty="0" smtClean="0"/>
              <a:t>Aid agencies vs. S&amp;T</a:t>
            </a:r>
          </a:p>
          <a:p>
            <a:r>
              <a:rPr lang="en-US" dirty="0" smtClean="0"/>
              <a:t>Philanthropic</a:t>
            </a:r>
            <a:r>
              <a:rPr lang="en-US" baseline="0" dirty="0" smtClean="0"/>
              <a:t> – high concentration of funding - Gates</a:t>
            </a:r>
            <a:endParaRPr lang="en-US" dirty="0" smtClean="0"/>
          </a:p>
          <a:p>
            <a:r>
              <a:rPr lang="en-US" dirty="0" smtClean="0"/>
              <a:t>Global</a:t>
            </a:r>
            <a:r>
              <a:rPr lang="en-US" baseline="0" dirty="0" smtClean="0"/>
              <a:t> financial crisis has affected public and philanthropic funding. Increases in private sector funding – driven by semi-commercial diseases</a:t>
            </a:r>
          </a:p>
          <a:p>
            <a:r>
              <a:rPr lang="en-US" baseline="0" dirty="0" smtClean="0"/>
              <a:t>Shifts in funding affect the type of research funding – basic vs. development, and types of diseases.</a:t>
            </a:r>
            <a:endParaRPr lang="en-US" dirty="0" smtClean="0"/>
          </a:p>
        </p:txBody>
      </p:sp>
      <p:sp>
        <p:nvSpPr>
          <p:cNvPr id="4" name="Slide Number Placeholder 3"/>
          <p:cNvSpPr>
            <a:spLocks noGrp="1"/>
          </p:cNvSpPr>
          <p:nvPr>
            <p:ph type="sldNum" sz="quarter" idx="10"/>
          </p:nvPr>
        </p:nvSpPr>
        <p:spPr/>
        <p:txBody>
          <a:bodyPr/>
          <a:lstStyle/>
          <a:p>
            <a:fld id="{01299BC4-6BA6-4734-B3DE-0996E145D21F}" type="slidenum">
              <a:rPr lang="en-GB" smtClean="0"/>
              <a:t>5</a:t>
            </a:fld>
            <a:endParaRPr lang="en-GB" dirty="0"/>
          </a:p>
        </p:txBody>
      </p:sp>
    </p:spTree>
    <p:extLst>
      <p:ext uri="{BB962C8B-B14F-4D97-AF65-F5344CB8AC3E}">
        <p14:creationId xmlns:p14="http://schemas.microsoft.com/office/powerpoint/2010/main" val="89038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smtClean="0"/>
              <a:t>High concentration</a:t>
            </a:r>
            <a:r>
              <a:rPr lang="en-GB" baseline="0" dirty="0" smtClean="0"/>
              <a:t> of funding</a:t>
            </a:r>
          </a:p>
          <a:p>
            <a:r>
              <a:rPr lang="en-GB" baseline="0" dirty="0" smtClean="0"/>
              <a:t>NIH – 40%</a:t>
            </a:r>
          </a:p>
          <a:p>
            <a:r>
              <a:rPr lang="en-GB" baseline="0" dirty="0" smtClean="0"/>
              <a:t>Gates – 17%</a:t>
            </a:r>
          </a:p>
          <a:p>
            <a:r>
              <a:rPr lang="en-GB" baseline="0" dirty="0" smtClean="0"/>
              <a:t>Industry – 14% (aggregated for confidentiality)</a:t>
            </a:r>
            <a:endParaRPr lang="en-GB" dirty="0"/>
          </a:p>
        </p:txBody>
      </p:sp>
      <p:sp>
        <p:nvSpPr>
          <p:cNvPr id="4" name="Slide Number Placeholder 3"/>
          <p:cNvSpPr>
            <a:spLocks noGrp="1"/>
          </p:cNvSpPr>
          <p:nvPr>
            <p:ph type="sldNum" sz="quarter" idx="10"/>
          </p:nvPr>
        </p:nvSpPr>
        <p:spPr/>
        <p:txBody>
          <a:bodyPr/>
          <a:lstStyle/>
          <a:p>
            <a:fld id="{01299BC4-6BA6-4734-B3DE-0996E145D21F}" type="slidenum">
              <a:rPr lang="en-GB" smtClean="0"/>
              <a:t>6</a:t>
            </a:fld>
            <a:endParaRPr lang="en-GB" dirty="0"/>
          </a:p>
        </p:txBody>
      </p:sp>
    </p:spTree>
    <p:extLst>
      <p:ext uri="{BB962C8B-B14F-4D97-AF65-F5344CB8AC3E}">
        <p14:creationId xmlns:p14="http://schemas.microsoft.com/office/powerpoint/2010/main" val="89038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PDPs – non-profit public health driven</a:t>
            </a:r>
            <a:r>
              <a:rPr lang="en-US" baseline="0" dirty="0" smtClean="0"/>
              <a:t> product developers – collaborations between non-profits, industry and academia</a:t>
            </a:r>
            <a:endParaRPr lang="en-US" dirty="0" smtClean="0"/>
          </a:p>
          <a:p>
            <a:r>
              <a:rPr lang="en-US" dirty="0" smtClean="0"/>
              <a:t>LMIC innovation and partnerships</a:t>
            </a:r>
          </a:p>
          <a:p>
            <a:r>
              <a:rPr lang="en-US" dirty="0" smtClean="0"/>
              <a:t>GSK and South Africa, Brazil, Indian biotech grants</a:t>
            </a:r>
          </a:p>
          <a:p>
            <a:endParaRPr lang="en-GB" dirty="0"/>
          </a:p>
        </p:txBody>
      </p:sp>
      <p:sp>
        <p:nvSpPr>
          <p:cNvPr id="4" name="Slide Number Placeholder 3"/>
          <p:cNvSpPr>
            <a:spLocks noGrp="1"/>
          </p:cNvSpPr>
          <p:nvPr>
            <p:ph type="sldNum" sz="quarter" idx="10"/>
          </p:nvPr>
        </p:nvSpPr>
        <p:spPr/>
        <p:txBody>
          <a:bodyPr/>
          <a:lstStyle/>
          <a:p>
            <a:fld id="{725C555B-53EE-42C7-98DA-6128562F2F23}" type="slidenum">
              <a:rPr lang="en-GB" smtClean="0"/>
              <a:t>7</a:t>
            </a:fld>
            <a:endParaRPr lang="en-GB"/>
          </a:p>
        </p:txBody>
      </p:sp>
    </p:spTree>
    <p:extLst>
      <p:ext uri="{BB962C8B-B14F-4D97-AF65-F5344CB8AC3E}">
        <p14:creationId xmlns:p14="http://schemas.microsoft.com/office/powerpoint/2010/main" val="906187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Malaria infects more than 216 million people each year and is responsible for the deaths of an estimated 655,000 people, mostly children living in Africa. </a:t>
            </a:r>
          </a:p>
          <a:p>
            <a:r>
              <a:rPr lang="en-US" sz="1200" b="0" kern="1200" dirty="0" smtClean="0">
                <a:solidFill>
                  <a:schemeClr val="tx1"/>
                </a:solidFill>
                <a:effectLst/>
                <a:latin typeface="+mn-lt"/>
                <a:ea typeface="+mn-ea"/>
                <a:cs typeface="+mn-cs"/>
              </a:rPr>
              <a:t>Around 40% of the world’s population are at risk of contracting malaria. Malaria is preventable and treatable, but the emergence of drug-resistant malaria parasites has rendered the old </a:t>
            </a:r>
          </a:p>
          <a:p>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Development of three new products to combat malaria that are already saving lives in malaria endemic countries. </a:t>
            </a:r>
          </a:p>
          <a:p>
            <a:pPr marL="228600" indent="-228600">
              <a:buAutoNum type="arabicPeriod"/>
            </a:pPr>
            <a:r>
              <a:rPr lang="en-US" sz="1200" b="0" kern="1200" dirty="0" smtClean="0">
                <a:solidFill>
                  <a:schemeClr val="tx1"/>
                </a:solidFill>
                <a:effectLst/>
                <a:latin typeface="+mn-lt"/>
                <a:ea typeface="+mn-ea"/>
                <a:cs typeface="+mn-cs"/>
              </a:rPr>
              <a:t>COARTEM -Novartis, partnered with Chinese scientists at the Beijing Institute of Science and Technology to develop </a:t>
            </a:r>
            <a:r>
              <a:rPr lang="en-US" sz="1200" b="0" kern="1200" dirty="0" err="1" smtClean="0">
                <a:solidFill>
                  <a:schemeClr val="tx1"/>
                </a:solidFill>
                <a:effectLst/>
                <a:latin typeface="+mn-lt"/>
                <a:ea typeface="+mn-ea"/>
                <a:cs typeface="+mn-cs"/>
              </a:rPr>
              <a:t>Coartem</a:t>
            </a:r>
            <a:r>
              <a:rPr lang="en-US" sz="1200" b="0" kern="1200" dirty="0" smtClean="0">
                <a:solidFill>
                  <a:schemeClr val="tx1"/>
                </a:solidFill>
                <a:effectLst/>
                <a:latin typeface="+mn-lt"/>
                <a:ea typeface="+mn-ea"/>
                <a:cs typeface="+mn-cs"/>
              </a:rPr>
              <a:t>®, the first </a:t>
            </a:r>
            <a:r>
              <a:rPr lang="en-US" sz="1200" b="0" kern="1200" dirty="0" err="1" smtClean="0">
                <a:solidFill>
                  <a:schemeClr val="tx1"/>
                </a:solidFill>
                <a:effectLst/>
                <a:latin typeface="+mn-lt"/>
                <a:ea typeface="+mn-ea"/>
                <a:cs typeface="+mn-cs"/>
              </a:rPr>
              <a:t>artemisinin</a:t>
            </a:r>
            <a:r>
              <a:rPr lang="en-US" sz="1200" b="0" kern="1200" dirty="0" smtClean="0">
                <a:solidFill>
                  <a:schemeClr val="tx1"/>
                </a:solidFill>
                <a:effectLst/>
                <a:latin typeface="+mn-lt"/>
                <a:ea typeface="+mn-ea"/>
                <a:cs typeface="+mn-cs"/>
              </a:rPr>
              <a:t>-based combination therapy (ACT), with a cure rate in excess of 95%7. Novartis later collaborated with a Swiss-based PDP, the Medicines for Malaria Venture (MMV), to develop </a:t>
            </a:r>
            <a:r>
              <a:rPr lang="en-US" sz="1200" b="0" kern="1200" dirty="0" err="1" smtClean="0">
                <a:solidFill>
                  <a:schemeClr val="tx1"/>
                </a:solidFill>
                <a:effectLst/>
                <a:latin typeface="+mn-lt"/>
                <a:ea typeface="+mn-ea"/>
                <a:cs typeface="+mn-cs"/>
              </a:rPr>
              <a:t>Coartem</a:t>
            </a:r>
            <a:r>
              <a:rPr lang="en-US" sz="1200" b="0" kern="1200" dirty="0" smtClean="0">
                <a:solidFill>
                  <a:schemeClr val="tx1"/>
                </a:solidFill>
                <a:effectLst/>
                <a:latin typeface="+mn-lt"/>
                <a:ea typeface="+mn-ea"/>
                <a:cs typeface="+mn-cs"/>
              </a:rPr>
              <a:t>® Dispersible, the first water-dispersible ACT specifically designed for children. Since 2001, Novartis has provided more than 400 million </a:t>
            </a:r>
            <a:r>
              <a:rPr lang="en-US" sz="1200" b="0" kern="1200" dirty="0" err="1" smtClean="0">
                <a:solidFill>
                  <a:schemeClr val="tx1"/>
                </a:solidFill>
                <a:effectLst/>
                <a:latin typeface="+mn-lt"/>
                <a:ea typeface="+mn-ea"/>
                <a:cs typeface="+mn-cs"/>
              </a:rPr>
              <a:t>Coartem</a:t>
            </a:r>
            <a:r>
              <a:rPr lang="en-US" sz="1200" b="0" kern="1200" dirty="0" smtClean="0">
                <a:solidFill>
                  <a:schemeClr val="tx1"/>
                </a:solidFill>
                <a:effectLst/>
                <a:latin typeface="+mn-lt"/>
                <a:ea typeface="+mn-ea"/>
                <a:cs typeface="+mn-cs"/>
              </a:rPr>
              <a:t>® treatments on a not-for-profit basis through an agreement with the WHO, saving an estimated 1 million lives; Since launch in 2009, over 171 million </a:t>
            </a:r>
            <a:r>
              <a:rPr lang="en-US" sz="1200" b="0" kern="1200" dirty="0" err="1" smtClean="0">
                <a:solidFill>
                  <a:schemeClr val="tx1"/>
                </a:solidFill>
                <a:effectLst/>
                <a:latin typeface="+mn-lt"/>
                <a:ea typeface="+mn-ea"/>
                <a:cs typeface="+mn-cs"/>
              </a:rPr>
              <a:t>Coartem</a:t>
            </a:r>
            <a:r>
              <a:rPr lang="en-US" sz="1200" b="0" kern="1200" baseline="0" dirty="0" smtClean="0">
                <a:solidFill>
                  <a:schemeClr val="tx1"/>
                </a:solidFill>
                <a:effectLst/>
                <a:latin typeface="+mn-lt"/>
                <a:ea typeface="+mn-ea"/>
                <a:cs typeface="+mn-cs"/>
              </a:rPr>
              <a:t> dispersible delivered to more than 30 malaria endemic countries, at a cost as low as $0.38 per course of treatment.</a:t>
            </a:r>
            <a:endParaRPr lang="en-US" sz="1200" b="0" kern="1200" dirty="0" smtClean="0">
              <a:solidFill>
                <a:schemeClr val="tx1"/>
              </a:solidFill>
              <a:effectLst/>
              <a:latin typeface="+mn-lt"/>
              <a:ea typeface="+mn-ea"/>
              <a:cs typeface="+mn-cs"/>
            </a:endParaRPr>
          </a:p>
          <a:p>
            <a:pPr marL="228600" indent="-228600">
              <a:buAutoNum type="arabicPeriod"/>
            </a:pPr>
            <a:r>
              <a:rPr lang="en-US" sz="1200" b="0" kern="1200" dirty="0" smtClean="0">
                <a:solidFill>
                  <a:schemeClr val="tx1"/>
                </a:solidFill>
                <a:effectLst/>
                <a:latin typeface="+mn-lt"/>
                <a:ea typeface="+mn-ea"/>
                <a:cs typeface="+mn-cs"/>
              </a:rPr>
              <a:t>ASAQ - </a:t>
            </a:r>
            <a:r>
              <a:rPr lang="en-US" sz="1200" b="0" kern="1200" dirty="0" err="1" smtClean="0">
                <a:solidFill>
                  <a:schemeClr val="tx1"/>
                </a:solidFill>
                <a:effectLst/>
                <a:latin typeface="+mn-lt"/>
                <a:ea typeface="+mn-ea"/>
                <a:cs typeface="+mn-cs"/>
              </a:rPr>
              <a:t>Sanofi</a:t>
            </a:r>
            <a:r>
              <a:rPr lang="en-US" sz="1200" b="0" kern="1200" dirty="0" smtClean="0">
                <a:solidFill>
                  <a:schemeClr val="tx1"/>
                </a:solidFill>
                <a:effectLst/>
                <a:latin typeface="+mn-lt"/>
                <a:ea typeface="+mn-ea"/>
                <a:cs typeface="+mn-cs"/>
              </a:rPr>
              <a:t> partnered with two </a:t>
            </a:r>
            <a:r>
              <a:rPr lang="en-US" sz="1200" b="0" kern="1200" dirty="0" err="1" smtClean="0">
                <a:solidFill>
                  <a:schemeClr val="tx1"/>
                </a:solidFill>
                <a:effectLst/>
                <a:latin typeface="+mn-lt"/>
                <a:ea typeface="+mn-ea"/>
                <a:cs typeface="+mn-cs"/>
              </a:rPr>
              <a:t>organisations</a:t>
            </a:r>
            <a:r>
              <a:rPr lang="en-US" sz="1200" b="0" kern="1200" dirty="0" smtClean="0">
                <a:solidFill>
                  <a:schemeClr val="tx1"/>
                </a:solidFill>
                <a:effectLst/>
                <a:latin typeface="+mn-lt"/>
                <a:ea typeface="+mn-ea"/>
                <a:cs typeface="+mn-cs"/>
              </a:rPr>
              <a:t>, the Drugs for Neglected Diseases Initiative (</a:t>
            </a:r>
            <a:r>
              <a:rPr lang="en-US" sz="1200" b="0" kern="1200" dirty="0" err="1" smtClean="0">
                <a:solidFill>
                  <a:schemeClr val="tx1"/>
                </a:solidFill>
                <a:effectLst/>
                <a:latin typeface="+mn-lt"/>
                <a:ea typeface="+mn-ea"/>
                <a:cs typeface="+mn-cs"/>
              </a:rPr>
              <a:t>DNDi</a:t>
            </a:r>
            <a:r>
              <a:rPr lang="en-US" sz="1200" b="0" kern="1200" dirty="0" smtClean="0">
                <a:solidFill>
                  <a:schemeClr val="tx1"/>
                </a:solidFill>
                <a:effectLst/>
                <a:latin typeface="+mn-lt"/>
                <a:ea typeface="+mn-ea"/>
                <a:cs typeface="+mn-cs"/>
              </a:rPr>
              <a:t>) and World Health Organization Special </a:t>
            </a:r>
            <a:r>
              <a:rPr lang="en-US" sz="1200" b="0" kern="1200" dirty="0" err="1" smtClean="0">
                <a:solidFill>
                  <a:schemeClr val="tx1"/>
                </a:solidFill>
                <a:effectLst/>
                <a:latin typeface="+mn-lt"/>
                <a:ea typeface="+mn-ea"/>
                <a:cs typeface="+mn-cs"/>
              </a:rPr>
              <a:t>Programme</a:t>
            </a:r>
            <a:r>
              <a:rPr lang="en-US" sz="1200" b="0" kern="1200" dirty="0" smtClean="0">
                <a:solidFill>
                  <a:schemeClr val="tx1"/>
                </a:solidFill>
                <a:effectLst/>
                <a:latin typeface="+mn-lt"/>
                <a:ea typeface="+mn-ea"/>
                <a:cs typeface="+mn-cs"/>
              </a:rPr>
              <a:t> for Research Training in Tropical Diseases (WHO/TDR), to develop the first fixed-dose ACT formulation for children. The fixed-dose combination pill, ASAQ, is simple to administer and improves patient compliance, which is critical to avoid the risk of resistance. The collaboration was funded by several EU Member States including France, the Netherlands, Spain and the UK and the EC through the Fifth Framework </a:t>
            </a:r>
            <a:r>
              <a:rPr lang="en-US" sz="1200" b="0" kern="1200" dirty="0" err="1" smtClean="0">
                <a:solidFill>
                  <a:schemeClr val="tx1"/>
                </a:solidFill>
                <a:effectLst/>
                <a:latin typeface="+mn-lt"/>
                <a:ea typeface="+mn-ea"/>
                <a:cs typeface="+mn-cs"/>
              </a:rPr>
              <a:t>Programme</a:t>
            </a:r>
            <a:r>
              <a:rPr lang="en-US" sz="1200" b="0" kern="1200" dirty="0" smtClean="0">
                <a:solidFill>
                  <a:schemeClr val="tx1"/>
                </a:solidFill>
                <a:effectLst/>
                <a:latin typeface="+mn-lt"/>
                <a:ea typeface="+mn-ea"/>
                <a:cs typeface="+mn-cs"/>
              </a:rPr>
              <a:t> for Research and Technological Development (FP5). over 150 million treatments of ASAQ have been distributed in 30 African countries by </a:t>
            </a:r>
            <a:r>
              <a:rPr lang="en-US" sz="1200" b="0" kern="1200" dirty="0" err="1" smtClean="0">
                <a:solidFill>
                  <a:schemeClr val="tx1"/>
                </a:solidFill>
                <a:effectLst/>
                <a:latin typeface="+mn-lt"/>
                <a:ea typeface="+mn-ea"/>
                <a:cs typeface="+mn-cs"/>
              </a:rPr>
              <a:t>Sanofi</a:t>
            </a:r>
            <a:r>
              <a:rPr lang="en-US" sz="1200" b="0" kern="1200" dirty="0" smtClean="0">
                <a:solidFill>
                  <a:schemeClr val="tx1"/>
                </a:solidFill>
                <a:effectLst/>
                <a:latin typeface="+mn-lt"/>
                <a:ea typeface="+mn-ea"/>
                <a:cs typeface="+mn-cs"/>
              </a:rPr>
              <a:t> on a not-for-profit basis</a:t>
            </a:r>
          </a:p>
          <a:p>
            <a:pPr marL="228600" indent="-228600">
              <a:buAutoNum type="arabicPeriod"/>
            </a:pPr>
            <a:r>
              <a:rPr lang="en-US" sz="1200" b="0" kern="1200" dirty="0" smtClean="0">
                <a:solidFill>
                  <a:schemeClr val="tx1"/>
                </a:solidFill>
                <a:effectLst/>
                <a:latin typeface="+mn-lt"/>
                <a:ea typeface="+mn-ea"/>
                <a:cs typeface="+mn-cs"/>
              </a:rPr>
              <a:t>EUARTESIM</a:t>
            </a:r>
            <a:r>
              <a:rPr lang="en-US" sz="1200" b="0" kern="1200" baseline="0" dirty="0" smtClean="0">
                <a:solidFill>
                  <a:schemeClr val="tx1"/>
                </a:solidFill>
                <a:effectLst/>
                <a:latin typeface="+mn-lt"/>
                <a:ea typeface="+mn-ea"/>
                <a:cs typeface="+mn-cs"/>
              </a:rPr>
              <a:t> - </a:t>
            </a:r>
            <a:r>
              <a:rPr lang="en-US" sz="1200" b="0" kern="1200" dirty="0" smtClean="0">
                <a:solidFill>
                  <a:schemeClr val="tx1"/>
                </a:solidFill>
                <a:effectLst/>
                <a:latin typeface="+mn-lt"/>
                <a:ea typeface="+mn-ea"/>
                <a:cs typeface="+mn-cs"/>
              </a:rPr>
              <a:t>Sigma-Tau, biotech, partnered with MMV and the University of Oxford to develop </a:t>
            </a:r>
            <a:r>
              <a:rPr lang="en-US" sz="1200" b="0" kern="1200" dirty="0" err="1" smtClean="0">
                <a:solidFill>
                  <a:schemeClr val="tx1"/>
                </a:solidFill>
                <a:effectLst/>
                <a:latin typeface="+mn-lt"/>
                <a:ea typeface="+mn-ea"/>
                <a:cs typeface="+mn-cs"/>
              </a:rPr>
              <a:t>Eurartesim</a:t>
            </a:r>
            <a:r>
              <a:rPr lang="en-US" sz="1200" b="0" kern="1200" dirty="0" smtClean="0">
                <a:solidFill>
                  <a:schemeClr val="tx1"/>
                </a:solidFill>
                <a:effectLst/>
                <a:latin typeface="+mn-lt"/>
                <a:ea typeface="+mn-ea"/>
                <a:cs typeface="+mn-cs"/>
              </a:rPr>
              <a:t>®, another simpler-to-use ACT. Initial studies were conducted in Vietnam at a site funded by the UK-based </a:t>
            </a:r>
            <a:r>
              <a:rPr lang="en-US" sz="1200" b="0" kern="1200" dirty="0" err="1" smtClean="0">
                <a:solidFill>
                  <a:schemeClr val="tx1"/>
                </a:solidFill>
                <a:effectLst/>
                <a:latin typeface="+mn-lt"/>
                <a:ea typeface="+mn-ea"/>
                <a:cs typeface="+mn-cs"/>
              </a:rPr>
              <a:t>Wellcome</a:t>
            </a:r>
            <a:r>
              <a:rPr lang="en-US" sz="1200" b="0" kern="1200" dirty="0" smtClean="0">
                <a:solidFill>
                  <a:schemeClr val="tx1"/>
                </a:solidFill>
                <a:effectLst/>
                <a:latin typeface="+mn-lt"/>
                <a:ea typeface="+mn-ea"/>
                <a:cs typeface="+mn-cs"/>
              </a:rPr>
              <a:t> Trust. The collaboration is funded by Ireland, the Netherlands, Spain, UK and Switzerland, in addition to philanthropic foundations. </a:t>
            </a:r>
            <a:r>
              <a:rPr lang="en-US" sz="1200" b="0" kern="1200" dirty="0" err="1" smtClean="0">
                <a:solidFill>
                  <a:schemeClr val="tx1"/>
                </a:solidFill>
                <a:effectLst/>
                <a:latin typeface="+mn-lt"/>
                <a:ea typeface="+mn-ea"/>
                <a:cs typeface="+mn-cs"/>
              </a:rPr>
              <a:t>Eurartesim</a:t>
            </a:r>
            <a:r>
              <a:rPr lang="en-US" sz="1200" b="0" kern="1200" dirty="0" smtClean="0">
                <a:solidFill>
                  <a:schemeClr val="tx1"/>
                </a:solidFill>
                <a:effectLst/>
                <a:latin typeface="+mn-lt"/>
                <a:ea typeface="+mn-ea"/>
                <a:cs typeface="+mn-cs"/>
              </a:rPr>
              <a:t>® was the first antimalarial to be approved by the European Medicines Agency in October 2011, and Sigma-Tau and MMV are currently developing it in a </a:t>
            </a:r>
            <a:r>
              <a:rPr lang="en-US" sz="1200" b="0" kern="1200" dirty="0" err="1" smtClean="0">
                <a:solidFill>
                  <a:schemeClr val="tx1"/>
                </a:solidFill>
                <a:effectLst/>
                <a:latin typeface="+mn-lt"/>
                <a:ea typeface="+mn-ea"/>
                <a:cs typeface="+mn-cs"/>
              </a:rPr>
              <a:t>paediatric</a:t>
            </a:r>
            <a:r>
              <a:rPr lang="en-US" sz="1200" b="0" kern="1200" dirty="0" smtClean="0">
                <a:solidFill>
                  <a:schemeClr val="tx1"/>
                </a:solidFill>
                <a:effectLst/>
                <a:latin typeface="+mn-lt"/>
                <a:ea typeface="+mn-ea"/>
                <a:cs typeface="+mn-cs"/>
              </a:rPr>
              <a:t> formulation.  </a:t>
            </a:r>
            <a:r>
              <a:rPr lang="en-US" sz="1200" b="0" kern="1200" dirty="0" err="1" smtClean="0">
                <a:solidFill>
                  <a:schemeClr val="tx1"/>
                </a:solidFill>
                <a:effectLst/>
                <a:latin typeface="+mn-lt"/>
                <a:ea typeface="+mn-ea"/>
                <a:cs typeface="+mn-cs"/>
              </a:rPr>
              <a:t>Eurartesim</a:t>
            </a:r>
            <a:r>
              <a:rPr lang="en-US" sz="1200" b="0" kern="1200" dirty="0" smtClean="0">
                <a:solidFill>
                  <a:schemeClr val="tx1"/>
                </a:solidFill>
                <a:effectLst/>
                <a:latin typeface="+mn-lt"/>
                <a:ea typeface="+mn-ea"/>
                <a:cs typeface="+mn-cs"/>
              </a:rPr>
              <a:t>® is now being delivered to Cambodia, the first malaria-endemic country to receive the new drug.</a:t>
            </a:r>
            <a:endParaRPr lang="en-US" dirty="0" smtClean="0"/>
          </a:p>
          <a:p>
            <a:endParaRPr lang="en-GB" dirty="0"/>
          </a:p>
        </p:txBody>
      </p:sp>
      <p:sp>
        <p:nvSpPr>
          <p:cNvPr id="4" name="Slide Number Placeholder 3"/>
          <p:cNvSpPr>
            <a:spLocks noGrp="1"/>
          </p:cNvSpPr>
          <p:nvPr>
            <p:ph type="sldNum" sz="quarter" idx="10"/>
          </p:nvPr>
        </p:nvSpPr>
        <p:spPr/>
        <p:txBody>
          <a:bodyPr/>
          <a:lstStyle/>
          <a:p>
            <a:fld id="{725C555B-53EE-42C7-98DA-6128562F2F23}" type="slidenum">
              <a:rPr lang="en-GB" smtClean="0"/>
              <a:t>8</a:t>
            </a:fld>
            <a:endParaRPr lang="en-GB"/>
          </a:p>
        </p:txBody>
      </p:sp>
    </p:spTree>
    <p:extLst>
      <p:ext uri="{BB962C8B-B14F-4D97-AF65-F5344CB8AC3E}">
        <p14:creationId xmlns:p14="http://schemas.microsoft.com/office/powerpoint/2010/main" val="853249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err="1" smtClean="0"/>
              <a:t>MenAfriVac</a:t>
            </a:r>
            <a:r>
              <a:rPr lang="en-GB" dirty="0" smtClean="0"/>
              <a:t> – no new cases</a:t>
            </a:r>
            <a:r>
              <a:rPr lang="en-GB" baseline="0" dirty="0" smtClean="0"/>
              <a:t> since vaccination started, saving 43,500 lives and averting 105,000 disabilities.</a:t>
            </a:r>
            <a:endParaRPr lang="en-GB" dirty="0" smtClean="0"/>
          </a:p>
          <a:p>
            <a:r>
              <a:rPr lang="en-GB" dirty="0" err="1" smtClean="0"/>
              <a:t>Xpert</a:t>
            </a:r>
            <a:r>
              <a:rPr lang="en-GB" dirty="0" smtClean="0"/>
              <a:t> – triple patients diagnosed with drug resistance TB,</a:t>
            </a:r>
            <a:r>
              <a:rPr lang="en-GB" baseline="0" dirty="0" smtClean="0"/>
              <a:t> allowing correct treatment.</a:t>
            </a:r>
            <a:r>
              <a:rPr lang="en-GB" dirty="0" smtClean="0"/>
              <a:t> Double</a:t>
            </a:r>
            <a:r>
              <a:rPr lang="en-GB" baseline="0" dirty="0" smtClean="0"/>
              <a:t> patients diagnosed with TB infected HIV, allowing early treatment. In India alone, modelling predicts to avert 100,000 deaths/year</a:t>
            </a:r>
            <a:endParaRPr lang="en-GB" dirty="0"/>
          </a:p>
        </p:txBody>
      </p:sp>
      <p:sp>
        <p:nvSpPr>
          <p:cNvPr id="4" name="Slide Number Placeholder 3"/>
          <p:cNvSpPr>
            <a:spLocks noGrp="1"/>
          </p:cNvSpPr>
          <p:nvPr>
            <p:ph type="sldNum" sz="quarter" idx="10"/>
          </p:nvPr>
        </p:nvSpPr>
        <p:spPr/>
        <p:txBody>
          <a:bodyPr/>
          <a:lstStyle/>
          <a:p>
            <a:fld id="{01299BC4-6BA6-4734-B3DE-0996E145D21F}" type="slidenum">
              <a:rPr lang="en-GB" smtClean="0"/>
              <a:t>9</a:t>
            </a:fld>
            <a:endParaRPr lang="en-GB" dirty="0"/>
          </a:p>
        </p:txBody>
      </p:sp>
    </p:spTree>
    <p:extLst>
      <p:ext uri="{BB962C8B-B14F-4D97-AF65-F5344CB8AC3E}">
        <p14:creationId xmlns:p14="http://schemas.microsoft.com/office/powerpoint/2010/main" val="1270540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HIV preventives</a:t>
            </a:r>
          </a:p>
          <a:p>
            <a:r>
              <a:rPr lang="en-GB" dirty="0" smtClean="0"/>
              <a:t>Malaria vaccine</a:t>
            </a:r>
            <a:br>
              <a:rPr lang="en-GB" dirty="0" smtClean="0"/>
            </a:br>
            <a:r>
              <a:rPr lang="en-GB" dirty="0" smtClean="0"/>
              <a:t>TB</a:t>
            </a:r>
            <a:r>
              <a:rPr lang="en-GB" baseline="0" dirty="0" smtClean="0"/>
              <a:t> drugs</a:t>
            </a:r>
          </a:p>
          <a:p>
            <a:r>
              <a:rPr lang="en-GB" baseline="0" dirty="0" smtClean="0"/>
              <a:t>Dengue vaccine</a:t>
            </a:r>
          </a:p>
          <a:p>
            <a:endParaRPr lang="en-GB" baseline="0" dirty="0" smtClean="0"/>
          </a:p>
          <a:p>
            <a:r>
              <a:rPr lang="en-GB" baseline="0" dirty="0" smtClean="0"/>
              <a:t>Development times are long and outlast political timelines</a:t>
            </a:r>
          </a:p>
          <a:p>
            <a:r>
              <a:rPr lang="en-GB" baseline="0" dirty="0" smtClean="0"/>
              <a:t>Basic research and translational research is difficult – bridging the valley of death with funding is a challenge – how do funders and different sectors play a role?</a:t>
            </a:r>
          </a:p>
          <a:p>
            <a:r>
              <a:rPr lang="en-GB" baseline="0" dirty="0" smtClean="0"/>
              <a:t>How do the different stages of research inform each other – clinical research defining basic research questions?</a:t>
            </a:r>
          </a:p>
          <a:p>
            <a:r>
              <a:rPr lang="en-GB" baseline="0" dirty="0" smtClean="0"/>
              <a:t>Fragmented landscape of funding difficult for researchers</a:t>
            </a:r>
          </a:p>
        </p:txBody>
      </p:sp>
      <p:sp>
        <p:nvSpPr>
          <p:cNvPr id="4" name="Slide Number Placeholder 3"/>
          <p:cNvSpPr>
            <a:spLocks noGrp="1"/>
          </p:cNvSpPr>
          <p:nvPr>
            <p:ph type="sldNum" sz="quarter" idx="10"/>
          </p:nvPr>
        </p:nvSpPr>
        <p:spPr/>
        <p:txBody>
          <a:bodyPr/>
          <a:lstStyle/>
          <a:p>
            <a:fld id="{725C555B-53EE-42C7-98DA-6128562F2F23}" type="slidenum">
              <a:rPr lang="en-GB" smtClean="0"/>
              <a:t>10</a:t>
            </a:fld>
            <a:endParaRPr lang="en-GB"/>
          </a:p>
        </p:txBody>
      </p:sp>
    </p:spTree>
    <p:extLst>
      <p:ext uri="{BB962C8B-B14F-4D97-AF65-F5344CB8AC3E}">
        <p14:creationId xmlns:p14="http://schemas.microsoft.com/office/powerpoint/2010/main" val="3493226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Progress in global health R&amp;D in the past decade has been remarkable but the gains are fragile. </a:t>
            </a:r>
          </a:p>
          <a:p>
            <a:r>
              <a:rPr lang="en-US" sz="1200" kern="1200" dirty="0" smtClean="0">
                <a:solidFill>
                  <a:schemeClr val="tx1"/>
                </a:solidFill>
                <a:latin typeface="+mn-lt"/>
                <a:ea typeface="+mn-ea"/>
                <a:cs typeface="+mn-cs"/>
              </a:rPr>
              <a:t>Sustained funding over the last decade has created a critical mass within the global health R&amp;D community and built momentum steadily over the decade. </a:t>
            </a:r>
          </a:p>
          <a:p>
            <a:r>
              <a:rPr lang="en-US" sz="1200" kern="1200" dirty="0" smtClean="0">
                <a:solidFill>
                  <a:schemeClr val="tx1"/>
                </a:solidFill>
                <a:latin typeface="+mn-lt"/>
                <a:ea typeface="+mn-ea"/>
                <a:cs typeface="+mn-cs"/>
              </a:rPr>
              <a:t>Scaling back funds for global health R&amp;D puts the entire product development pipeline at risk. </a:t>
            </a:r>
          </a:p>
          <a:p>
            <a:r>
              <a:rPr lang="en-US" sz="1200" kern="1200" dirty="0" smtClean="0">
                <a:solidFill>
                  <a:schemeClr val="tx1"/>
                </a:solidFill>
                <a:latin typeface="+mn-lt"/>
                <a:ea typeface="+mn-ea"/>
                <a:cs typeface="+mn-cs"/>
              </a:rPr>
              <a:t>Decommissioned research programs cannot easily be restarted, skilled scientists will be lost and the hard-won build-up of political will, expertise, and industry and philanthropic commitment may never be regained. </a:t>
            </a:r>
          </a:p>
          <a:p>
            <a:r>
              <a:rPr lang="en-US" sz="1200" kern="1200" dirty="0" smtClean="0">
                <a:solidFill>
                  <a:schemeClr val="tx1"/>
                </a:solidFill>
                <a:latin typeface="+mn-lt"/>
                <a:ea typeface="+mn-ea"/>
                <a:cs typeface="+mn-cs"/>
              </a:rPr>
              <a:t>A retreat from funding R&amp;D would waste billions of dollars of investment, and condemn promising drugs, vaccines, and diagnostics now in the final stages of development to the scrapheap.</a:t>
            </a:r>
            <a:endParaRPr lang="en-US" dirty="0"/>
          </a:p>
        </p:txBody>
      </p:sp>
      <p:sp>
        <p:nvSpPr>
          <p:cNvPr id="4" name="Slide Number Placeholder 3"/>
          <p:cNvSpPr>
            <a:spLocks noGrp="1"/>
          </p:cNvSpPr>
          <p:nvPr>
            <p:ph type="sldNum" sz="quarter" idx="10"/>
          </p:nvPr>
        </p:nvSpPr>
        <p:spPr/>
        <p:txBody>
          <a:bodyPr/>
          <a:lstStyle/>
          <a:p>
            <a:fld id="{725C555B-53EE-42C7-98DA-6128562F2F23}" type="slidenum">
              <a:rPr lang="en-GB" smtClean="0"/>
              <a:t>11</a:t>
            </a:fld>
            <a:endParaRPr lang="en-GB"/>
          </a:p>
        </p:txBody>
      </p:sp>
    </p:spTree>
    <p:extLst>
      <p:ext uri="{BB962C8B-B14F-4D97-AF65-F5344CB8AC3E}">
        <p14:creationId xmlns:p14="http://schemas.microsoft.com/office/powerpoint/2010/main" val="3840764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5C555B-53EE-42C7-98DA-6128562F2F23}" type="slidenum">
              <a:rPr lang="en-GB" smtClean="0"/>
              <a:t>12</a:t>
            </a:fld>
            <a:endParaRPr lang="en-GB"/>
          </a:p>
        </p:txBody>
      </p:sp>
    </p:spTree>
    <p:extLst>
      <p:ext uri="{BB962C8B-B14F-4D97-AF65-F5344CB8AC3E}">
        <p14:creationId xmlns:p14="http://schemas.microsoft.com/office/powerpoint/2010/main" val="2547582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E6730A-88B9-49D7-AC00-7826BF8E1025}" type="datetimeFigureOut">
              <a:rPr lang="en-GB" smtClean="0"/>
              <a:t>18/07/2013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3589588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E6730A-88B9-49D7-AC00-7826BF8E1025}" type="datetimeFigureOut">
              <a:rPr lang="en-GB" smtClean="0"/>
              <a:t>18/07/2013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663182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E6730A-88B9-49D7-AC00-7826BF8E1025}" type="datetimeFigureOut">
              <a:rPr lang="en-GB" smtClean="0"/>
              <a:t>18/07/2013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51158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E6730A-88B9-49D7-AC00-7826BF8E1025}" type="datetimeFigureOut">
              <a:rPr lang="en-GB" smtClean="0"/>
              <a:t>18/07/2013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3646850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E6730A-88B9-49D7-AC00-7826BF8E1025}" type="datetimeFigureOut">
              <a:rPr lang="en-GB" smtClean="0"/>
              <a:t>18/07/2013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2320995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E6730A-88B9-49D7-AC00-7826BF8E1025}" type="datetimeFigureOut">
              <a:rPr lang="en-GB" smtClean="0"/>
              <a:t>18/07/2013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1585167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E6730A-88B9-49D7-AC00-7826BF8E1025}" type="datetimeFigureOut">
              <a:rPr lang="en-GB" smtClean="0"/>
              <a:t>18/07/2013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152189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E6730A-88B9-49D7-AC00-7826BF8E1025}" type="datetimeFigureOut">
              <a:rPr lang="en-GB" smtClean="0"/>
              <a:t>18/07/2013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427880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E6730A-88B9-49D7-AC00-7826BF8E1025}" type="datetimeFigureOut">
              <a:rPr lang="en-GB" smtClean="0"/>
              <a:t>18/07/2013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3302524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E6730A-88B9-49D7-AC00-7826BF8E1025}" type="datetimeFigureOut">
              <a:rPr lang="en-GB" smtClean="0"/>
              <a:t>18/07/2013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3742968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E6730A-88B9-49D7-AC00-7826BF8E1025}" type="datetimeFigureOut">
              <a:rPr lang="en-GB" smtClean="0"/>
              <a:t>18/07/2013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52476-3189-42C1-822C-3F44506ED711}" type="slidenum">
              <a:rPr lang="en-GB" smtClean="0"/>
              <a:t>‹#›</a:t>
            </a:fld>
            <a:endParaRPr lang="en-GB"/>
          </a:p>
        </p:txBody>
      </p:sp>
    </p:spTree>
    <p:extLst>
      <p:ext uri="{BB962C8B-B14F-4D97-AF65-F5344CB8AC3E}">
        <p14:creationId xmlns:p14="http://schemas.microsoft.com/office/powerpoint/2010/main" val="77489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E6730A-88B9-49D7-AC00-7826BF8E1025}" type="datetimeFigureOut">
              <a:rPr lang="en-GB" smtClean="0"/>
              <a:t>18/07/2013</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B52476-3189-42C1-822C-3F44506ED711}" type="slidenum">
              <a:rPr lang="en-GB" smtClean="0"/>
              <a:t>‹#›</a:t>
            </a:fld>
            <a:endParaRPr lang="en-GB"/>
          </a:p>
        </p:txBody>
      </p:sp>
    </p:spTree>
    <p:extLst>
      <p:ext uri="{BB962C8B-B14F-4D97-AF65-F5344CB8AC3E}">
        <p14:creationId xmlns:p14="http://schemas.microsoft.com/office/powerpoint/2010/main" val="1130203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4178300" y="0"/>
            <a:ext cx="4965699" cy="2279176"/>
          </a:xfrm>
          <a:noFill/>
        </p:spPr>
        <p:txBody>
          <a:bodyPr>
            <a:noAutofit/>
          </a:bodyPr>
          <a:lstStyle/>
          <a:p>
            <a:r>
              <a:rPr lang="en-GB" sz="4000" dirty="0" smtClean="0">
                <a:solidFill>
                  <a:schemeClr val="accent6">
                    <a:lumMod val="75000"/>
                  </a:schemeClr>
                </a:solidFill>
                <a:latin typeface="Roboto Condensed"/>
                <a:ea typeface="Roboto Cn" pitchFamily="2" charset="0"/>
                <a:cs typeface="Roboto Condensed"/>
              </a:rPr>
              <a:t>Pharmaceuticals </a:t>
            </a:r>
            <a:br>
              <a:rPr lang="en-GB" sz="4000" dirty="0" smtClean="0">
                <a:solidFill>
                  <a:schemeClr val="accent6">
                    <a:lumMod val="75000"/>
                  </a:schemeClr>
                </a:solidFill>
                <a:latin typeface="Roboto Condensed"/>
                <a:ea typeface="Roboto Cn" pitchFamily="2" charset="0"/>
                <a:cs typeface="Roboto Condensed"/>
              </a:rPr>
            </a:br>
            <a:r>
              <a:rPr lang="en-GB" sz="4000" dirty="0" smtClean="0">
                <a:solidFill>
                  <a:schemeClr val="accent6">
                    <a:lumMod val="75000"/>
                  </a:schemeClr>
                </a:solidFill>
                <a:latin typeface="Roboto Condensed"/>
                <a:ea typeface="Roboto Cn" pitchFamily="2" charset="0"/>
                <a:cs typeface="Roboto Condensed"/>
              </a:rPr>
              <a:t>and Global Health</a:t>
            </a:r>
            <a:endParaRPr lang="en-GB" sz="4000" dirty="0">
              <a:solidFill>
                <a:schemeClr val="accent6">
                  <a:lumMod val="75000"/>
                </a:schemeClr>
              </a:solidFill>
              <a:latin typeface="Roboto Condensed"/>
              <a:ea typeface="Roboto Cn" pitchFamily="2" charset="0"/>
              <a:cs typeface="Roboto Condensed"/>
            </a:endParaRPr>
          </a:p>
        </p:txBody>
      </p:sp>
      <p:sp>
        <p:nvSpPr>
          <p:cNvPr id="3" name="Subtitle 2"/>
          <p:cNvSpPr>
            <a:spLocks noGrp="1"/>
          </p:cNvSpPr>
          <p:nvPr>
            <p:ph type="subTitle" idx="1"/>
          </p:nvPr>
        </p:nvSpPr>
        <p:spPr>
          <a:xfrm>
            <a:off x="6121400" y="4457700"/>
            <a:ext cx="3022600" cy="685800"/>
          </a:xfrm>
          <a:solidFill>
            <a:srgbClr val="1F497D"/>
          </a:solidFill>
          <a:ln>
            <a:noFill/>
          </a:ln>
        </p:spPr>
        <p:txBody>
          <a:bodyPr>
            <a:normAutofit/>
          </a:bodyPr>
          <a:lstStyle/>
          <a:p>
            <a:pPr algn="l"/>
            <a:r>
              <a:rPr lang="en-GB" sz="1800" dirty="0" smtClean="0">
                <a:solidFill>
                  <a:schemeClr val="bg1"/>
                </a:solidFill>
                <a:latin typeface="Roboto Condensed"/>
                <a:ea typeface="Roboto Cn" pitchFamily="2" charset="0"/>
                <a:cs typeface="Roboto Condensed"/>
              </a:rPr>
              <a:t>Inequalities and Innovation in the 21</a:t>
            </a:r>
            <a:r>
              <a:rPr lang="en-GB" sz="1800" baseline="30000" dirty="0" smtClean="0">
                <a:solidFill>
                  <a:schemeClr val="bg1"/>
                </a:solidFill>
                <a:latin typeface="Roboto Condensed"/>
                <a:ea typeface="Roboto Cn" pitchFamily="2" charset="0"/>
                <a:cs typeface="Roboto Condensed"/>
              </a:rPr>
              <a:t>st</a:t>
            </a:r>
            <a:r>
              <a:rPr lang="en-GB" sz="1800" dirty="0" smtClean="0">
                <a:solidFill>
                  <a:schemeClr val="bg1"/>
                </a:solidFill>
                <a:latin typeface="Roboto Condensed"/>
                <a:ea typeface="Roboto Cn" pitchFamily="2" charset="0"/>
                <a:cs typeface="Roboto Condensed"/>
              </a:rPr>
              <a:t> Century</a:t>
            </a:r>
          </a:p>
        </p:txBody>
      </p:sp>
    </p:spTree>
    <p:extLst>
      <p:ext uri="{BB962C8B-B14F-4D97-AF65-F5344CB8AC3E}">
        <p14:creationId xmlns:p14="http://schemas.microsoft.com/office/powerpoint/2010/main" val="2065162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1" y="3408843"/>
            <a:ext cx="3047012" cy="17346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pPr marL="171450" indent="-171450">
              <a:buFont typeface="Arial" pitchFamily="34" charset="0"/>
              <a:buChar char="•"/>
            </a:pPr>
            <a:r>
              <a:rPr lang="en-GB" sz="1100" dirty="0">
                <a:solidFill>
                  <a:srgbClr val="00B0F0"/>
                </a:solidFill>
                <a:latin typeface="Roboto Condensed"/>
                <a:ea typeface="Roboto Cn" pitchFamily="2" charset="0"/>
                <a:cs typeface="Roboto Condensed"/>
              </a:rPr>
              <a:t>Levels of funding</a:t>
            </a:r>
          </a:p>
          <a:p>
            <a:pPr marL="171450" indent="-171450">
              <a:buFont typeface="Arial" pitchFamily="34" charset="0"/>
              <a:buChar char="•"/>
            </a:pPr>
            <a:r>
              <a:rPr lang="en-GB" sz="1100" dirty="0">
                <a:solidFill>
                  <a:srgbClr val="00B0F0"/>
                </a:solidFill>
                <a:latin typeface="Roboto Condensed"/>
                <a:ea typeface="Roboto Cn" pitchFamily="2" charset="0"/>
                <a:cs typeface="Roboto Condensed"/>
              </a:rPr>
              <a:t>Nature of </a:t>
            </a:r>
            <a:r>
              <a:rPr lang="en-GB" sz="1100" dirty="0" smtClean="0">
                <a:solidFill>
                  <a:srgbClr val="00B0F0"/>
                </a:solidFill>
                <a:latin typeface="Roboto Condensed"/>
                <a:ea typeface="Roboto Cn" pitchFamily="2" charset="0"/>
                <a:cs typeface="Roboto Condensed"/>
              </a:rPr>
              <a:t>funding</a:t>
            </a:r>
          </a:p>
        </p:txBody>
      </p:sp>
      <p:sp>
        <p:nvSpPr>
          <p:cNvPr id="34" name="Rectangle 33"/>
          <p:cNvSpPr/>
          <p:nvPr/>
        </p:nvSpPr>
        <p:spPr>
          <a:xfrm>
            <a:off x="3047014" y="3408842"/>
            <a:ext cx="3049985" cy="17346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pPr marL="171450" indent="-171450">
              <a:buFont typeface="Arial" pitchFamily="34" charset="0"/>
              <a:buChar char="•"/>
            </a:pPr>
            <a:r>
              <a:rPr lang="en-GB" sz="1100" dirty="0" smtClean="0">
                <a:solidFill>
                  <a:srgbClr val="E46C0A"/>
                </a:solidFill>
                <a:latin typeface="Roboto Condensed"/>
                <a:ea typeface="Roboto Cn" pitchFamily="2" charset="0"/>
                <a:cs typeface="Roboto Condensed"/>
              </a:rPr>
              <a:t>Product development partnerships</a:t>
            </a:r>
            <a:endParaRPr lang="en-GB" sz="1100" dirty="0">
              <a:solidFill>
                <a:srgbClr val="E46C0A"/>
              </a:solidFill>
              <a:latin typeface="Roboto Condensed"/>
              <a:ea typeface="Roboto Cn" pitchFamily="2" charset="0"/>
              <a:cs typeface="Roboto Condensed"/>
            </a:endParaRPr>
          </a:p>
          <a:p>
            <a:pPr marL="171450" indent="-171450">
              <a:buFont typeface="Arial" pitchFamily="34" charset="0"/>
              <a:buChar char="•"/>
            </a:pPr>
            <a:r>
              <a:rPr lang="en-GB" sz="1100" dirty="0" smtClean="0">
                <a:solidFill>
                  <a:srgbClr val="E46C0A"/>
                </a:solidFill>
                <a:latin typeface="Roboto Condensed"/>
                <a:ea typeface="Roboto Cn" pitchFamily="2" charset="0"/>
                <a:cs typeface="Roboto Condensed"/>
              </a:rPr>
              <a:t>Innovative developing countries</a:t>
            </a:r>
          </a:p>
          <a:p>
            <a:pPr marL="171450" indent="-171450">
              <a:buFont typeface="Arial" pitchFamily="34" charset="0"/>
              <a:buChar char="•"/>
            </a:pPr>
            <a:r>
              <a:rPr lang="en-GB" sz="1100" dirty="0" smtClean="0">
                <a:solidFill>
                  <a:srgbClr val="E46C0A"/>
                </a:solidFill>
                <a:latin typeface="Roboto Condensed"/>
                <a:ea typeface="Roboto Cn" pitchFamily="2" charset="0"/>
                <a:cs typeface="Roboto Condensed"/>
              </a:rPr>
              <a:t>What has been delivered?</a:t>
            </a:r>
            <a:endParaRPr lang="en-GB" sz="1100" dirty="0">
              <a:solidFill>
                <a:srgbClr val="E46C0A"/>
              </a:solidFill>
              <a:latin typeface="Roboto Condensed"/>
              <a:ea typeface="Roboto Cn" pitchFamily="2" charset="0"/>
              <a:cs typeface="Roboto Condensed"/>
            </a:endParaRPr>
          </a:p>
        </p:txBody>
      </p:sp>
      <p:sp>
        <p:nvSpPr>
          <p:cNvPr id="35" name="Rectangle 34"/>
          <p:cNvSpPr/>
          <p:nvPr/>
        </p:nvSpPr>
        <p:spPr>
          <a:xfrm>
            <a:off x="6094024" y="3408843"/>
            <a:ext cx="3049976" cy="17346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numCol="1" spcCol="72000" rtlCol="0" anchor="t"/>
          <a:lstStyle/>
          <a:p>
            <a:pPr marL="171450" indent="-171450">
              <a:buFont typeface="Arial" pitchFamily="34" charset="0"/>
              <a:buChar char="•"/>
            </a:pPr>
            <a:r>
              <a:rPr lang="en-GB" sz="1100" dirty="0" smtClean="0">
                <a:solidFill>
                  <a:srgbClr val="1F497D"/>
                </a:solidFill>
                <a:latin typeface="Roboto Condensed"/>
                <a:ea typeface="Roboto Cn" pitchFamily="2" charset="0"/>
                <a:cs typeface="Roboto Condensed"/>
              </a:rPr>
              <a:t>High risk R&amp;D, long development / short political timelines</a:t>
            </a:r>
            <a:endParaRPr lang="en-GB" sz="1100" dirty="0">
              <a:solidFill>
                <a:srgbClr val="1F497D"/>
              </a:solidFill>
              <a:latin typeface="Roboto Condensed"/>
              <a:ea typeface="Roboto Cn" pitchFamily="2" charset="0"/>
              <a:cs typeface="Roboto Condensed"/>
            </a:endParaRPr>
          </a:p>
          <a:p>
            <a:pPr marL="171450" indent="-171450">
              <a:buFont typeface="Arial" pitchFamily="34" charset="0"/>
              <a:buChar char="•"/>
            </a:pPr>
            <a:r>
              <a:rPr lang="en-GB" sz="1100" dirty="0" smtClean="0">
                <a:solidFill>
                  <a:srgbClr val="1F497D"/>
                </a:solidFill>
                <a:latin typeface="Roboto Condensed"/>
                <a:ea typeface="Roboto Cn" pitchFamily="2" charset="0"/>
                <a:cs typeface="Roboto Condensed"/>
              </a:rPr>
              <a:t>Targeted funding to match R&amp;D needs</a:t>
            </a:r>
          </a:p>
          <a:p>
            <a:pPr marL="171450" indent="-171450">
              <a:buFont typeface="Arial" pitchFamily="34" charset="0"/>
              <a:buChar char="•"/>
            </a:pPr>
            <a:r>
              <a:rPr lang="en-GB" sz="1100" dirty="0" smtClean="0">
                <a:solidFill>
                  <a:srgbClr val="1F497D"/>
                </a:solidFill>
                <a:latin typeface="Roboto Condensed"/>
                <a:ea typeface="Roboto Cn" pitchFamily="2" charset="0"/>
                <a:cs typeface="Roboto Condensed"/>
              </a:rPr>
              <a:t>Diversification of funding</a:t>
            </a:r>
            <a:endParaRPr lang="en-GB" sz="1100" dirty="0">
              <a:solidFill>
                <a:srgbClr val="1F497D"/>
              </a:solidFill>
              <a:latin typeface="Roboto Condensed"/>
              <a:ea typeface="Roboto Cn" pitchFamily="2" charset="0"/>
              <a:cs typeface="Roboto Condensed"/>
            </a:endParaRPr>
          </a:p>
        </p:txBody>
      </p:sp>
      <p:sp>
        <p:nvSpPr>
          <p:cNvPr id="15" name="Rectangle 14"/>
          <p:cNvSpPr/>
          <p:nvPr/>
        </p:nvSpPr>
        <p:spPr>
          <a:xfrm>
            <a:off x="6096998" y="1734657"/>
            <a:ext cx="2881902"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rgbClr val="1F497D"/>
                </a:solidFill>
                <a:latin typeface="Roboto Condensed"/>
                <a:ea typeface="Roboto Cn" pitchFamily="2" charset="0"/>
                <a:cs typeface="Roboto Condensed"/>
              </a:rPr>
              <a:t>Improved sustainability</a:t>
            </a:r>
            <a:endParaRPr lang="en-GB" sz="2400" dirty="0">
              <a:solidFill>
                <a:srgbClr val="1F497D"/>
              </a:solidFill>
              <a:latin typeface="Roboto Condensed"/>
              <a:ea typeface="Roboto Cn" pitchFamily="2" charset="0"/>
              <a:cs typeface="Roboto Condensed"/>
            </a:endParaRPr>
          </a:p>
          <a:p>
            <a:r>
              <a:rPr lang="en-GB" sz="2400" dirty="0">
                <a:solidFill>
                  <a:schemeClr val="tx1"/>
                </a:solidFill>
                <a:latin typeface="Roboto Condensed"/>
                <a:ea typeface="Roboto Cn" pitchFamily="2" charset="0"/>
                <a:cs typeface="Roboto Condensed"/>
              </a:rPr>
              <a:t>in global health R&amp;D</a:t>
            </a:r>
          </a:p>
        </p:txBody>
      </p:sp>
      <p:sp>
        <p:nvSpPr>
          <p:cNvPr id="14" name="Rectangle 13"/>
          <p:cNvSpPr/>
          <p:nvPr/>
        </p:nvSpPr>
        <p:spPr>
          <a:xfrm>
            <a:off x="3047012" y="1734657"/>
            <a:ext cx="3049976"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chemeClr val="accent6">
                    <a:lumMod val="75000"/>
                  </a:schemeClr>
                </a:solidFill>
                <a:latin typeface="Roboto Condensed"/>
                <a:ea typeface="Roboto Cn" pitchFamily="2" charset="0"/>
                <a:cs typeface="Roboto Condensed"/>
              </a:rPr>
              <a:t>Enabling health impact </a:t>
            </a:r>
            <a:r>
              <a:rPr lang="en-GB" sz="2400" dirty="0" smtClean="0">
                <a:solidFill>
                  <a:schemeClr val="tx1"/>
                </a:solidFill>
                <a:latin typeface="Roboto Condensed"/>
                <a:ea typeface="Roboto Cn" pitchFamily="2" charset="0"/>
                <a:cs typeface="Roboto Condensed"/>
              </a:rPr>
              <a:t>in developing countries</a:t>
            </a:r>
            <a:endParaRPr lang="en-GB" sz="2400" dirty="0">
              <a:solidFill>
                <a:schemeClr val="tx1"/>
              </a:solidFill>
              <a:latin typeface="Roboto Condensed"/>
              <a:ea typeface="Roboto Cn" pitchFamily="2" charset="0"/>
              <a:cs typeface="Roboto Condensed"/>
            </a:endParaRPr>
          </a:p>
        </p:txBody>
      </p:sp>
      <p:sp>
        <p:nvSpPr>
          <p:cNvPr id="13" name="Rectangle 12"/>
          <p:cNvSpPr/>
          <p:nvPr/>
        </p:nvSpPr>
        <p:spPr>
          <a:xfrm>
            <a:off x="-2964" y="1734657"/>
            <a:ext cx="3049976"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rgbClr val="00B0F0"/>
                </a:solidFill>
                <a:latin typeface="Roboto Condensed"/>
                <a:ea typeface="Roboto Cn" pitchFamily="2" charset="0"/>
                <a:cs typeface="Roboto Condensed"/>
              </a:rPr>
              <a:t>Global trends </a:t>
            </a:r>
            <a:r>
              <a:rPr lang="en-GB" sz="2400" dirty="0" smtClean="0">
                <a:solidFill>
                  <a:schemeClr val="tx1"/>
                </a:solidFill>
                <a:latin typeface="Roboto Condensed"/>
                <a:ea typeface="Roboto Cn" pitchFamily="2" charset="0"/>
                <a:cs typeface="Roboto Condensed"/>
              </a:rPr>
              <a:t>in neglected disease R&amp;D investment</a:t>
            </a:r>
            <a:endParaRPr lang="en-GB" sz="2400" dirty="0">
              <a:solidFill>
                <a:schemeClr val="tx1"/>
              </a:solidFill>
              <a:latin typeface="Roboto Condensed"/>
              <a:ea typeface="Roboto Cn" pitchFamily="2" charset="0"/>
              <a:cs typeface="Roboto Condensed"/>
            </a:endParaRPr>
          </a:p>
        </p:txBody>
      </p:sp>
      <p:sp>
        <p:nvSpPr>
          <p:cNvPr id="24" name="Rectangle 23"/>
          <p:cNvSpPr/>
          <p:nvPr/>
        </p:nvSpPr>
        <p:spPr>
          <a:xfrm>
            <a:off x="3043909" y="0"/>
            <a:ext cx="3047012" cy="1119115"/>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rgbClr val="FFFFFF"/>
                </a:solidFill>
                <a:latin typeface="Roboto Condensed"/>
                <a:ea typeface="Roboto Cn" pitchFamily="2" charset="0"/>
                <a:cs typeface="Roboto Condensed"/>
              </a:rPr>
              <a:t>2</a:t>
            </a:r>
          </a:p>
          <a:p>
            <a:r>
              <a:rPr lang="en-GB" sz="1600" dirty="0" smtClean="0">
                <a:solidFill>
                  <a:srgbClr val="FFFFFF"/>
                </a:solidFill>
                <a:latin typeface="Roboto Condensed"/>
                <a:ea typeface="Roboto Cn" pitchFamily="2" charset="0"/>
                <a:cs typeface="Roboto Condensed"/>
              </a:rPr>
              <a:t>New business models for global health R&amp;D</a:t>
            </a:r>
            <a:endParaRPr lang="en-GB" sz="1600" dirty="0">
              <a:solidFill>
                <a:srgbClr val="FFFFFF"/>
              </a:solidFill>
              <a:latin typeface="Roboto Condensed"/>
              <a:ea typeface="Roboto Cn" pitchFamily="2" charset="0"/>
              <a:cs typeface="Roboto Condensed"/>
            </a:endParaRPr>
          </a:p>
        </p:txBody>
      </p:sp>
      <p:sp>
        <p:nvSpPr>
          <p:cNvPr id="25" name="Rectangle 24"/>
          <p:cNvSpPr/>
          <p:nvPr/>
        </p:nvSpPr>
        <p:spPr>
          <a:xfrm>
            <a:off x="6087946" y="1110"/>
            <a:ext cx="3056053" cy="1118006"/>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rgbClr val="FFFFFF"/>
                </a:solidFill>
                <a:latin typeface="Roboto Condensed"/>
                <a:ea typeface="Roboto Cn" pitchFamily="2" charset="0"/>
                <a:cs typeface="Roboto Condensed"/>
              </a:rPr>
              <a:t>3</a:t>
            </a:r>
            <a:endParaRPr lang="en-GB" sz="1600" dirty="0" smtClean="0">
              <a:solidFill>
                <a:srgbClr val="FFFFFF"/>
              </a:solidFill>
              <a:latin typeface="Roboto Condensed"/>
              <a:ea typeface="Roboto Cn" pitchFamily="2" charset="0"/>
              <a:cs typeface="Roboto Condensed"/>
            </a:endParaRPr>
          </a:p>
          <a:p>
            <a:r>
              <a:rPr lang="en-GB" sz="1600" dirty="0" smtClean="0">
                <a:solidFill>
                  <a:srgbClr val="FFFFFF"/>
                </a:solidFill>
                <a:latin typeface="Roboto Condensed"/>
                <a:ea typeface="Roboto Cn" pitchFamily="2" charset="0"/>
                <a:cs typeface="Roboto Condensed"/>
              </a:rPr>
              <a:t>Challenges and solutions for the future</a:t>
            </a:r>
            <a:endParaRPr lang="en-GB" sz="1600" dirty="0">
              <a:solidFill>
                <a:srgbClr val="FFFFFF"/>
              </a:solidFill>
              <a:latin typeface="Roboto Condensed"/>
              <a:ea typeface="Roboto Cn" pitchFamily="2" charset="0"/>
              <a:cs typeface="Roboto Condensed"/>
            </a:endParaRPr>
          </a:p>
        </p:txBody>
      </p:sp>
      <p:sp>
        <p:nvSpPr>
          <p:cNvPr id="16" name="Rectangle 15"/>
          <p:cNvSpPr/>
          <p:nvPr/>
        </p:nvSpPr>
        <p:spPr>
          <a:xfrm>
            <a:off x="1" y="-7253"/>
            <a:ext cx="3047012" cy="11263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chemeClr val="bg1"/>
                </a:solidFill>
                <a:latin typeface="Roboto Condensed"/>
                <a:ea typeface="Roboto Cn" pitchFamily="2" charset="0"/>
                <a:cs typeface="Roboto Condensed"/>
              </a:rPr>
              <a:t>1</a:t>
            </a:r>
          </a:p>
          <a:p>
            <a:r>
              <a:rPr lang="en-GB" sz="1600" dirty="0" smtClean="0">
                <a:solidFill>
                  <a:schemeClr val="bg1"/>
                </a:solidFill>
                <a:latin typeface="Roboto Condensed"/>
                <a:ea typeface="Roboto Cn" pitchFamily="2" charset="0"/>
                <a:cs typeface="Roboto Condensed"/>
              </a:rPr>
              <a:t>What has been invested in neglected disease R&amp;D?</a:t>
            </a:r>
            <a:endParaRPr lang="en-GB" sz="1600" dirty="0">
              <a:solidFill>
                <a:schemeClr val="bg1"/>
              </a:solidFill>
              <a:latin typeface="Roboto Condensed"/>
              <a:ea typeface="Roboto Cn" pitchFamily="2" charset="0"/>
              <a:cs typeface="Roboto Condensed"/>
            </a:endParaRPr>
          </a:p>
        </p:txBody>
      </p:sp>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Tree>
    <p:extLst>
      <p:ext uri="{BB962C8B-B14F-4D97-AF65-F5344CB8AC3E}">
        <p14:creationId xmlns:p14="http://schemas.microsoft.com/office/powerpoint/2010/main" val="368977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24" grpId="0" animBg="1"/>
      <p:bldP spid="2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 y="1734657"/>
            <a:ext cx="9155933"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32000" tIns="180000" rIns="432000" bIns="180000" rtlCol="0" anchor="ctr"/>
          <a:lstStyle/>
          <a:p>
            <a:r>
              <a:rPr lang="en-GB" sz="4400" dirty="0" smtClean="0">
                <a:solidFill>
                  <a:srgbClr val="00B0F0"/>
                </a:solidFill>
                <a:latin typeface="Roboto Condensed"/>
                <a:ea typeface="Roboto Cn" pitchFamily="2" charset="0"/>
                <a:cs typeface="Roboto Condensed"/>
              </a:rPr>
              <a:t>$2.5-3.3 </a:t>
            </a:r>
            <a:r>
              <a:rPr lang="en-GB" sz="4400" dirty="0">
                <a:solidFill>
                  <a:srgbClr val="00B0F0"/>
                </a:solidFill>
                <a:latin typeface="Roboto Condensed"/>
                <a:ea typeface="Roboto Cn" pitchFamily="2" charset="0"/>
                <a:cs typeface="Roboto Condensed"/>
              </a:rPr>
              <a:t>b</a:t>
            </a:r>
            <a:r>
              <a:rPr lang="en-GB" sz="4400" dirty="0" smtClean="0">
                <a:solidFill>
                  <a:srgbClr val="00B0F0"/>
                </a:solidFill>
                <a:latin typeface="Roboto Condensed"/>
                <a:ea typeface="Roboto Cn" pitchFamily="2" charset="0"/>
                <a:cs typeface="Roboto Condensed"/>
              </a:rPr>
              <a:t>illion </a:t>
            </a:r>
            <a:r>
              <a:rPr lang="en-GB" sz="4400" dirty="0" smtClean="0">
                <a:solidFill>
                  <a:srgbClr val="000000"/>
                </a:solidFill>
                <a:latin typeface="Roboto Condensed"/>
                <a:ea typeface="Roboto Cn" pitchFamily="2" charset="0"/>
                <a:cs typeface="Roboto Condensed"/>
              </a:rPr>
              <a:t>per year in neglected disease R&amp;D between 2007 and 2011</a:t>
            </a:r>
            <a:endParaRPr lang="en-GB" sz="4400" dirty="0">
              <a:solidFill>
                <a:srgbClr val="000000"/>
              </a:solidFill>
              <a:latin typeface="Roboto Condensed"/>
              <a:ea typeface="Roboto Cn" pitchFamily="2" charset="0"/>
              <a:cs typeface="Roboto Condensed"/>
            </a:endParaRPr>
          </a:p>
        </p:txBody>
      </p:sp>
      <p:sp>
        <p:nvSpPr>
          <p:cNvPr id="7" name="Rectangle 6"/>
          <p:cNvSpPr/>
          <p:nvPr/>
        </p:nvSpPr>
        <p:spPr>
          <a:xfrm>
            <a:off x="1" y="-7252"/>
            <a:ext cx="2997199" cy="10100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chemeClr val="bg1"/>
                </a:solidFill>
                <a:latin typeface="Roboto Condensed"/>
                <a:ea typeface="Roboto Cn" pitchFamily="2" charset="0"/>
                <a:cs typeface="Roboto Condensed"/>
              </a:rPr>
              <a:t>1</a:t>
            </a:r>
          </a:p>
          <a:p>
            <a:r>
              <a:rPr lang="en-GB" sz="1600" dirty="0" smtClean="0">
                <a:solidFill>
                  <a:schemeClr val="bg1"/>
                </a:solidFill>
                <a:latin typeface="Roboto Condensed"/>
                <a:ea typeface="Roboto Cn" pitchFamily="2" charset="0"/>
                <a:cs typeface="Roboto Condensed"/>
              </a:rPr>
              <a:t>What has been invested in neglected disease R&amp;D?</a:t>
            </a:r>
            <a:endParaRPr lang="en-GB" sz="1600" dirty="0">
              <a:solidFill>
                <a:schemeClr val="bg1"/>
              </a:solidFill>
              <a:latin typeface="Roboto Condensed"/>
              <a:ea typeface="Roboto Cn" pitchFamily="2" charset="0"/>
              <a:cs typeface="Roboto Condensed"/>
            </a:endParaRPr>
          </a:p>
        </p:txBody>
      </p:sp>
      <p:sp>
        <p:nvSpPr>
          <p:cNvPr id="3" name="Rectangle 2"/>
          <p:cNvSpPr/>
          <p:nvPr/>
        </p:nvSpPr>
        <p:spPr>
          <a:xfrm>
            <a:off x="6244509" y="3412853"/>
            <a:ext cx="184666" cy="707886"/>
          </a:xfrm>
          <a:prstGeom prst="rect">
            <a:avLst/>
          </a:prstGeom>
        </p:spPr>
        <p:txBody>
          <a:bodyPr wrap="none">
            <a:spAutoFit/>
          </a:bodyPr>
          <a:lstStyle/>
          <a:p>
            <a:r>
              <a:rPr lang="en-GB" sz="4000" dirty="0" smtClean="0">
                <a:solidFill>
                  <a:srgbClr val="00B0F0"/>
                </a:solidFill>
                <a:latin typeface="Roboto Condensed"/>
                <a:ea typeface="Roboto Cn" pitchFamily="2" charset="0"/>
                <a:cs typeface="Roboto Condensed"/>
              </a:rPr>
              <a:t> </a:t>
            </a:r>
            <a:endParaRPr lang="en-US" sz="40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Tree>
    <p:extLst>
      <p:ext uri="{BB962C8B-B14F-4D97-AF65-F5344CB8AC3E}">
        <p14:creationId xmlns:p14="http://schemas.microsoft.com/office/powerpoint/2010/main" val="1887519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1601" y="-7252"/>
            <a:ext cx="2997199" cy="73115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chemeClr val="bg1"/>
                </a:solidFill>
                <a:latin typeface="Roboto Condensed"/>
                <a:ea typeface="Roboto Cn" pitchFamily="2" charset="0"/>
                <a:cs typeface="Roboto Condensed"/>
              </a:rPr>
              <a:t>1</a:t>
            </a:r>
          </a:p>
          <a:p>
            <a:r>
              <a:rPr lang="en-GB" sz="1600" dirty="0" smtClean="0">
                <a:solidFill>
                  <a:schemeClr val="bg1"/>
                </a:solidFill>
                <a:latin typeface="Roboto Condensed"/>
                <a:ea typeface="Roboto Cn" pitchFamily="2" charset="0"/>
                <a:cs typeface="Roboto Condensed"/>
              </a:rPr>
              <a:t>Which diseases are funded?</a:t>
            </a:r>
            <a:endParaRPr lang="en-GB" sz="1600" dirty="0">
              <a:solidFill>
                <a:schemeClr val="bg1"/>
              </a:solidFill>
              <a:latin typeface="Roboto Condensed"/>
              <a:ea typeface="Roboto Cn" pitchFamily="2" charset="0"/>
              <a:cs typeface="Roboto Condensed"/>
            </a:endParaRPr>
          </a:p>
        </p:txBody>
      </p:sp>
      <p:sp>
        <p:nvSpPr>
          <p:cNvPr id="3" name="Rectangle 2"/>
          <p:cNvSpPr/>
          <p:nvPr/>
        </p:nvSpPr>
        <p:spPr>
          <a:xfrm>
            <a:off x="6485809" y="3412853"/>
            <a:ext cx="184666" cy="707886"/>
          </a:xfrm>
          <a:prstGeom prst="rect">
            <a:avLst/>
          </a:prstGeom>
        </p:spPr>
        <p:txBody>
          <a:bodyPr wrap="none">
            <a:spAutoFit/>
          </a:bodyPr>
          <a:lstStyle/>
          <a:p>
            <a:r>
              <a:rPr lang="en-GB" sz="4000" dirty="0" smtClean="0">
                <a:solidFill>
                  <a:srgbClr val="00B0F0"/>
                </a:solidFill>
                <a:latin typeface="Roboto Condensed"/>
                <a:ea typeface="Roboto Cn" pitchFamily="2" charset="0"/>
                <a:cs typeface="Roboto Condensed"/>
              </a:rPr>
              <a:t> </a:t>
            </a:r>
            <a:endParaRPr lang="en-US" sz="40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5689" y="4390481"/>
            <a:ext cx="1142857" cy="761905"/>
          </a:xfrm>
          <a:prstGeom prst="rect">
            <a:avLst/>
          </a:prstGeom>
        </p:spPr>
      </p:pic>
      <p:graphicFrame>
        <p:nvGraphicFramePr>
          <p:cNvPr id="8" name="Chart 7"/>
          <p:cNvGraphicFramePr>
            <a:graphicFrameLocks/>
          </p:cNvGraphicFramePr>
          <p:nvPr>
            <p:extLst>
              <p:ext uri="{D42A27DB-BD31-4B8C-83A1-F6EECF244321}">
                <p14:modId xmlns:p14="http://schemas.microsoft.com/office/powerpoint/2010/main" val="3375945541"/>
              </p:ext>
            </p:extLst>
          </p:nvPr>
        </p:nvGraphicFramePr>
        <p:xfrm>
          <a:off x="584200" y="609600"/>
          <a:ext cx="8547100" cy="4267200"/>
        </p:xfrm>
        <a:graphic>
          <a:graphicData uri="http://schemas.openxmlformats.org/drawingml/2006/chart">
            <c:chart xmlns:c="http://schemas.openxmlformats.org/drawingml/2006/chart" xmlns:r="http://schemas.openxmlformats.org/officeDocument/2006/relationships" r:id="rId4"/>
          </a:graphicData>
        </a:graphic>
      </p:graphicFrame>
      <p:cxnSp>
        <p:nvCxnSpPr>
          <p:cNvPr id="20" name="Elbow Connector 19"/>
          <p:cNvCxnSpPr/>
          <p:nvPr/>
        </p:nvCxnSpPr>
        <p:spPr>
          <a:xfrm rot="10800000" flipV="1">
            <a:off x="4013200" y="2146300"/>
            <a:ext cx="3009900" cy="2705100"/>
          </a:xfrm>
          <a:prstGeom prst="bentConnector3">
            <a:avLst>
              <a:gd name="adj1" fmla="val -8228"/>
            </a:avLst>
          </a:prstGeom>
          <a:ln w="3175" cmpd="sng">
            <a:headEnd type="arrow"/>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66700" y="2990850"/>
            <a:ext cx="914400" cy="3302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solidFill>
                  <a:srgbClr val="17375E"/>
                </a:solidFill>
              </a:rPr>
              <a:t>2nd tier/</a:t>
            </a:r>
          </a:p>
          <a:p>
            <a:r>
              <a:rPr lang="en-US" sz="1400" b="1" dirty="0" smtClean="0">
                <a:solidFill>
                  <a:srgbClr val="17375E"/>
                </a:solidFill>
              </a:rPr>
              <a:t>semi-commercial</a:t>
            </a:r>
            <a:endParaRPr lang="en-US" sz="1400" b="1" dirty="0">
              <a:solidFill>
                <a:srgbClr val="17375E"/>
              </a:solidFill>
            </a:endParaRPr>
          </a:p>
        </p:txBody>
      </p:sp>
      <p:sp>
        <p:nvSpPr>
          <p:cNvPr id="31" name="TextBox 30"/>
          <p:cNvSpPr txBox="1"/>
          <p:nvPr/>
        </p:nvSpPr>
        <p:spPr>
          <a:xfrm>
            <a:off x="7429500" y="2190750"/>
            <a:ext cx="914400" cy="3302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smtClean="0">
                <a:solidFill>
                  <a:srgbClr val="17375E"/>
                </a:solidFill>
              </a:rPr>
              <a:t>Top tier diseases</a:t>
            </a:r>
            <a:endParaRPr lang="en-US" sz="1600" b="1" dirty="0">
              <a:solidFill>
                <a:srgbClr val="17375E"/>
              </a:solidFill>
            </a:endParaRPr>
          </a:p>
        </p:txBody>
      </p:sp>
      <p:sp>
        <p:nvSpPr>
          <p:cNvPr id="45" name="TextBox 44"/>
          <p:cNvSpPr txBox="1"/>
          <p:nvPr/>
        </p:nvSpPr>
        <p:spPr>
          <a:xfrm>
            <a:off x="698500" y="1403350"/>
            <a:ext cx="914400" cy="3302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solidFill>
                  <a:srgbClr val="17375E"/>
                </a:solidFill>
              </a:rPr>
              <a:t>3rd tier/diseases</a:t>
            </a:r>
          </a:p>
        </p:txBody>
      </p:sp>
      <p:cxnSp>
        <p:nvCxnSpPr>
          <p:cNvPr id="52" name="Elbow Connector 51"/>
          <p:cNvCxnSpPr/>
          <p:nvPr/>
        </p:nvCxnSpPr>
        <p:spPr>
          <a:xfrm rot="10800000" flipV="1">
            <a:off x="406400" y="1104900"/>
            <a:ext cx="5816600" cy="736600"/>
          </a:xfrm>
          <a:prstGeom prst="bentConnector3">
            <a:avLst>
              <a:gd name="adj1" fmla="val 61790"/>
            </a:avLst>
          </a:prstGeom>
          <a:ln w="3175"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67" name="Elbow Connector 66"/>
          <p:cNvCxnSpPr/>
          <p:nvPr/>
        </p:nvCxnSpPr>
        <p:spPr>
          <a:xfrm rot="16200000" flipH="1">
            <a:off x="1358900" y="2349500"/>
            <a:ext cx="1816100" cy="1104900"/>
          </a:xfrm>
          <a:prstGeom prst="bentConnector3">
            <a:avLst>
              <a:gd name="adj1" fmla="val 101049"/>
            </a:avLst>
          </a:prstGeom>
          <a:ln w="3175" cmpd="sng">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018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5"/>
          <p:cNvSpPr>
            <a:spLocks/>
          </p:cNvSpPr>
          <p:nvPr/>
        </p:nvSpPr>
        <p:spPr bwMode="auto">
          <a:xfrm>
            <a:off x="3587689" y="3361622"/>
            <a:ext cx="1817096" cy="953329"/>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dirty="0"/>
          </a:p>
        </p:txBody>
      </p:sp>
      <p:sp>
        <p:nvSpPr>
          <p:cNvPr id="103" name="Freeform 6"/>
          <p:cNvSpPr>
            <a:spLocks/>
          </p:cNvSpPr>
          <p:nvPr/>
        </p:nvSpPr>
        <p:spPr bwMode="auto">
          <a:xfrm>
            <a:off x="3817738" y="4010014"/>
            <a:ext cx="527010" cy="682765"/>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3" name="Freeform 20"/>
          <p:cNvSpPr>
            <a:spLocks/>
          </p:cNvSpPr>
          <p:nvPr/>
        </p:nvSpPr>
        <p:spPr bwMode="auto">
          <a:xfrm>
            <a:off x="6708156" y="4719379"/>
            <a:ext cx="410592" cy="230544"/>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6" name="Freeform 6"/>
          <p:cNvSpPr>
            <a:spLocks/>
          </p:cNvSpPr>
          <p:nvPr/>
        </p:nvSpPr>
        <p:spPr bwMode="auto">
          <a:xfrm>
            <a:off x="3346413" y="3537866"/>
            <a:ext cx="634853" cy="616860"/>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dirty="0"/>
          </a:p>
        </p:txBody>
      </p:sp>
      <p:sp>
        <p:nvSpPr>
          <p:cNvPr id="119" name="Rectangle 118"/>
          <p:cNvSpPr/>
          <p:nvPr/>
        </p:nvSpPr>
        <p:spPr>
          <a:xfrm>
            <a:off x="1" y="-7252"/>
            <a:ext cx="4444999" cy="79465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chemeClr val="bg1"/>
                </a:solidFill>
                <a:latin typeface="Roboto Condensed"/>
                <a:ea typeface="Roboto Cn" pitchFamily="2" charset="0"/>
                <a:cs typeface="Roboto Condensed"/>
              </a:rPr>
              <a:t>1</a:t>
            </a:r>
          </a:p>
          <a:p>
            <a:r>
              <a:rPr lang="en-GB" sz="1600" dirty="0" smtClean="0">
                <a:solidFill>
                  <a:schemeClr val="bg1"/>
                </a:solidFill>
                <a:latin typeface="Roboto Condensed"/>
                <a:ea typeface="Roboto Cn" pitchFamily="2" charset="0"/>
                <a:cs typeface="Roboto Condensed"/>
              </a:rPr>
              <a:t>Who is investing in neglected disease R&amp;D?</a:t>
            </a:r>
            <a:endParaRPr lang="en-GB" sz="1600" dirty="0">
              <a:solidFill>
                <a:schemeClr val="bg1"/>
              </a:solidFill>
              <a:latin typeface="Roboto Condensed"/>
              <a:ea typeface="Roboto Cn" pitchFamily="2" charset="0"/>
              <a:cs typeface="Roboto Condensed"/>
            </a:endParaRPr>
          </a:p>
        </p:txBody>
      </p:sp>
      <p:pic>
        <p:nvPicPr>
          <p:cNvPr id="70" name="Picture 6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graphicFrame>
        <p:nvGraphicFramePr>
          <p:cNvPr id="77" name="Chart 76"/>
          <p:cNvGraphicFramePr>
            <a:graphicFrameLocks/>
          </p:cNvGraphicFramePr>
          <p:nvPr>
            <p:extLst>
              <p:ext uri="{D42A27DB-BD31-4B8C-83A1-F6EECF244321}">
                <p14:modId xmlns:p14="http://schemas.microsoft.com/office/powerpoint/2010/main" val="2289348300"/>
              </p:ext>
            </p:extLst>
          </p:nvPr>
        </p:nvGraphicFramePr>
        <p:xfrm>
          <a:off x="1168400" y="939800"/>
          <a:ext cx="6908800" cy="39941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317616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5"/>
          <p:cNvSpPr>
            <a:spLocks/>
          </p:cNvSpPr>
          <p:nvPr/>
        </p:nvSpPr>
        <p:spPr bwMode="auto">
          <a:xfrm>
            <a:off x="3587689" y="3361622"/>
            <a:ext cx="1817096" cy="953329"/>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dirty="0"/>
          </a:p>
        </p:txBody>
      </p:sp>
      <p:sp>
        <p:nvSpPr>
          <p:cNvPr id="103" name="Freeform 6"/>
          <p:cNvSpPr>
            <a:spLocks/>
          </p:cNvSpPr>
          <p:nvPr/>
        </p:nvSpPr>
        <p:spPr bwMode="auto">
          <a:xfrm>
            <a:off x="3817738" y="4010014"/>
            <a:ext cx="527010" cy="682765"/>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6" name="Freeform 6"/>
          <p:cNvSpPr>
            <a:spLocks/>
          </p:cNvSpPr>
          <p:nvPr/>
        </p:nvSpPr>
        <p:spPr bwMode="auto">
          <a:xfrm>
            <a:off x="3346413" y="3537866"/>
            <a:ext cx="634853" cy="616860"/>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dirty="0"/>
          </a:p>
        </p:txBody>
      </p:sp>
      <p:sp>
        <p:nvSpPr>
          <p:cNvPr id="119" name="Rectangle 118"/>
          <p:cNvSpPr/>
          <p:nvPr/>
        </p:nvSpPr>
        <p:spPr>
          <a:xfrm>
            <a:off x="1" y="-7252"/>
            <a:ext cx="4876799" cy="73115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chemeClr val="bg1"/>
                </a:solidFill>
                <a:latin typeface="Roboto Condensed"/>
                <a:ea typeface="Roboto Cn" pitchFamily="2" charset="0"/>
                <a:cs typeface="Roboto Condensed"/>
              </a:rPr>
              <a:t>1</a:t>
            </a:r>
          </a:p>
          <a:p>
            <a:r>
              <a:rPr lang="en-GB" sz="1600" dirty="0" smtClean="0">
                <a:solidFill>
                  <a:schemeClr val="bg1"/>
                </a:solidFill>
                <a:latin typeface="Roboto Condensed"/>
                <a:ea typeface="Roboto Cn" pitchFamily="2" charset="0"/>
                <a:cs typeface="Roboto Condensed"/>
              </a:rPr>
              <a:t>Top funders: Average annual funding 2007-2011 </a:t>
            </a:r>
            <a:endParaRPr lang="en-GB" sz="1600" dirty="0">
              <a:solidFill>
                <a:schemeClr val="bg1"/>
              </a:solidFill>
              <a:latin typeface="Roboto Condensed"/>
              <a:ea typeface="Roboto Cn" pitchFamily="2" charset="0"/>
              <a:cs typeface="Roboto Condensed"/>
            </a:endParaRPr>
          </a:p>
        </p:txBody>
      </p:sp>
      <p:pic>
        <p:nvPicPr>
          <p:cNvPr id="70" name="Picture 6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
        <p:nvSpPr>
          <p:cNvPr id="75" name="Content Placeholder 2"/>
          <p:cNvSpPr txBox="1">
            <a:spLocks/>
          </p:cNvSpPr>
          <p:nvPr/>
        </p:nvSpPr>
        <p:spPr>
          <a:xfrm>
            <a:off x="1282700" y="1002996"/>
            <a:ext cx="6654800" cy="3505504"/>
          </a:xfrm>
          <a:prstGeom prst="rect">
            <a:avLst/>
          </a:prstGeom>
          <a:gradFill flip="none" rotWithShape="1">
            <a:gsLst>
              <a:gs pos="0">
                <a:schemeClr val="bg1">
                  <a:lumMod val="95000"/>
                </a:schemeClr>
              </a:gs>
              <a:gs pos="100000">
                <a:schemeClr val="accent1">
                  <a:lumMod val="40000"/>
                  <a:lumOff val="60000"/>
                  <a:alpha val="91000"/>
                </a:schemeClr>
              </a:gs>
            </a:gsLst>
            <a:lin ang="4920000" scaled="0"/>
            <a:tileRect/>
          </a:gra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GB" sz="7200" spc="-600" dirty="0" smtClean="0"/>
              <a:t>1. US NIH $1,159m </a:t>
            </a:r>
          </a:p>
          <a:p>
            <a:pPr marL="0" indent="0" algn="ctr">
              <a:buFont typeface="Arial" pitchFamily="34" charset="0"/>
              <a:buNone/>
            </a:pPr>
            <a:r>
              <a:rPr lang="en-GB" sz="2800" spc="70" dirty="0" smtClean="0"/>
              <a:t>2. Bill &amp; Melinda Gates Foundation $506m</a:t>
            </a:r>
          </a:p>
          <a:p>
            <a:pPr marL="0" indent="0" algn="ctr">
              <a:buNone/>
            </a:pPr>
            <a:r>
              <a:rPr lang="en-GB" sz="2400" spc="-10" dirty="0" smtClean="0"/>
              <a:t>3. Pharmaceutical industry $407m </a:t>
            </a:r>
          </a:p>
          <a:p>
            <a:pPr marL="0" indent="0" algn="ctr">
              <a:buNone/>
            </a:pPr>
            <a:r>
              <a:rPr lang="en-GB" sz="1800" spc="50" dirty="0" smtClean="0"/>
              <a:t>4. European Commission: Research Directorate-General $113m</a:t>
            </a:r>
          </a:p>
          <a:p>
            <a:pPr marL="0" indent="0" algn="ctr">
              <a:buFont typeface="Arial" pitchFamily="34" charset="0"/>
              <a:buNone/>
            </a:pPr>
            <a:r>
              <a:rPr lang="en-GB" sz="1600" spc="50" dirty="0" smtClean="0"/>
              <a:t>5. US Agency for International Development (USAID) $83m</a:t>
            </a:r>
            <a:r>
              <a:rPr lang="en-GB" sz="1400" spc="50" dirty="0" smtClean="0"/>
              <a:t> </a:t>
            </a:r>
          </a:p>
          <a:p>
            <a:pPr marL="0" indent="0" algn="ctr">
              <a:buFont typeface="Arial" pitchFamily="34" charset="0"/>
              <a:buNone/>
            </a:pPr>
            <a:r>
              <a:rPr lang="en-GB" sz="1600" spc="10" dirty="0" smtClean="0"/>
              <a:t>6. US Department of </a:t>
            </a:r>
            <a:r>
              <a:rPr lang="en-GB" sz="1600" spc="10" dirty="0" err="1" smtClean="0"/>
              <a:t>Defense</a:t>
            </a:r>
            <a:r>
              <a:rPr lang="en-GB" sz="1600" spc="10" dirty="0" smtClean="0"/>
              <a:t> (DOD) $80m</a:t>
            </a:r>
            <a:r>
              <a:rPr lang="en-GB" sz="1200" spc="10" dirty="0" smtClean="0"/>
              <a:t> </a:t>
            </a:r>
          </a:p>
          <a:p>
            <a:pPr marL="0" indent="0" algn="ctr">
              <a:buFont typeface="Arial" pitchFamily="34" charset="0"/>
              <a:buNone/>
            </a:pPr>
            <a:r>
              <a:rPr lang="en-GB" sz="1400" spc="190" dirty="0" smtClean="0"/>
              <a:t>7 </a:t>
            </a:r>
            <a:r>
              <a:rPr lang="en-GB" sz="1400" spc="190" dirty="0" err="1" smtClean="0"/>
              <a:t>Wellcome</a:t>
            </a:r>
            <a:r>
              <a:rPr lang="en-GB" sz="1400" spc="190" dirty="0" smtClean="0"/>
              <a:t> Trust $72m </a:t>
            </a:r>
          </a:p>
          <a:p>
            <a:pPr marL="0" indent="0" algn="ctr">
              <a:buFont typeface="Arial" pitchFamily="34" charset="0"/>
              <a:buNone/>
            </a:pPr>
            <a:r>
              <a:rPr lang="en-GB" sz="1200" spc="190" dirty="0" smtClean="0"/>
              <a:t>8. UK Department for International Development (DFID) $69m</a:t>
            </a:r>
            <a:endParaRPr lang="en-GB" sz="1200" spc="190" dirty="0"/>
          </a:p>
        </p:txBody>
      </p:sp>
    </p:spTree>
    <p:extLst>
      <p:ext uri="{BB962C8B-B14F-4D97-AF65-F5344CB8AC3E}">
        <p14:creationId xmlns:p14="http://schemas.microsoft.com/office/powerpoint/2010/main" val="57524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
            <a:ext cx="2474800" cy="99695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2</a:t>
            </a:r>
          </a:p>
          <a:p>
            <a:r>
              <a:rPr lang="en-GB" sz="1600" dirty="0" smtClean="0">
                <a:solidFill>
                  <a:srgbClr val="FFFFFF"/>
                </a:solidFill>
                <a:latin typeface="Roboto Condensed"/>
                <a:ea typeface="Roboto Cn" pitchFamily="2" charset="0"/>
                <a:cs typeface="Roboto Condensed"/>
              </a:rPr>
              <a:t>How have developing countries benefitted?</a:t>
            </a:r>
            <a:endParaRPr lang="en-GB" sz="1600" dirty="0">
              <a:solidFill>
                <a:srgbClr val="FFFFFF"/>
              </a:solidFill>
              <a:latin typeface="Roboto Condensed"/>
              <a:ea typeface="Roboto Cn" pitchFamily="2" charset="0"/>
              <a:cs typeface="Roboto Condensed"/>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
        <p:nvSpPr>
          <p:cNvPr id="6" name="Rectangle 5"/>
          <p:cNvSpPr/>
          <p:nvPr/>
        </p:nvSpPr>
        <p:spPr>
          <a:xfrm>
            <a:off x="0" y="1"/>
            <a:ext cx="2794000" cy="99695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2</a:t>
            </a:r>
          </a:p>
          <a:p>
            <a:r>
              <a:rPr lang="en-GB" sz="1600" dirty="0" smtClean="0">
                <a:solidFill>
                  <a:srgbClr val="FFFFFF"/>
                </a:solidFill>
                <a:latin typeface="Roboto Condensed"/>
                <a:ea typeface="Roboto Cn" pitchFamily="2" charset="0"/>
                <a:cs typeface="Roboto Condensed"/>
              </a:rPr>
              <a:t>New business models for neglected disease R&amp;D</a:t>
            </a:r>
            <a:endParaRPr lang="en-GB" sz="1600" dirty="0">
              <a:solidFill>
                <a:srgbClr val="FFFFFF"/>
              </a:solidFill>
              <a:latin typeface="Roboto Condensed"/>
              <a:ea typeface="Roboto Cn" pitchFamily="2" charset="0"/>
              <a:cs typeface="Roboto Condensed"/>
            </a:endParaRPr>
          </a:p>
        </p:txBody>
      </p:sp>
      <p:sp>
        <p:nvSpPr>
          <p:cNvPr id="7" name="Rectangle 6"/>
          <p:cNvSpPr/>
          <p:nvPr/>
        </p:nvSpPr>
        <p:spPr>
          <a:xfrm>
            <a:off x="69291" y="1074478"/>
            <a:ext cx="9150909" cy="129902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r>
              <a:rPr lang="en-GB" sz="2800" dirty="0" smtClean="0">
                <a:solidFill>
                  <a:srgbClr val="984807"/>
                </a:solidFill>
                <a:latin typeface="Roboto Condensed"/>
                <a:cs typeface="Roboto Condensed"/>
              </a:rPr>
              <a:t>Product Development Partnerships</a:t>
            </a:r>
            <a:endParaRPr lang="en-GB" sz="2000" dirty="0">
              <a:solidFill>
                <a:schemeClr val="tx1"/>
              </a:solidFill>
              <a:latin typeface="Roboto Condensed"/>
              <a:cs typeface="Roboto Condensed"/>
            </a:endParaRPr>
          </a:p>
          <a:p>
            <a:r>
              <a:rPr lang="en-GB" sz="2000" dirty="0" smtClean="0">
                <a:solidFill>
                  <a:srgbClr val="E46C0A"/>
                </a:solidFill>
                <a:latin typeface="Roboto Condensed"/>
                <a:cs typeface="Roboto Condensed"/>
              </a:rPr>
              <a:t>Involved in 40%</a:t>
            </a:r>
            <a:r>
              <a:rPr lang="en-GB" sz="2000" dirty="0" smtClean="0">
                <a:solidFill>
                  <a:schemeClr val="tx1"/>
                </a:solidFill>
                <a:latin typeface="Roboto Condensed"/>
                <a:cs typeface="Roboto Condensed"/>
              </a:rPr>
              <a:t> of new products for global health R&amp;D in last decade </a:t>
            </a:r>
            <a:endParaRPr lang="en-GB" sz="2000" dirty="0">
              <a:solidFill>
                <a:schemeClr val="tx1"/>
              </a:solidFill>
              <a:latin typeface="Roboto Condensed"/>
              <a:cs typeface="Roboto Condensed"/>
            </a:endParaRPr>
          </a:p>
        </p:txBody>
      </p:sp>
      <p:pic>
        <p:nvPicPr>
          <p:cNvPr id="3" name="Picture 2"/>
          <p:cNvPicPr>
            <a:picLocks noChangeAspect="1"/>
          </p:cNvPicPr>
          <p:nvPr/>
        </p:nvPicPr>
        <p:blipFill>
          <a:blip r:embed="rId4">
            <a:alphaModFix amt="62000"/>
          </a:blip>
          <a:stretch>
            <a:fillRect/>
          </a:stretch>
        </p:blipFill>
        <p:spPr>
          <a:xfrm>
            <a:off x="393700" y="2197101"/>
            <a:ext cx="1219200" cy="413711"/>
          </a:xfrm>
          <a:prstGeom prst="rect">
            <a:avLst/>
          </a:prstGeom>
        </p:spPr>
      </p:pic>
      <p:pic>
        <p:nvPicPr>
          <p:cNvPr id="8" name="Picture 7"/>
          <p:cNvPicPr>
            <a:picLocks noChangeAspect="1"/>
          </p:cNvPicPr>
          <p:nvPr/>
        </p:nvPicPr>
        <p:blipFill>
          <a:blip r:embed="rId5">
            <a:alphaModFix amt="62000"/>
          </a:blip>
          <a:stretch>
            <a:fillRect/>
          </a:stretch>
        </p:blipFill>
        <p:spPr>
          <a:xfrm>
            <a:off x="1866901" y="2197101"/>
            <a:ext cx="811696" cy="381000"/>
          </a:xfrm>
          <a:prstGeom prst="rect">
            <a:avLst/>
          </a:prstGeom>
        </p:spPr>
      </p:pic>
      <p:pic>
        <p:nvPicPr>
          <p:cNvPr id="9" name="Picture 8"/>
          <p:cNvPicPr>
            <a:picLocks noChangeAspect="1"/>
          </p:cNvPicPr>
          <p:nvPr/>
        </p:nvPicPr>
        <p:blipFill>
          <a:blip r:embed="rId6">
            <a:alphaModFix amt="62000"/>
          </a:blip>
          <a:stretch>
            <a:fillRect/>
          </a:stretch>
        </p:blipFill>
        <p:spPr>
          <a:xfrm>
            <a:off x="2984500" y="2222500"/>
            <a:ext cx="1148195" cy="342900"/>
          </a:xfrm>
          <a:prstGeom prst="rect">
            <a:avLst/>
          </a:prstGeom>
        </p:spPr>
      </p:pic>
      <p:pic>
        <p:nvPicPr>
          <p:cNvPr id="10" name="Picture 9"/>
          <p:cNvPicPr>
            <a:picLocks noChangeAspect="1"/>
          </p:cNvPicPr>
          <p:nvPr/>
        </p:nvPicPr>
        <p:blipFill>
          <a:blip r:embed="rId7">
            <a:alphaModFix amt="62000"/>
          </a:blip>
          <a:stretch>
            <a:fillRect/>
          </a:stretch>
        </p:blipFill>
        <p:spPr>
          <a:xfrm>
            <a:off x="4267201" y="2235200"/>
            <a:ext cx="1320800" cy="306219"/>
          </a:xfrm>
          <a:prstGeom prst="rect">
            <a:avLst/>
          </a:prstGeom>
        </p:spPr>
      </p:pic>
      <p:pic>
        <p:nvPicPr>
          <p:cNvPr id="11" name="Picture 10"/>
          <p:cNvPicPr>
            <a:picLocks noChangeAspect="1"/>
          </p:cNvPicPr>
          <p:nvPr/>
        </p:nvPicPr>
        <p:blipFill>
          <a:blip r:embed="rId8">
            <a:alphaModFix amt="62000"/>
          </a:blip>
          <a:stretch>
            <a:fillRect/>
          </a:stretch>
        </p:blipFill>
        <p:spPr>
          <a:xfrm>
            <a:off x="5842000" y="2260601"/>
            <a:ext cx="1246908" cy="304800"/>
          </a:xfrm>
          <a:prstGeom prst="rect">
            <a:avLst/>
          </a:prstGeom>
        </p:spPr>
      </p:pic>
      <p:pic>
        <p:nvPicPr>
          <p:cNvPr id="13" name="Picture 12"/>
          <p:cNvPicPr>
            <a:picLocks noChangeAspect="1"/>
          </p:cNvPicPr>
          <p:nvPr/>
        </p:nvPicPr>
        <p:blipFill>
          <a:blip r:embed="rId9">
            <a:alphaModFix amt="62000"/>
          </a:blip>
          <a:stretch>
            <a:fillRect/>
          </a:stretch>
        </p:blipFill>
        <p:spPr>
          <a:xfrm>
            <a:off x="7289801" y="2209801"/>
            <a:ext cx="1131205" cy="368299"/>
          </a:xfrm>
          <a:prstGeom prst="rect">
            <a:avLst/>
          </a:prstGeom>
        </p:spPr>
      </p:pic>
      <p:sp>
        <p:nvSpPr>
          <p:cNvPr id="14" name="Rectangle 13"/>
          <p:cNvSpPr/>
          <p:nvPr/>
        </p:nvSpPr>
        <p:spPr>
          <a:xfrm>
            <a:off x="56591" y="2636578"/>
            <a:ext cx="9150909" cy="129902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r>
              <a:rPr lang="en-GB" sz="2800" dirty="0" smtClean="0">
                <a:solidFill>
                  <a:srgbClr val="984807"/>
                </a:solidFill>
                <a:latin typeface="Roboto Condensed"/>
                <a:cs typeface="Roboto Condensed"/>
              </a:rPr>
              <a:t>Innovative Developing Countries</a:t>
            </a:r>
            <a:endParaRPr lang="en-GB" sz="2000" dirty="0">
              <a:solidFill>
                <a:schemeClr val="tx1"/>
              </a:solidFill>
              <a:latin typeface="Roboto Condensed"/>
              <a:cs typeface="Roboto Condensed"/>
            </a:endParaRPr>
          </a:p>
          <a:p>
            <a:r>
              <a:rPr lang="en-GB" sz="2000" dirty="0" smtClean="0">
                <a:solidFill>
                  <a:schemeClr val="tx1"/>
                </a:solidFill>
                <a:latin typeface="Roboto Condensed"/>
                <a:cs typeface="Roboto Condensed"/>
              </a:rPr>
              <a:t>Increasing government investment in </a:t>
            </a:r>
            <a:r>
              <a:rPr lang="en-GB" sz="2000" dirty="0" smtClean="0">
                <a:solidFill>
                  <a:srgbClr val="FF6600"/>
                </a:solidFill>
                <a:latin typeface="Roboto Condensed"/>
                <a:cs typeface="Roboto Condensed"/>
              </a:rPr>
              <a:t>domestic biotech innovation</a:t>
            </a:r>
            <a:endParaRPr lang="en-GB" sz="2000" dirty="0">
              <a:solidFill>
                <a:srgbClr val="FF6600"/>
              </a:solidFill>
              <a:latin typeface="Roboto Condensed"/>
              <a:cs typeface="Roboto Condensed"/>
            </a:endParaRPr>
          </a:p>
        </p:txBody>
      </p:sp>
      <p:pic>
        <p:nvPicPr>
          <p:cNvPr id="15" name="Picture 14"/>
          <p:cNvPicPr>
            <a:picLocks noChangeAspect="1"/>
          </p:cNvPicPr>
          <p:nvPr/>
        </p:nvPicPr>
        <p:blipFill>
          <a:blip r:embed="rId10">
            <a:alphaModFix amt="52000"/>
          </a:blip>
          <a:stretch>
            <a:fillRect/>
          </a:stretch>
        </p:blipFill>
        <p:spPr>
          <a:xfrm>
            <a:off x="1473200" y="3759199"/>
            <a:ext cx="1135231" cy="674787"/>
          </a:xfrm>
          <a:prstGeom prst="rect">
            <a:avLst/>
          </a:prstGeom>
        </p:spPr>
      </p:pic>
      <p:pic>
        <p:nvPicPr>
          <p:cNvPr id="2" name="Picture 1"/>
          <p:cNvPicPr>
            <a:picLocks noChangeAspect="1"/>
          </p:cNvPicPr>
          <p:nvPr/>
        </p:nvPicPr>
        <p:blipFill>
          <a:blip r:embed="rId11">
            <a:alphaModFix amt="50000"/>
          </a:blip>
          <a:stretch>
            <a:fillRect/>
          </a:stretch>
        </p:blipFill>
        <p:spPr>
          <a:xfrm>
            <a:off x="2870200" y="3771900"/>
            <a:ext cx="723900" cy="718908"/>
          </a:xfrm>
          <a:prstGeom prst="rect">
            <a:avLst/>
          </a:prstGeom>
        </p:spPr>
      </p:pic>
      <p:pic>
        <p:nvPicPr>
          <p:cNvPr id="12" name="Picture 11"/>
          <p:cNvPicPr>
            <a:picLocks noChangeAspect="1"/>
          </p:cNvPicPr>
          <p:nvPr/>
        </p:nvPicPr>
        <p:blipFill>
          <a:blip r:embed="rId12">
            <a:alphaModFix amt="62000"/>
          </a:blip>
          <a:stretch>
            <a:fillRect/>
          </a:stretch>
        </p:blipFill>
        <p:spPr>
          <a:xfrm>
            <a:off x="3848100" y="3771900"/>
            <a:ext cx="3302000" cy="660400"/>
          </a:xfrm>
          <a:prstGeom prst="rect">
            <a:avLst/>
          </a:prstGeom>
        </p:spPr>
      </p:pic>
    </p:spTree>
    <p:extLst>
      <p:ext uri="{BB962C8B-B14F-4D97-AF65-F5344CB8AC3E}">
        <p14:creationId xmlns:p14="http://schemas.microsoft.com/office/powerpoint/2010/main" val="1014045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5100" y="0"/>
            <a:ext cx="8788400" cy="5143500"/>
          </a:xfrm>
          <a:prstGeom prst="rect">
            <a:avLst/>
          </a:prstGeom>
        </p:spPr>
      </p:pic>
      <p:sp>
        <p:nvSpPr>
          <p:cNvPr id="7" name="Rectangle 6"/>
          <p:cNvSpPr/>
          <p:nvPr/>
        </p:nvSpPr>
        <p:spPr>
          <a:xfrm>
            <a:off x="0" y="2308114"/>
            <a:ext cx="4453935" cy="2835386"/>
          </a:xfrm>
          <a:prstGeom prst="rect">
            <a:avLst/>
          </a:prstGeom>
          <a:solidFill>
            <a:srgbClr val="000000">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r"/>
            <a:r>
              <a:rPr lang="en-GB" sz="2400" dirty="0" smtClean="0">
                <a:solidFill>
                  <a:srgbClr val="E46C0A"/>
                </a:solidFill>
                <a:latin typeface="Roboto Condensed"/>
                <a:cs typeface="Roboto Condensed"/>
              </a:rPr>
              <a:t>MAJOR PHARMACEUTICAL INNOVATIONS</a:t>
            </a:r>
          </a:p>
          <a:p>
            <a:pPr marL="457200" indent="-457200" algn="r">
              <a:buAutoNum type="arabicPeriod"/>
            </a:pPr>
            <a:r>
              <a:rPr lang="en-GB" sz="3600" cap="small" dirty="0" err="1" smtClean="0">
                <a:solidFill>
                  <a:schemeClr val="bg1"/>
                </a:solidFill>
                <a:latin typeface="Roboto Condensed"/>
                <a:cs typeface="Roboto Condensed"/>
              </a:rPr>
              <a:t>MenAfriVac</a:t>
            </a:r>
            <a:endParaRPr lang="en-GB" sz="3600" cap="small" dirty="0" smtClean="0">
              <a:solidFill>
                <a:schemeClr val="bg1"/>
              </a:solidFill>
              <a:latin typeface="Roboto Condensed"/>
              <a:cs typeface="Roboto Condensed"/>
            </a:endParaRPr>
          </a:p>
          <a:p>
            <a:pPr marL="457200" indent="-457200" algn="r">
              <a:buAutoNum type="arabicPeriod"/>
            </a:pPr>
            <a:r>
              <a:rPr lang="en-GB" sz="3600" cap="small" dirty="0" err="1" smtClean="0">
                <a:solidFill>
                  <a:schemeClr val="bg1"/>
                </a:solidFill>
                <a:latin typeface="Roboto Condensed"/>
                <a:cs typeface="Roboto Condensed"/>
              </a:rPr>
              <a:t>Xpert</a:t>
            </a:r>
            <a:r>
              <a:rPr lang="en-GB" sz="3600" cap="small" dirty="0" smtClean="0">
                <a:solidFill>
                  <a:schemeClr val="bg1"/>
                </a:solidFill>
                <a:latin typeface="Roboto Condensed"/>
                <a:cs typeface="Roboto Condensed"/>
              </a:rPr>
              <a:t> MTB/RIF</a:t>
            </a:r>
          </a:p>
          <a:p>
            <a:pPr marL="457200" indent="-457200" algn="r">
              <a:buAutoNum type="arabicPeriod"/>
            </a:pPr>
            <a:r>
              <a:rPr lang="en-GB" sz="3600" cap="small" dirty="0" err="1" smtClean="0">
                <a:solidFill>
                  <a:schemeClr val="bg1"/>
                </a:solidFill>
                <a:latin typeface="Roboto Condensed"/>
                <a:cs typeface="Roboto Condensed"/>
              </a:rPr>
              <a:t>Coartem</a:t>
            </a:r>
            <a:endParaRPr lang="en-GB" sz="3600" cap="small" dirty="0" smtClean="0">
              <a:solidFill>
                <a:schemeClr val="bg1"/>
              </a:solidFill>
              <a:latin typeface="Roboto Condensed"/>
              <a:cs typeface="Roboto Condensed"/>
            </a:endParaRPr>
          </a:p>
        </p:txBody>
      </p:sp>
      <p:sp>
        <p:nvSpPr>
          <p:cNvPr id="17" name="Rectangle 16"/>
          <p:cNvSpPr/>
          <p:nvPr/>
        </p:nvSpPr>
        <p:spPr>
          <a:xfrm>
            <a:off x="0" y="1"/>
            <a:ext cx="2474800" cy="99695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2</a:t>
            </a:r>
          </a:p>
          <a:p>
            <a:r>
              <a:rPr lang="en-GB" sz="1600" dirty="0" smtClean="0">
                <a:solidFill>
                  <a:srgbClr val="FFFFFF"/>
                </a:solidFill>
                <a:latin typeface="Roboto Condensed"/>
                <a:ea typeface="Roboto Cn" pitchFamily="2" charset="0"/>
                <a:cs typeface="Roboto Condensed"/>
              </a:rPr>
              <a:t>How have developing countries benefitted?</a:t>
            </a:r>
            <a:endParaRPr lang="en-GB" sz="1600" dirty="0">
              <a:solidFill>
                <a:srgbClr val="FFFFFF"/>
              </a:solidFill>
              <a:latin typeface="Roboto Condensed"/>
              <a:ea typeface="Roboto Cn" pitchFamily="2" charset="0"/>
              <a:cs typeface="Roboto Condensed"/>
            </a:endParaRPr>
          </a:p>
        </p:txBody>
      </p:sp>
    </p:spTree>
    <p:extLst>
      <p:ext uri="{BB962C8B-B14F-4D97-AF65-F5344CB8AC3E}">
        <p14:creationId xmlns:p14="http://schemas.microsoft.com/office/powerpoint/2010/main" val="19489497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579627" y="2590800"/>
            <a:ext cx="8043673" cy="2578100"/>
          </a:xfrm>
          <a:prstGeom prst="rect">
            <a:avLst/>
          </a:prstGeom>
        </p:spPr>
      </p:pic>
      <p:sp>
        <p:nvSpPr>
          <p:cNvPr id="11" name="Rectangle 10"/>
          <p:cNvSpPr/>
          <p:nvPr/>
        </p:nvSpPr>
        <p:spPr>
          <a:xfrm>
            <a:off x="2565400" y="685800"/>
            <a:ext cx="1612900" cy="1727200"/>
          </a:xfrm>
          <a:prstGeom prst="rect">
            <a:avLst/>
          </a:prstGeom>
          <a:solidFill>
            <a:schemeClr val="tx2">
              <a:lumMod val="75000"/>
            </a:schemeClr>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en-GB" sz="1200" b="1" dirty="0" err="1" smtClean="0">
                <a:solidFill>
                  <a:srgbClr val="FFFFFF"/>
                </a:solidFill>
                <a:latin typeface="Roboto Condensed"/>
                <a:cs typeface="Roboto Condensed"/>
              </a:rPr>
              <a:t>MenAfriVac</a:t>
            </a:r>
            <a:r>
              <a:rPr lang="en-GB" sz="1200" b="1" dirty="0" smtClean="0">
                <a:solidFill>
                  <a:srgbClr val="FFFFFF"/>
                </a:solidFill>
                <a:latin typeface="Roboto Condensed"/>
                <a:cs typeface="Roboto Condensed"/>
              </a:rPr>
              <a:t>. </a:t>
            </a:r>
            <a:r>
              <a:rPr lang="en-GB" sz="1200" dirty="0" smtClean="0">
                <a:solidFill>
                  <a:srgbClr val="FFFFFF"/>
                </a:solidFill>
                <a:latin typeface="Roboto Condensed"/>
                <a:cs typeface="Roboto Condensed"/>
              </a:rPr>
              <a:t>56m vaccinated since 2011</a:t>
            </a:r>
          </a:p>
          <a:p>
            <a:endParaRPr lang="en-GB" sz="1200" dirty="0">
              <a:solidFill>
                <a:srgbClr val="FFFFFF"/>
              </a:solidFill>
              <a:latin typeface="Roboto Condensed"/>
              <a:cs typeface="Roboto Condensed"/>
            </a:endParaRPr>
          </a:p>
          <a:p>
            <a:r>
              <a:rPr lang="en-GB" sz="1200" dirty="0" smtClean="0">
                <a:solidFill>
                  <a:srgbClr val="FFFFFF"/>
                </a:solidFill>
                <a:latin typeface="Roboto Condensed"/>
                <a:cs typeface="Roboto Condensed"/>
              </a:rPr>
              <a:t>Predicted to prevent 437,000 cases in next decade</a:t>
            </a:r>
            <a:endParaRPr lang="en-GB" sz="1200" dirty="0">
              <a:solidFill>
                <a:srgbClr val="FFFFFF"/>
              </a:solidFill>
              <a:latin typeface="Roboto Condensed"/>
              <a:cs typeface="Roboto Condensed"/>
            </a:endParaRPr>
          </a:p>
        </p:txBody>
      </p:sp>
      <p:sp>
        <p:nvSpPr>
          <p:cNvPr id="20" name="Rectangle 19"/>
          <p:cNvSpPr/>
          <p:nvPr/>
        </p:nvSpPr>
        <p:spPr>
          <a:xfrm>
            <a:off x="127000" y="1246262"/>
            <a:ext cx="2529780" cy="14401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en-GB" sz="2400" dirty="0" smtClean="0">
                <a:solidFill>
                  <a:schemeClr val="tx1"/>
                </a:solidFill>
                <a:latin typeface="Roboto Condensed"/>
                <a:cs typeface="Roboto Condensed"/>
              </a:rPr>
              <a:t>Pharmaceutical </a:t>
            </a:r>
            <a:r>
              <a:rPr lang="en-GB" sz="2400" dirty="0" smtClean="0">
                <a:solidFill>
                  <a:srgbClr val="E46C0A"/>
                </a:solidFill>
                <a:latin typeface="Roboto Condensed"/>
                <a:cs typeface="Roboto Condensed"/>
              </a:rPr>
              <a:t>Innovation</a:t>
            </a:r>
          </a:p>
        </p:txBody>
      </p:sp>
      <p:cxnSp>
        <p:nvCxnSpPr>
          <p:cNvPr id="22" name="Straight Arrow Connector 21"/>
          <p:cNvCxnSpPr/>
          <p:nvPr/>
        </p:nvCxnSpPr>
        <p:spPr>
          <a:xfrm flipV="1">
            <a:off x="152400" y="2247900"/>
            <a:ext cx="2298700" cy="127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0" y="1"/>
            <a:ext cx="2159000" cy="99695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2</a:t>
            </a:r>
          </a:p>
          <a:p>
            <a:r>
              <a:rPr lang="en-GB" sz="1600" dirty="0">
                <a:solidFill>
                  <a:srgbClr val="FFFFFF"/>
                </a:solidFill>
                <a:latin typeface="Roboto Condensed"/>
                <a:ea typeface="Roboto Cn" pitchFamily="2" charset="0"/>
                <a:cs typeface="Roboto Condensed"/>
              </a:rPr>
              <a:t>How have developing countries benefitted?</a:t>
            </a:r>
          </a:p>
        </p:txBody>
      </p:sp>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
        <p:nvSpPr>
          <p:cNvPr id="17" name="Rectangle 16"/>
          <p:cNvSpPr/>
          <p:nvPr/>
        </p:nvSpPr>
        <p:spPr>
          <a:xfrm>
            <a:off x="7442200" y="685800"/>
            <a:ext cx="1612900" cy="1727200"/>
          </a:xfrm>
          <a:prstGeom prst="rect">
            <a:avLst/>
          </a:prstGeom>
          <a:solidFill>
            <a:schemeClr val="tx2">
              <a:lumMod val="75000"/>
            </a:schemeClr>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en-US" sz="1200" dirty="0" err="1" smtClean="0">
                <a:solidFill>
                  <a:srgbClr val="FFFFFF"/>
                </a:solidFill>
                <a:latin typeface="Roboto Condensed"/>
                <a:cs typeface="Roboto Condensed"/>
              </a:rPr>
              <a:t>Coartem</a:t>
            </a:r>
            <a:r>
              <a:rPr lang="en-US" sz="1200" dirty="0" smtClean="0">
                <a:solidFill>
                  <a:srgbClr val="FFFFFF"/>
                </a:solidFill>
                <a:latin typeface="Roboto Condensed"/>
                <a:cs typeface="Roboto Condensed"/>
              </a:rPr>
              <a:t> Dispersible Over </a:t>
            </a:r>
            <a:r>
              <a:rPr lang="en-US" sz="1200" dirty="0">
                <a:solidFill>
                  <a:srgbClr val="FFFFFF"/>
                </a:solidFill>
                <a:latin typeface="Roboto Condensed"/>
                <a:cs typeface="Roboto Condensed"/>
              </a:rPr>
              <a:t>171m </a:t>
            </a:r>
            <a:r>
              <a:rPr lang="en-US" sz="1200" dirty="0" smtClean="0">
                <a:solidFill>
                  <a:srgbClr val="FFFFFF"/>
                </a:solidFill>
                <a:latin typeface="Roboto Condensed"/>
                <a:cs typeface="Roboto Condensed"/>
              </a:rPr>
              <a:t>delivered </a:t>
            </a:r>
            <a:r>
              <a:rPr lang="en-US" sz="1200" dirty="0">
                <a:solidFill>
                  <a:srgbClr val="FFFFFF"/>
                </a:solidFill>
                <a:latin typeface="Roboto Condensed"/>
                <a:cs typeface="Roboto Condensed"/>
              </a:rPr>
              <a:t>to 30+  malaria endemic countries</a:t>
            </a:r>
          </a:p>
          <a:p>
            <a:endParaRPr lang="en-US" sz="1200" dirty="0">
              <a:solidFill>
                <a:srgbClr val="FFFFFF"/>
              </a:solidFill>
              <a:latin typeface="Roboto Condensed"/>
              <a:cs typeface="Roboto Condensed"/>
            </a:endParaRPr>
          </a:p>
          <a:p>
            <a:r>
              <a:rPr lang="en-US" sz="1200" dirty="0">
                <a:solidFill>
                  <a:srgbClr val="FFFFFF"/>
                </a:solidFill>
                <a:latin typeface="Roboto Condensed"/>
                <a:cs typeface="Roboto Condensed"/>
              </a:rPr>
              <a:t>At costs as low as $0.38 per course of treatment.</a:t>
            </a:r>
            <a:endParaRPr lang="en-GB" sz="1200" dirty="0">
              <a:solidFill>
                <a:srgbClr val="FFFFFF"/>
              </a:solidFill>
              <a:latin typeface="Roboto Condensed"/>
              <a:cs typeface="Roboto Condensed"/>
            </a:endParaRPr>
          </a:p>
        </p:txBody>
      </p:sp>
      <p:sp>
        <p:nvSpPr>
          <p:cNvPr id="18" name="Rectangle 17"/>
          <p:cNvSpPr/>
          <p:nvPr/>
        </p:nvSpPr>
        <p:spPr>
          <a:xfrm>
            <a:off x="4191000" y="685800"/>
            <a:ext cx="1612900" cy="1727200"/>
          </a:xfrm>
          <a:prstGeom prst="rect">
            <a:avLst/>
          </a:prstGeom>
          <a:solidFill>
            <a:schemeClr val="accent1">
              <a:lumMod val="60000"/>
              <a:lumOff val="40000"/>
            </a:schemeClr>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en-GB" sz="1200" b="1" dirty="0" err="1" smtClean="0">
                <a:solidFill>
                  <a:srgbClr val="1F497D"/>
                </a:solidFill>
                <a:latin typeface="Roboto Condensed"/>
                <a:cs typeface="Roboto Condensed"/>
              </a:rPr>
              <a:t>Xpert</a:t>
            </a:r>
            <a:r>
              <a:rPr lang="en-GB" sz="1200" b="1" dirty="0">
                <a:solidFill>
                  <a:srgbClr val="1F497D"/>
                </a:solidFill>
                <a:latin typeface="Roboto Condensed"/>
                <a:cs typeface="Roboto Condensed"/>
              </a:rPr>
              <a:t> </a:t>
            </a:r>
            <a:r>
              <a:rPr lang="en-GB" sz="1200" b="1" dirty="0" smtClean="0">
                <a:solidFill>
                  <a:srgbClr val="1F497D"/>
                </a:solidFill>
                <a:latin typeface="Roboto Condensed"/>
                <a:cs typeface="Roboto Condensed"/>
              </a:rPr>
              <a:t>MTB/RIF. </a:t>
            </a:r>
            <a:r>
              <a:rPr lang="en-GB" sz="1200" dirty="0" smtClean="0">
                <a:solidFill>
                  <a:srgbClr val="1F497D"/>
                </a:solidFill>
                <a:latin typeface="Roboto Condensed"/>
                <a:cs typeface="Roboto Condensed"/>
              </a:rPr>
              <a:t>Expected to triple diagnosis of drug resistant TB.</a:t>
            </a:r>
          </a:p>
          <a:p>
            <a:endParaRPr lang="en-GB" sz="1200" dirty="0">
              <a:solidFill>
                <a:srgbClr val="1F497D"/>
              </a:solidFill>
              <a:latin typeface="Roboto Condensed"/>
              <a:cs typeface="Roboto Condensed"/>
            </a:endParaRPr>
          </a:p>
          <a:p>
            <a:r>
              <a:rPr lang="en-GB" sz="1200" dirty="0" smtClean="0">
                <a:solidFill>
                  <a:srgbClr val="1F497D"/>
                </a:solidFill>
                <a:latin typeface="Roboto Condensed"/>
                <a:cs typeface="Roboto Condensed"/>
              </a:rPr>
              <a:t>India alone, predicted to avert 100,000 deaths/year</a:t>
            </a:r>
          </a:p>
          <a:p>
            <a:pPr algn="ctr"/>
            <a:endParaRPr lang="en-GB" sz="1200" dirty="0">
              <a:solidFill>
                <a:srgbClr val="1F497D"/>
              </a:solidFill>
              <a:latin typeface="Roboto Condensed"/>
              <a:cs typeface="Roboto Condensed"/>
            </a:endParaRPr>
          </a:p>
          <a:p>
            <a:pPr algn="ctr"/>
            <a:r>
              <a:rPr lang="en-GB" sz="1200" dirty="0" smtClean="0">
                <a:solidFill>
                  <a:srgbClr val="1F497D"/>
                </a:solidFill>
                <a:latin typeface="Roboto Condensed"/>
                <a:cs typeface="Roboto Condensed"/>
              </a:rPr>
              <a:t> </a:t>
            </a:r>
            <a:endParaRPr lang="en-GB" sz="1200" dirty="0">
              <a:solidFill>
                <a:srgbClr val="1F497D"/>
              </a:solidFill>
              <a:latin typeface="Roboto Condensed"/>
              <a:cs typeface="Roboto Condensed"/>
            </a:endParaRPr>
          </a:p>
        </p:txBody>
      </p:sp>
      <p:sp>
        <p:nvSpPr>
          <p:cNvPr id="19" name="Rectangle 18"/>
          <p:cNvSpPr/>
          <p:nvPr/>
        </p:nvSpPr>
        <p:spPr>
          <a:xfrm>
            <a:off x="5816600" y="685800"/>
            <a:ext cx="1612900" cy="1727200"/>
          </a:xfrm>
          <a:prstGeom prst="rect">
            <a:avLst/>
          </a:prstGeom>
          <a:solidFill>
            <a:schemeClr val="accent1">
              <a:lumMod val="60000"/>
              <a:lumOff val="40000"/>
            </a:schemeClr>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en-US" sz="1200" b="1" dirty="0" err="1">
                <a:solidFill>
                  <a:srgbClr val="1F497D"/>
                </a:solidFill>
                <a:latin typeface="Roboto Condensed"/>
                <a:cs typeface="Roboto Condensed"/>
              </a:rPr>
              <a:t>Coartem</a:t>
            </a:r>
            <a:r>
              <a:rPr lang="en-US" sz="1200" b="1" dirty="0">
                <a:solidFill>
                  <a:srgbClr val="1F497D"/>
                </a:solidFill>
                <a:latin typeface="Roboto Condensed"/>
                <a:cs typeface="Roboto Condensed"/>
              </a:rPr>
              <a:t>. </a:t>
            </a:r>
            <a:r>
              <a:rPr lang="en-US" sz="1200" dirty="0" smtClean="0">
                <a:solidFill>
                  <a:srgbClr val="1F497D"/>
                </a:solidFill>
                <a:latin typeface="Roboto Condensed"/>
                <a:cs typeface="Roboto Condensed"/>
              </a:rPr>
              <a:t>Since 2001, 400</a:t>
            </a:r>
            <a:r>
              <a:rPr lang="en-US" sz="1200" dirty="0">
                <a:solidFill>
                  <a:srgbClr val="1F497D"/>
                </a:solidFill>
                <a:latin typeface="Roboto Condensed"/>
                <a:cs typeface="Roboto Condensed"/>
              </a:rPr>
              <a:t>+ mil treatments </a:t>
            </a:r>
            <a:r>
              <a:rPr lang="en-US" sz="1200" dirty="0" smtClean="0">
                <a:solidFill>
                  <a:srgbClr val="1F497D"/>
                </a:solidFill>
                <a:latin typeface="Roboto Condensed"/>
                <a:cs typeface="Roboto Condensed"/>
              </a:rPr>
              <a:t>provided on non-profit basis by Novartis. </a:t>
            </a:r>
          </a:p>
          <a:p>
            <a:endParaRPr lang="en-US" sz="1200" dirty="0">
              <a:solidFill>
                <a:srgbClr val="1F497D"/>
              </a:solidFill>
              <a:latin typeface="Roboto Condensed"/>
              <a:cs typeface="Roboto Condensed"/>
            </a:endParaRPr>
          </a:p>
          <a:p>
            <a:r>
              <a:rPr lang="en-US" sz="1200" dirty="0" smtClean="0">
                <a:solidFill>
                  <a:srgbClr val="1F497D"/>
                </a:solidFill>
                <a:latin typeface="Roboto Condensed"/>
                <a:cs typeface="Roboto Condensed"/>
              </a:rPr>
              <a:t>Estimated 1mil </a:t>
            </a:r>
            <a:r>
              <a:rPr lang="en-US" sz="1200" dirty="0">
                <a:solidFill>
                  <a:srgbClr val="1F497D"/>
                </a:solidFill>
                <a:latin typeface="Roboto Condensed"/>
                <a:cs typeface="Roboto Condensed"/>
              </a:rPr>
              <a:t>lives saved.</a:t>
            </a:r>
            <a:endParaRPr lang="en-GB" sz="1200" dirty="0">
              <a:solidFill>
                <a:srgbClr val="1F497D"/>
              </a:solidFill>
              <a:latin typeface="Roboto Condensed"/>
              <a:cs typeface="Roboto Condensed"/>
            </a:endParaRPr>
          </a:p>
        </p:txBody>
      </p:sp>
    </p:spTree>
    <p:extLst>
      <p:ext uri="{BB962C8B-B14F-4D97-AF65-F5344CB8AC3E}">
        <p14:creationId xmlns:p14="http://schemas.microsoft.com/office/powerpoint/2010/main" val="3043797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909" y="1557078"/>
            <a:ext cx="9150909" cy="129902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r>
              <a:rPr lang="en-GB" sz="4400" dirty="0" smtClean="0">
                <a:solidFill>
                  <a:srgbClr val="E46C0A"/>
                </a:solidFill>
                <a:latin typeface="Roboto Condensed"/>
                <a:cs typeface="Roboto Condensed"/>
              </a:rPr>
              <a:t>360 </a:t>
            </a:r>
            <a:r>
              <a:rPr lang="en-GB" sz="4400" dirty="0">
                <a:solidFill>
                  <a:schemeClr val="tx1"/>
                </a:solidFill>
                <a:latin typeface="Roboto Condensed"/>
                <a:cs typeface="Roboto Condensed"/>
              </a:rPr>
              <a:t>products in development</a:t>
            </a:r>
          </a:p>
          <a:p>
            <a:endParaRPr lang="en-GB" dirty="0">
              <a:solidFill>
                <a:schemeClr val="tx1"/>
              </a:solidFill>
              <a:latin typeface="Roboto Condensed"/>
              <a:cs typeface="Roboto Condensed"/>
            </a:endParaRPr>
          </a:p>
          <a:p>
            <a:r>
              <a:rPr lang="en-GB" sz="2400" dirty="0" smtClean="0">
                <a:solidFill>
                  <a:schemeClr val="accent6">
                    <a:lumMod val="50000"/>
                  </a:schemeClr>
                </a:solidFill>
                <a:latin typeface="Roboto Condensed"/>
                <a:cs typeface="Roboto Condensed"/>
              </a:rPr>
              <a:t>234</a:t>
            </a:r>
            <a:r>
              <a:rPr lang="en-GB" sz="2400" dirty="0" smtClean="0">
                <a:solidFill>
                  <a:schemeClr val="tx1"/>
                </a:solidFill>
                <a:latin typeface="Roboto Condensed"/>
                <a:cs typeface="Roboto Condensed"/>
              </a:rPr>
              <a:t> in preclinical, </a:t>
            </a:r>
            <a:r>
              <a:rPr lang="en-GB" sz="2400" dirty="0" smtClean="0">
                <a:solidFill>
                  <a:srgbClr val="984807"/>
                </a:solidFill>
                <a:latin typeface="Roboto Condensed"/>
                <a:cs typeface="Roboto Condensed"/>
              </a:rPr>
              <a:t>289</a:t>
            </a:r>
            <a:r>
              <a:rPr lang="en-GB" sz="2400" dirty="0" smtClean="0">
                <a:solidFill>
                  <a:schemeClr val="tx1"/>
                </a:solidFill>
                <a:latin typeface="Roboto Condensed"/>
                <a:cs typeface="Roboto Condensed"/>
              </a:rPr>
              <a:t> in early clinical, </a:t>
            </a:r>
            <a:r>
              <a:rPr lang="en-GB" sz="2400" dirty="0" smtClean="0">
                <a:solidFill>
                  <a:srgbClr val="984807"/>
                </a:solidFill>
                <a:latin typeface="Roboto Condensed"/>
                <a:cs typeface="Roboto Condensed"/>
              </a:rPr>
              <a:t>42</a:t>
            </a:r>
            <a:r>
              <a:rPr lang="en-GB" sz="2400" dirty="0" smtClean="0">
                <a:solidFill>
                  <a:schemeClr val="tx1"/>
                </a:solidFill>
                <a:latin typeface="Roboto Condensed"/>
                <a:cs typeface="Roboto Condensed"/>
              </a:rPr>
              <a:t> phase III trials</a:t>
            </a:r>
          </a:p>
          <a:p>
            <a:r>
              <a:rPr lang="en-GB" sz="2400" dirty="0" smtClean="0">
                <a:solidFill>
                  <a:schemeClr val="tx1"/>
                </a:solidFill>
                <a:latin typeface="Roboto Condensed"/>
                <a:cs typeface="Roboto Condensed"/>
              </a:rPr>
              <a:t> </a:t>
            </a:r>
            <a:endParaRPr lang="en-GB" sz="2400" dirty="0">
              <a:solidFill>
                <a:schemeClr val="tx1"/>
              </a:solidFill>
              <a:latin typeface="Roboto Condensed"/>
              <a:cs typeface="Roboto Condensed"/>
            </a:endParaRPr>
          </a:p>
        </p:txBody>
      </p:sp>
      <p:sp>
        <p:nvSpPr>
          <p:cNvPr id="15" name="Rectangle 14"/>
          <p:cNvSpPr/>
          <p:nvPr/>
        </p:nvSpPr>
        <p:spPr>
          <a:xfrm>
            <a:off x="0" y="3517054"/>
            <a:ext cx="9144000" cy="815433"/>
          </a:xfrm>
          <a:prstGeom prst="rect">
            <a:avLst/>
          </a:prstGeom>
          <a:solidFill>
            <a:srgbClr val="E46C0A"/>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r>
              <a:rPr lang="en-GB" sz="2000" dirty="0" smtClean="0">
                <a:solidFill>
                  <a:srgbClr val="000000"/>
                </a:solidFill>
                <a:latin typeface="Roboto Condensed"/>
                <a:cs typeface="Roboto Condensed"/>
              </a:rPr>
              <a:t>THERE ARE PROMISING CANDIDATES FOR </a:t>
            </a:r>
          </a:p>
          <a:p>
            <a:r>
              <a:rPr lang="en-GB" sz="2400" dirty="0" smtClean="0">
                <a:solidFill>
                  <a:schemeClr val="bg1"/>
                </a:solidFill>
                <a:latin typeface="Roboto Condensed"/>
                <a:cs typeface="Roboto Condensed"/>
              </a:rPr>
              <a:t>HIV/AIDS, MALARIA, TUBERCULOSIS AND DENGUE</a:t>
            </a:r>
            <a:endParaRPr lang="en-GB" sz="2400" dirty="0">
              <a:solidFill>
                <a:schemeClr val="bg1"/>
              </a:solidFill>
              <a:latin typeface="Roboto Condensed"/>
              <a:cs typeface="Roboto Condensed"/>
            </a:endParaRPr>
          </a:p>
        </p:txBody>
      </p:sp>
      <p:sp>
        <p:nvSpPr>
          <p:cNvPr id="13" name="Rectangle 12"/>
          <p:cNvSpPr/>
          <p:nvPr/>
        </p:nvSpPr>
        <p:spPr>
          <a:xfrm>
            <a:off x="0" y="1"/>
            <a:ext cx="2628900" cy="99695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2</a:t>
            </a:r>
          </a:p>
          <a:p>
            <a:r>
              <a:rPr lang="en-GB" sz="1600" dirty="0" smtClean="0">
                <a:solidFill>
                  <a:srgbClr val="FFFFFF"/>
                </a:solidFill>
                <a:latin typeface="Roboto Condensed"/>
                <a:ea typeface="Roboto Cn" pitchFamily="2" charset="0"/>
                <a:cs typeface="Roboto Condensed"/>
              </a:rPr>
              <a:t>New business models for neglected disease R&amp;D</a:t>
            </a:r>
            <a:endParaRPr lang="en-GB" sz="1600" dirty="0">
              <a:solidFill>
                <a:srgbClr val="FFFFFF"/>
              </a:solidFill>
              <a:latin typeface="Roboto Condensed"/>
              <a:ea typeface="Roboto Cn" pitchFamily="2" charset="0"/>
              <a:cs typeface="Roboto Condensed"/>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Tree>
    <p:extLst>
      <p:ext uri="{BB962C8B-B14F-4D97-AF65-F5344CB8AC3E}">
        <p14:creationId xmlns:p14="http://schemas.microsoft.com/office/powerpoint/2010/main" val="1878517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2474800" cy="996952"/>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3</a:t>
            </a:r>
            <a:endParaRPr lang="en-GB" sz="1600" dirty="0" smtClean="0">
              <a:solidFill>
                <a:srgbClr val="FFFFFF"/>
              </a:solidFill>
              <a:latin typeface="Roboto Condensed"/>
              <a:ea typeface="Roboto Cn" pitchFamily="2" charset="0"/>
              <a:cs typeface="Roboto Condensed"/>
            </a:endParaRPr>
          </a:p>
          <a:p>
            <a:r>
              <a:rPr lang="en-GB" sz="1600" dirty="0" smtClean="0">
                <a:solidFill>
                  <a:srgbClr val="FFFFFF"/>
                </a:solidFill>
                <a:latin typeface="Roboto Condensed"/>
                <a:ea typeface="Roboto Cn" pitchFamily="2" charset="0"/>
                <a:cs typeface="Roboto Condensed"/>
              </a:rPr>
              <a:t>Challenges and solutions for the future</a:t>
            </a:r>
            <a:endParaRPr lang="en-GB" sz="1600" dirty="0">
              <a:solidFill>
                <a:srgbClr val="FFFFFF"/>
              </a:solidFill>
              <a:latin typeface="Roboto Condensed"/>
              <a:ea typeface="Roboto Cn" pitchFamily="2" charset="0"/>
              <a:cs typeface="Roboto Condensed"/>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
        <p:nvSpPr>
          <p:cNvPr id="3" name="TextBox 2"/>
          <p:cNvSpPr txBox="1"/>
          <p:nvPr/>
        </p:nvSpPr>
        <p:spPr>
          <a:xfrm>
            <a:off x="495300" y="1219200"/>
            <a:ext cx="8392041" cy="3170099"/>
          </a:xfrm>
          <a:prstGeom prst="rect">
            <a:avLst/>
          </a:prstGeom>
          <a:noFill/>
        </p:spPr>
        <p:txBody>
          <a:bodyPr wrap="none" rtlCol="0">
            <a:spAutoFit/>
          </a:bodyPr>
          <a:lstStyle/>
          <a:p>
            <a:pPr marL="342900" indent="-342900">
              <a:buSzPct val="80000"/>
              <a:buFont typeface="Wingdings" charset="2"/>
              <a:buChar char="§"/>
            </a:pPr>
            <a:r>
              <a:rPr lang="en-AU" sz="2400" dirty="0" smtClean="0">
                <a:latin typeface="Roboto Condensed"/>
                <a:cs typeface="Roboto Condensed"/>
              </a:rPr>
              <a:t>Currently growing pipeline may face untimely funding cuts</a:t>
            </a:r>
          </a:p>
          <a:p>
            <a:pPr marL="342900" indent="-342900">
              <a:buSzPct val="80000"/>
              <a:buFont typeface="Wingdings" charset="2"/>
              <a:buChar char="§"/>
            </a:pPr>
            <a:endParaRPr lang="en-AU" sz="2400" dirty="0" smtClean="0">
              <a:latin typeface="Roboto Condensed"/>
              <a:cs typeface="Roboto Condensed"/>
            </a:endParaRPr>
          </a:p>
          <a:p>
            <a:pPr marL="342900" indent="-342900">
              <a:buSzPct val="80000"/>
              <a:buFont typeface="Wingdings" charset="2"/>
              <a:buChar char="§"/>
            </a:pPr>
            <a:r>
              <a:rPr lang="en-AU" sz="2400" dirty="0" smtClean="0">
                <a:latin typeface="Roboto Condensed"/>
                <a:cs typeface="Roboto Condensed"/>
              </a:rPr>
              <a:t>R</a:t>
            </a:r>
            <a:r>
              <a:rPr lang="en-AU" sz="2400" dirty="0">
                <a:latin typeface="Roboto Condensed"/>
                <a:cs typeface="Roboto Condensed"/>
              </a:rPr>
              <a:t>&amp;D pipelines need </a:t>
            </a:r>
            <a:r>
              <a:rPr lang="en-AU" sz="2400" dirty="0">
                <a:solidFill>
                  <a:schemeClr val="tx2"/>
                </a:solidFill>
                <a:latin typeface="Roboto Condensed"/>
                <a:cs typeface="Roboto Condensed"/>
              </a:rPr>
              <a:t>reliable long-term </a:t>
            </a:r>
            <a:r>
              <a:rPr lang="en-AU" sz="2400" dirty="0" smtClean="0">
                <a:solidFill>
                  <a:schemeClr val="tx2"/>
                </a:solidFill>
                <a:latin typeface="Roboto Condensed"/>
                <a:cs typeface="Roboto Condensed"/>
              </a:rPr>
              <a:t>funding</a:t>
            </a:r>
          </a:p>
          <a:p>
            <a:pPr marL="342900" indent="-342900">
              <a:buSzPct val="80000"/>
              <a:buFont typeface="Wingdings" charset="2"/>
              <a:buChar char="§"/>
            </a:pPr>
            <a:endParaRPr lang="en-AU" sz="2400" dirty="0" smtClean="0">
              <a:solidFill>
                <a:schemeClr val="tx2"/>
              </a:solidFill>
            </a:endParaRPr>
          </a:p>
          <a:p>
            <a:pPr marL="342900" indent="-342900">
              <a:buSzPct val="80000"/>
              <a:buFont typeface="Wingdings" charset="2"/>
              <a:buChar char="§"/>
            </a:pPr>
            <a:r>
              <a:rPr lang="en-AU" sz="2400" dirty="0">
                <a:latin typeface="Roboto Condensed"/>
                <a:cs typeface="Roboto Condensed"/>
              </a:rPr>
              <a:t>Financial </a:t>
            </a:r>
            <a:r>
              <a:rPr lang="en-AU" sz="2400" dirty="0" smtClean="0">
                <a:latin typeface="Roboto Condensed"/>
                <a:cs typeface="Roboto Condensed"/>
              </a:rPr>
              <a:t>pressures mean </a:t>
            </a:r>
            <a:r>
              <a:rPr lang="en-AU" sz="2400" dirty="0">
                <a:solidFill>
                  <a:srgbClr val="1F497D"/>
                </a:solidFill>
                <a:latin typeface="Roboto Condensed"/>
                <a:cs typeface="Roboto Condensed"/>
              </a:rPr>
              <a:t>smarter funding </a:t>
            </a:r>
            <a:r>
              <a:rPr lang="en-AU" sz="2400" dirty="0" smtClean="0">
                <a:latin typeface="Roboto Condensed"/>
                <a:cs typeface="Roboto Condensed"/>
              </a:rPr>
              <a:t>needed</a:t>
            </a:r>
            <a:r>
              <a:rPr lang="en-AU" sz="2400" dirty="0">
                <a:latin typeface="Roboto Condensed"/>
                <a:cs typeface="Roboto Condensed"/>
              </a:rPr>
              <a:t>:</a:t>
            </a:r>
          </a:p>
          <a:p>
            <a:pPr marL="800100" lvl="1" indent="-342900">
              <a:buSzPct val="80000"/>
              <a:buFont typeface="Wingdings" charset="2"/>
              <a:buChar char="§"/>
            </a:pPr>
            <a:r>
              <a:rPr lang="en-AU" sz="2000" dirty="0">
                <a:solidFill>
                  <a:srgbClr val="FF6600"/>
                </a:solidFill>
                <a:latin typeface="Roboto Condensed"/>
                <a:cs typeface="Roboto Condensed"/>
              </a:rPr>
              <a:t>Outcome driven </a:t>
            </a:r>
            <a:r>
              <a:rPr lang="en-AU" sz="2000" dirty="0">
                <a:latin typeface="Roboto Condensed"/>
                <a:cs typeface="Roboto Condensed"/>
              </a:rPr>
              <a:t>and flexible</a:t>
            </a:r>
          </a:p>
          <a:p>
            <a:pPr marL="800100" lvl="1" indent="-342900">
              <a:buSzPct val="80000"/>
              <a:buFont typeface="Wingdings" charset="2"/>
              <a:buChar char="§"/>
            </a:pPr>
            <a:r>
              <a:rPr lang="en-AU" sz="2000" dirty="0">
                <a:solidFill>
                  <a:srgbClr val="E46C0A"/>
                </a:solidFill>
                <a:latin typeface="Roboto Condensed"/>
                <a:cs typeface="Roboto Condensed"/>
              </a:rPr>
              <a:t>Aligned</a:t>
            </a:r>
            <a:r>
              <a:rPr lang="en-AU" sz="2000" dirty="0">
                <a:latin typeface="Roboto Condensed"/>
                <a:cs typeface="Roboto Condensed"/>
              </a:rPr>
              <a:t> with product and portfolio developments</a:t>
            </a:r>
          </a:p>
          <a:p>
            <a:pPr marL="800100" lvl="1" indent="-342900">
              <a:buSzPct val="80000"/>
              <a:buFont typeface="Wingdings" charset="2"/>
              <a:buChar char="§"/>
            </a:pPr>
            <a:r>
              <a:rPr lang="en-AU" sz="2000" dirty="0">
                <a:solidFill>
                  <a:srgbClr val="E46C0A"/>
                </a:solidFill>
                <a:latin typeface="Roboto Condensed"/>
                <a:cs typeface="Roboto Condensed"/>
              </a:rPr>
              <a:t>Coordinated</a:t>
            </a:r>
          </a:p>
          <a:p>
            <a:pPr marL="800100" lvl="1" indent="-342900">
              <a:buSzPct val="80000"/>
              <a:buFont typeface="Wingdings" charset="2"/>
              <a:buChar char="§"/>
            </a:pPr>
            <a:r>
              <a:rPr lang="en-AU" sz="2000" dirty="0">
                <a:solidFill>
                  <a:srgbClr val="E46C0A"/>
                </a:solidFill>
                <a:latin typeface="Roboto Condensed"/>
                <a:cs typeface="Roboto Condensed"/>
              </a:rPr>
              <a:t>Targeted</a:t>
            </a:r>
            <a:r>
              <a:rPr lang="en-AU" sz="2000" dirty="0">
                <a:latin typeface="Roboto Condensed"/>
                <a:cs typeface="Roboto Condensed"/>
              </a:rPr>
              <a:t> to deliver the highest health impact</a:t>
            </a:r>
          </a:p>
        </p:txBody>
      </p:sp>
    </p:spTree>
    <p:extLst>
      <p:ext uri="{BB962C8B-B14F-4D97-AF65-F5344CB8AC3E}">
        <p14:creationId xmlns:p14="http://schemas.microsoft.com/office/powerpoint/2010/main" val="2571800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68687" y="826666"/>
            <a:ext cx="1407851" cy="307777"/>
          </a:xfrm>
          <a:prstGeom prst="rect">
            <a:avLst/>
          </a:prstGeom>
          <a:solidFill>
            <a:schemeClr val="bg1"/>
          </a:solidFill>
          <a:ln>
            <a:noFill/>
          </a:ln>
        </p:spPr>
        <p:txBody>
          <a:bodyPr wrap="square" rtlCol="0">
            <a:spAutoFit/>
          </a:bodyPr>
          <a:lstStyle/>
          <a:p>
            <a:endParaRPr lang="en-GB" sz="1400" dirty="0" smtClean="0"/>
          </a:p>
        </p:txBody>
      </p:sp>
      <p:sp>
        <p:nvSpPr>
          <p:cNvPr id="24" name="Rectangle 23"/>
          <p:cNvSpPr/>
          <p:nvPr/>
        </p:nvSpPr>
        <p:spPr>
          <a:xfrm>
            <a:off x="0" y="1"/>
            <a:ext cx="2474800" cy="996952"/>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9600" rIns="108000" bIns="39600" rtlCol="0" anchor="t"/>
          <a:lstStyle/>
          <a:p>
            <a:r>
              <a:rPr lang="en-GB" sz="2400" dirty="0" smtClean="0">
                <a:solidFill>
                  <a:srgbClr val="FFFFFF"/>
                </a:solidFill>
                <a:latin typeface="Roboto Condensed"/>
                <a:ea typeface="Roboto Cn" pitchFamily="2" charset="0"/>
                <a:cs typeface="Roboto Condensed"/>
              </a:rPr>
              <a:t>3</a:t>
            </a:r>
          </a:p>
          <a:p>
            <a:r>
              <a:rPr lang="en-GB" sz="1600" dirty="0" smtClean="0">
                <a:solidFill>
                  <a:srgbClr val="FFFFFF"/>
                </a:solidFill>
                <a:latin typeface="Roboto Condensed"/>
                <a:ea typeface="Roboto Cn" pitchFamily="2" charset="0"/>
                <a:cs typeface="Roboto Condensed"/>
              </a:rPr>
              <a:t>Challenges and solutions for the future</a:t>
            </a:r>
            <a:endParaRPr lang="en-GB" sz="1600" dirty="0">
              <a:solidFill>
                <a:srgbClr val="FFFFFF"/>
              </a:solidFill>
              <a:latin typeface="Roboto Condensed"/>
              <a:ea typeface="Roboto Cn" pitchFamily="2" charset="0"/>
              <a:cs typeface="Roboto Condensed"/>
            </a:endParaRPr>
          </a:p>
        </p:txBody>
      </p:sp>
      <p:sp>
        <p:nvSpPr>
          <p:cNvPr id="32" name="Rectangle 31"/>
          <p:cNvSpPr/>
          <p:nvPr/>
        </p:nvSpPr>
        <p:spPr>
          <a:xfrm>
            <a:off x="0" y="2052157"/>
            <a:ext cx="3238500"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rgbClr val="00B0F0"/>
                </a:solidFill>
                <a:latin typeface="Roboto Condensed"/>
                <a:ea typeface="Roboto Cn" pitchFamily="2" charset="0"/>
                <a:cs typeface="Roboto Condensed"/>
              </a:rPr>
              <a:t>Investment </a:t>
            </a:r>
            <a:r>
              <a:rPr lang="en-GB" sz="2400" dirty="0">
                <a:solidFill>
                  <a:schemeClr val="tx1"/>
                </a:solidFill>
                <a:latin typeface="Roboto Condensed"/>
                <a:ea typeface="Roboto Cn" pitchFamily="2" charset="0"/>
                <a:cs typeface="Roboto Condensed"/>
              </a:rPr>
              <a:t>in </a:t>
            </a:r>
            <a:r>
              <a:rPr lang="en-GB" sz="2400" dirty="0" smtClean="0">
                <a:solidFill>
                  <a:schemeClr val="tx1"/>
                </a:solidFill>
                <a:latin typeface="Roboto Condensed"/>
                <a:ea typeface="Roboto Cn" pitchFamily="2" charset="0"/>
                <a:cs typeface="Roboto Condensed"/>
              </a:rPr>
              <a:t>neglected disease = R&amp;D</a:t>
            </a:r>
            <a:endParaRPr lang="en-GB" sz="2400" dirty="0">
              <a:solidFill>
                <a:schemeClr val="tx1"/>
              </a:solidFill>
              <a:latin typeface="Roboto Condensed"/>
              <a:ea typeface="Roboto Cn" pitchFamily="2" charset="0"/>
              <a:cs typeface="Roboto Condensed"/>
            </a:endParaRPr>
          </a:p>
        </p:txBody>
      </p:sp>
      <p:grpSp>
        <p:nvGrpSpPr>
          <p:cNvPr id="2" name="Group 1"/>
          <p:cNvGrpSpPr/>
          <p:nvPr/>
        </p:nvGrpSpPr>
        <p:grpSpPr>
          <a:xfrm>
            <a:off x="2616200" y="1772757"/>
            <a:ext cx="6530774" cy="1674186"/>
            <a:chOff x="2616200" y="1734657"/>
            <a:chExt cx="6530774" cy="1674186"/>
          </a:xfrm>
        </p:grpSpPr>
        <p:sp>
          <p:nvSpPr>
            <p:cNvPr id="25" name="Rectangle 24"/>
            <p:cNvSpPr/>
            <p:nvPr/>
          </p:nvSpPr>
          <p:spPr>
            <a:xfrm>
              <a:off x="6096998" y="1734657"/>
              <a:ext cx="3049976"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r>
                <a:rPr lang="en-GB" sz="2400" dirty="0" smtClean="0">
                  <a:solidFill>
                    <a:srgbClr val="1F497D"/>
                  </a:solidFill>
                  <a:latin typeface="Roboto Condensed"/>
                  <a:ea typeface="Roboto Cn" pitchFamily="2" charset="0"/>
                  <a:cs typeface="Roboto Condensed"/>
                </a:rPr>
                <a:t>Improved sustainability</a:t>
              </a:r>
            </a:p>
            <a:p>
              <a:r>
                <a:rPr lang="en-GB" sz="2400" dirty="0" smtClean="0">
                  <a:solidFill>
                    <a:schemeClr val="tx1"/>
                  </a:solidFill>
                  <a:latin typeface="Roboto Condensed"/>
                  <a:ea typeface="Roboto Cn" pitchFamily="2" charset="0"/>
                  <a:cs typeface="Roboto Condensed"/>
                </a:rPr>
                <a:t>in global health R&amp;D</a:t>
              </a:r>
              <a:endParaRPr lang="en-GB" sz="2400" dirty="0">
                <a:solidFill>
                  <a:schemeClr val="tx1"/>
                </a:solidFill>
                <a:latin typeface="Roboto Condensed"/>
                <a:ea typeface="Roboto Cn" pitchFamily="2" charset="0"/>
                <a:cs typeface="Roboto Condensed"/>
              </a:endParaRPr>
            </a:p>
          </p:txBody>
        </p:sp>
        <p:sp>
          <p:nvSpPr>
            <p:cNvPr id="31" name="Rectangle 30"/>
            <p:cNvSpPr/>
            <p:nvPr/>
          </p:nvSpPr>
          <p:spPr>
            <a:xfrm>
              <a:off x="2616200" y="1734657"/>
              <a:ext cx="3200400" cy="167418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rtlCol="0" anchor="t"/>
            <a:lstStyle/>
            <a:p>
              <a:pPr algn="ctr"/>
              <a:r>
                <a:rPr lang="en-GB" sz="2400" dirty="0" smtClean="0">
                  <a:solidFill>
                    <a:schemeClr val="accent6">
                      <a:lumMod val="75000"/>
                    </a:schemeClr>
                  </a:solidFill>
                  <a:latin typeface="Roboto Condensed"/>
                  <a:ea typeface="Roboto Cn" pitchFamily="2" charset="0"/>
                  <a:cs typeface="Roboto Condensed"/>
                </a:rPr>
                <a:t>Enabling health impact </a:t>
              </a:r>
              <a:r>
                <a:rPr lang="en-GB" sz="2400" dirty="0" smtClean="0">
                  <a:solidFill>
                    <a:schemeClr val="tx1"/>
                  </a:solidFill>
                  <a:latin typeface="Roboto Condensed"/>
                  <a:ea typeface="Roboto Cn" pitchFamily="2" charset="0"/>
                  <a:cs typeface="Roboto Condensed"/>
                </a:rPr>
                <a:t>in developing countries</a:t>
              </a:r>
              <a:endParaRPr lang="en-GB" sz="2400" dirty="0">
                <a:solidFill>
                  <a:schemeClr val="accent6">
                    <a:lumMod val="75000"/>
                  </a:schemeClr>
                </a:solidFill>
                <a:latin typeface="Roboto Condensed"/>
                <a:ea typeface="Roboto Cn" pitchFamily="2" charset="0"/>
                <a:cs typeface="Roboto Condensed"/>
              </a:endParaRPr>
            </a:p>
          </p:txBody>
        </p:sp>
        <p:sp>
          <p:nvSpPr>
            <p:cNvPr id="34" name="TextBox 33"/>
            <p:cNvSpPr txBox="1"/>
            <p:nvPr/>
          </p:nvSpPr>
          <p:spPr>
            <a:xfrm>
              <a:off x="5684879" y="2106428"/>
              <a:ext cx="300082" cy="369332"/>
            </a:xfrm>
            <a:prstGeom prst="rect">
              <a:avLst/>
            </a:prstGeom>
            <a:noFill/>
          </p:spPr>
          <p:txBody>
            <a:bodyPr wrap="none" rtlCol="0">
              <a:spAutoFit/>
            </a:bodyPr>
            <a:lstStyle/>
            <a:p>
              <a:r>
                <a:rPr lang="en-GB" dirty="0" smtClean="0">
                  <a:solidFill>
                    <a:srgbClr val="000000"/>
                  </a:solidFill>
                  <a:latin typeface="Roboto Condensed"/>
                  <a:ea typeface="Roboto Cn" pitchFamily="2" charset="0"/>
                  <a:cs typeface="Roboto Condensed"/>
                </a:rPr>
                <a:t>+</a:t>
              </a:r>
              <a:endParaRPr lang="en-GB" dirty="0">
                <a:solidFill>
                  <a:srgbClr val="000000"/>
                </a:solidFill>
                <a:latin typeface="Roboto Condensed"/>
                <a:ea typeface="Roboto Cn" pitchFamily="2" charset="0"/>
                <a:cs typeface="Roboto Condensed"/>
              </a:endParaRPr>
            </a:p>
          </p:txBody>
        </p:sp>
      </p:grpSp>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grpSp>
        <p:nvGrpSpPr>
          <p:cNvPr id="4" name="Group 3"/>
          <p:cNvGrpSpPr/>
          <p:nvPr/>
        </p:nvGrpSpPr>
        <p:grpSpPr>
          <a:xfrm>
            <a:off x="2804956" y="122231"/>
            <a:ext cx="6222807" cy="1714129"/>
            <a:chOff x="2804956" y="122231"/>
            <a:chExt cx="6222807" cy="1714129"/>
          </a:xfrm>
        </p:grpSpPr>
        <p:grpSp>
          <p:nvGrpSpPr>
            <p:cNvPr id="5" name="Group 4"/>
            <p:cNvGrpSpPr/>
            <p:nvPr/>
          </p:nvGrpSpPr>
          <p:grpSpPr>
            <a:xfrm>
              <a:off x="2804956" y="122231"/>
              <a:ext cx="6222807" cy="1587129"/>
              <a:chOff x="2865955" y="1160164"/>
              <a:chExt cx="6222807" cy="1587129"/>
            </a:xfrm>
          </p:grpSpPr>
          <p:sp>
            <p:nvSpPr>
              <p:cNvPr id="18" name="Rectangle 17"/>
              <p:cNvSpPr/>
              <p:nvPr/>
            </p:nvSpPr>
            <p:spPr>
              <a:xfrm>
                <a:off x="6041751" y="1160164"/>
                <a:ext cx="3047011" cy="77842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32000" tIns="180000" rIns="432000" bIns="180000" rtlCol="0" anchor="ctr"/>
              <a:lstStyle/>
              <a:p>
                <a:r>
                  <a:rPr lang="en-GB" dirty="0">
                    <a:solidFill>
                      <a:schemeClr val="tx1"/>
                    </a:solidFill>
                    <a:latin typeface="Roboto Condensed"/>
                    <a:cs typeface="Roboto Condensed"/>
                  </a:rPr>
                  <a:t>Collaboration &amp; </a:t>
                </a:r>
                <a:r>
                  <a:rPr lang="en-GB" dirty="0" smtClean="0">
                    <a:solidFill>
                      <a:schemeClr val="tx1"/>
                    </a:solidFill>
                    <a:latin typeface="Roboto Condensed"/>
                    <a:cs typeface="Roboto Condensed"/>
                  </a:rPr>
                  <a:t>partnerships</a:t>
                </a:r>
                <a:endParaRPr lang="en-GB" dirty="0">
                  <a:solidFill>
                    <a:schemeClr val="tx1"/>
                  </a:solidFill>
                  <a:latin typeface="Roboto Condensed"/>
                  <a:cs typeface="Roboto Condensed"/>
                </a:endParaRPr>
              </a:p>
            </p:txBody>
          </p:sp>
          <p:sp>
            <p:nvSpPr>
              <p:cNvPr id="19" name="Rectangle 18"/>
              <p:cNvSpPr/>
              <p:nvPr/>
            </p:nvSpPr>
            <p:spPr>
              <a:xfrm>
                <a:off x="2865955" y="1160164"/>
                <a:ext cx="3164044" cy="77842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32000" tIns="180000" rIns="432000" bIns="180000" rtlCol="0" anchor="ctr"/>
              <a:lstStyle/>
              <a:p>
                <a:r>
                  <a:rPr lang="en-GB" dirty="0">
                    <a:solidFill>
                      <a:schemeClr val="tx1"/>
                    </a:solidFill>
                    <a:latin typeface="Roboto Condensed"/>
                    <a:cs typeface="Roboto Condensed"/>
                  </a:rPr>
                  <a:t>Building Capacity in Developing Countries</a:t>
                </a:r>
              </a:p>
            </p:txBody>
          </p:sp>
          <p:sp>
            <p:nvSpPr>
              <p:cNvPr id="20" name="Rectangle 19"/>
              <p:cNvSpPr/>
              <p:nvPr/>
            </p:nvSpPr>
            <p:spPr>
              <a:xfrm>
                <a:off x="2948672" y="2130133"/>
                <a:ext cx="2725728" cy="6171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32000" tIns="180000" rIns="432000" bIns="180000" rtlCol="0" anchor="ctr"/>
              <a:lstStyle/>
              <a:p>
                <a:pPr algn="ctr"/>
                <a:r>
                  <a:rPr lang="en-GB" dirty="0">
                    <a:solidFill>
                      <a:schemeClr val="tx1"/>
                    </a:solidFill>
                    <a:latin typeface="Roboto Condensed"/>
                    <a:cs typeface="Roboto Condensed"/>
                  </a:rPr>
                  <a:t>Quality Research</a:t>
                </a:r>
              </a:p>
            </p:txBody>
          </p:sp>
          <p:sp>
            <p:nvSpPr>
              <p:cNvPr id="26" name="TextBox 25"/>
              <p:cNvSpPr txBox="1"/>
              <p:nvPr/>
            </p:nvSpPr>
            <p:spPr>
              <a:xfrm>
                <a:off x="5748311" y="1485773"/>
                <a:ext cx="301547" cy="369332"/>
              </a:xfrm>
              <a:prstGeom prst="rect">
                <a:avLst/>
              </a:prstGeom>
              <a:noFill/>
            </p:spPr>
            <p:txBody>
              <a:bodyPr wrap="none" rtlCol="0">
                <a:spAutoFit/>
              </a:bodyPr>
              <a:lstStyle/>
              <a:p>
                <a:r>
                  <a:rPr lang="en-GB" dirty="0" smtClean="0">
                    <a:latin typeface="Roboto Condensed"/>
                    <a:cs typeface="Roboto Condensed"/>
                  </a:rPr>
                  <a:t>+</a:t>
                </a:r>
                <a:endParaRPr lang="en-GB" dirty="0">
                  <a:latin typeface="Roboto Condensed"/>
                  <a:cs typeface="Roboto Condensed"/>
                </a:endParaRPr>
              </a:p>
            </p:txBody>
          </p:sp>
          <p:sp>
            <p:nvSpPr>
              <p:cNvPr id="29" name="TextBox 28"/>
              <p:cNvSpPr txBox="1"/>
              <p:nvPr/>
            </p:nvSpPr>
            <p:spPr>
              <a:xfrm>
                <a:off x="4266604" y="1880162"/>
                <a:ext cx="301547" cy="369332"/>
              </a:xfrm>
              <a:prstGeom prst="rect">
                <a:avLst/>
              </a:prstGeom>
              <a:noFill/>
            </p:spPr>
            <p:txBody>
              <a:bodyPr wrap="none" rtlCol="0">
                <a:spAutoFit/>
              </a:bodyPr>
              <a:lstStyle/>
              <a:p>
                <a:r>
                  <a:rPr lang="en-GB" dirty="0" smtClean="0">
                    <a:latin typeface="Roboto Condensed"/>
                    <a:cs typeface="Roboto Condensed"/>
                  </a:rPr>
                  <a:t>+</a:t>
                </a:r>
                <a:endParaRPr lang="en-GB" dirty="0">
                  <a:latin typeface="Roboto Condensed"/>
                  <a:cs typeface="Roboto Condensed"/>
                </a:endParaRPr>
              </a:p>
            </p:txBody>
          </p:sp>
        </p:grpSp>
        <p:sp>
          <p:nvSpPr>
            <p:cNvPr id="23" name="TextBox 22"/>
            <p:cNvSpPr txBox="1"/>
            <p:nvPr/>
          </p:nvSpPr>
          <p:spPr>
            <a:xfrm>
              <a:off x="7173212" y="803440"/>
              <a:ext cx="301547" cy="369332"/>
            </a:xfrm>
            <a:prstGeom prst="rect">
              <a:avLst/>
            </a:prstGeom>
            <a:noFill/>
          </p:spPr>
          <p:txBody>
            <a:bodyPr wrap="none" rtlCol="0">
              <a:spAutoFit/>
            </a:bodyPr>
            <a:lstStyle/>
            <a:p>
              <a:r>
                <a:rPr lang="en-GB" dirty="0" smtClean="0">
                  <a:latin typeface="Roboto Condensed"/>
                  <a:cs typeface="Roboto Condensed"/>
                </a:rPr>
                <a:t>+</a:t>
              </a:r>
              <a:endParaRPr lang="en-GB" dirty="0">
                <a:latin typeface="Roboto Condensed"/>
                <a:cs typeface="Roboto Condensed"/>
              </a:endParaRPr>
            </a:p>
          </p:txBody>
        </p:sp>
        <p:sp>
          <p:nvSpPr>
            <p:cNvPr id="28" name="Rectangle 27"/>
            <p:cNvSpPr/>
            <p:nvPr/>
          </p:nvSpPr>
          <p:spPr>
            <a:xfrm>
              <a:off x="5859473" y="1219200"/>
              <a:ext cx="2725728" cy="6171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32000" tIns="180000" rIns="432000" bIns="180000" rtlCol="0" anchor="ctr"/>
            <a:lstStyle/>
            <a:p>
              <a:pPr algn="ctr"/>
              <a:r>
                <a:rPr lang="en-GB" dirty="0" smtClean="0">
                  <a:solidFill>
                    <a:schemeClr val="tx1"/>
                  </a:solidFill>
                  <a:latin typeface="Roboto Condensed"/>
                  <a:cs typeface="Roboto Condensed"/>
                </a:rPr>
                <a:t>Targeted and flexible funding</a:t>
              </a:r>
              <a:endParaRPr lang="en-GB" dirty="0">
                <a:solidFill>
                  <a:schemeClr val="tx1"/>
                </a:solidFill>
                <a:latin typeface="Roboto Condensed"/>
                <a:cs typeface="Roboto Condensed"/>
              </a:endParaRPr>
            </a:p>
          </p:txBody>
        </p:sp>
      </p:grpSp>
    </p:spTree>
    <p:extLst>
      <p:ext uri="{BB962C8B-B14F-4D97-AF65-F5344CB8AC3E}">
        <p14:creationId xmlns:p14="http://schemas.microsoft.com/office/powerpoint/2010/main" val="222549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2.59259E-6 L 8.33333E-7 0.2321 " pathEditMode="relative" rAng="0" ptsTypes="AA">
                                      <p:cBhvr>
                                        <p:cTn id="6" dur="2000" fill="hold"/>
                                        <p:tgtEl>
                                          <p:spTgt spid="2"/>
                                        </p:tgtEl>
                                        <p:attrNameLst>
                                          <p:attrName>ppt_x</p:attrName>
                                          <p:attrName>ppt_y</p:attrName>
                                        </p:attrNameLst>
                                      </p:cBhvr>
                                      <p:rCtr x="0" y="11605"/>
                                    </p:animMotion>
                                  </p:childTnLst>
                                </p:cTn>
                              </p:par>
                            </p:childTnLst>
                          </p:cTn>
                        </p:par>
                        <p:par>
                          <p:cTn id="7" fill="hold">
                            <p:stCondLst>
                              <p:cond delay="2000"/>
                            </p:stCondLst>
                            <p:childTnLst>
                              <p:par>
                                <p:cTn id="8" presetID="42" presetClass="path" presetSubtype="0" accel="50000" decel="50000" fill="hold" nodeType="afterEffect">
                                  <p:stCondLst>
                                    <p:cond delay="0"/>
                                  </p:stCondLst>
                                  <p:childTnLst>
                                    <p:animMotion origin="layout" path="M -1.94444E-6 1.23457E-7 L -1.94444E-6 0.21235 " pathEditMode="relative" rAng="0" ptsTypes="AA">
                                      <p:cBhvr>
                                        <p:cTn id="9" dur="2000" fill="hold"/>
                                        <p:tgtEl>
                                          <p:spTgt spid="4"/>
                                        </p:tgtEl>
                                        <p:attrNameLst>
                                          <p:attrName>ppt_x</p:attrName>
                                          <p:attrName>ppt_y</p:attrName>
                                        </p:attrNameLst>
                                      </p:cBhvr>
                                      <p:rCtr x="0" y="106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1791" y="0"/>
            <a:ext cx="9165791" cy="5143500"/>
          </a:xfrm>
          <a:prstGeom prst="rect">
            <a:avLst/>
          </a:prstGeom>
        </p:spPr>
      </p:pic>
      <p:sp>
        <p:nvSpPr>
          <p:cNvPr id="8" name="Subtitle 2"/>
          <p:cNvSpPr>
            <a:spLocks noGrp="1"/>
          </p:cNvSpPr>
          <p:nvPr>
            <p:ph type="subTitle" idx="1"/>
          </p:nvPr>
        </p:nvSpPr>
        <p:spPr>
          <a:xfrm>
            <a:off x="-21791" y="3225800"/>
            <a:ext cx="2980891" cy="1236537"/>
          </a:xfrm>
          <a:solidFill>
            <a:srgbClr val="E46C0A"/>
          </a:solidFill>
          <a:ln>
            <a:noFill/>
          </a:ln>
        </p:spPr>
        <p:txBody>
          <a:bodyPr tIns="93600" bIns="93600">
            <a:normAutofit fontScale="77500" lnSpcReduction="20000"/>
          </a:bodyPr>
          <a:lstStyle/>
          <a:p>
            <a:pPr algn="l"/>
            <a:r>
              <a:rPr lang="en-GB" sz="4100" dirty="0" smtClean="0">
                <a:solidFill>
                  <a:schemeClr val="bg1"/>
                </a:solidFill>
                <a:latin typeface="Roboto Condensed"/>
                <a:ea typeface="Roboto Cn" pitchFamily="2" charset="0"/>
                <a:cs typeface="Roboto Condensed"/>
              </a:rPr>
              <a:t> Thank you</a:t>
            </a:r>
          </a:p>
          <a:p>
            <a:endParaRPr lang="en-GB" sz="1100" dirty="0" smtClean="0">
              <a:solidFill>
                <a:schemeClr val="bg1"/>
              </a:solidFill>
              <a:latin typeface="Roboto Condensed"/>
              <a:ea typeface="Roboto Cn" pitchFamily="2" charset="0"/>
              <a:cs typeface="Roboto Condensed"/>
            </a:endParaRPr>
          </a:p>
          <a:p>
            <a:pPr algn="l"/>
            <a:r>
              <a:rPr lang="en-GB" sz="1300" dirty="0">
                <a:solidFill>
                  <a:schemeClr val="bg1"/>
                </a:solidFill>
                <a:latin typeface="Roboto Condensed"/>
                <a:ea typeface="Roboto Cn" pitchFamily="2" charset="0"/>
                <a:cs typeface="Roboto Condensed"/>
              </a:rPr>
              <a:t> </a:t>
            </a:r>
            <a:r>
              <a:rPr lang="en-GB" sz="1300" dirty="0" smtClean="0">
                <a:solidFill>
                  <a:schemeClr val="bg1"/>
                </a:solidFill>
                <a:latin typeface="Roboto Condensed"/>
                <a:ea typeface="Roboto Cn" pitchFamily="2" charset="0"/>
                <a:cs typeface="Roboto Condensed"/>
              </a:rPr>
              <a:t>   Lindsey Wu</a:t>
            </a:r>
          </a:p>
          <a:p>
            <a:pPr algn="l"/>
            <a:r>
              <a:rPr lang="en-GB" sz="1300" dirty="0">
                <a:solidFill>
                  <a:schemeClr val="bg1"/>
                </a:solidFill>
                <a:latin typeface="Roboto Condensed"/>
                <a:ea typeface="Roboto Cn" pitchFamily="2" charset="0"/>
                <a:cs typeface="Roboto Condensed"/>
              </a:rPr>
              <a:t> </a:t>
            </a:r>
            <a:r>
              <a:rPr lang="en-GB" sz="1300" dirty="0" smtClean="0">
                <a:solidFill>
                  <a:schemeClr val="bg1"/>
                </a:solidFill>
                <a:latin typeface="Roboto Condensed"/>
                <a:ea typeface="Roboto Cn" pitchFamily="2" charset="0"/>
                <a:cs typeface="Roboto Condensed"/>
              </a:rPr>
              <a:t>   Senior Analyst, Policy Cures</a:t>
            </a:r>
          </a:p>
          <a:p>
            <a:pPr algn="l"/>
            <a:r>
              <a:rPr lang="en-GB" sz="1300" dirty="0" smtClean="0">
                <a:solidFill>
                  <a:schemeClr val="bg1"/>
                </a:solidFill>
                <a:latin typeface="Roboto Condensed"/>
                <a:ea typeface="Roboto Cn" pitchFamily="2" charset="0"/>
                <a:cs typeface="Roboto Condensed"/>
              </a:rPr>
              <a:t>    </a:t>
            </a:r>
            <a:r>
              <a:rPr lang="en-GB" sz="1300" dirty="0" err="1" smtClean="0">
                <a:solidFill>
                  <a:schemeClr val="bg1"/>
                </a:solidFill>
                <a:latin typeface="Roboto Condensed"/>
                <a:ea typeface="Roboto Cn" pitchFamily="2" charset="0"/>
                <a:cs typeface="Roboto Condensed"/>
              </a:rPr>
              <a:t>lwu@policycures.org</a:t>
            </a:r>
            <a:endParaRPr lang="en-GB" sz="1300" dirty="0" smtClean="0">
              <a:solidFill>
                <a:schemeClr val="bg1"/>
              </a:solidFill>
              <a:latin typeface="Roboto Condensed"/>
              <a:ea typeface="Roboto Cn" pitchFamily="2" charset="0"/>
              <a:cs typeface="Roboto Condensed"/>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89" y="4390481"/>
            <a:ext cx="1142857" cy="761905"/>
          </a:xfrm>
          <a:prstGeom prst="rect">
            <a:avLst/>
          </a:prstGeom>
        </p:spPr>
      </p:pic>
    </p:spTree>
    <p:extLst>
      <p:ext uri="{BB962C8B-B14F-4D97-AF65-F5344CB8AC3E}">
        <p14:creationId xmlns:p14="http://schemas.microsoft.com/office/powerpoint/2010/main" val="6719341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1639</Words>
  <Application>Microsoft Office PowerPoint</Application>
  <PresentationFormat>On-screen Show (16:9)</PresentationFormat>
  <Paragraphs>197</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Roboto Cn</vt:lpstr>
      <vt:lpstr>Calibri</vt:lpstr>
      <vt:lpstr>Roboto Condensed</vt:lpstr>
      <vt:lpstr>Wingdings</vt:lpstr>
      <vt:lpstr>Office Theme</vt:lpstr>
      <vt:lpstr>Pharmaceuticals  and Global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Roni</dc:creator>
  <cp:lastModifiedBy>Karis Petty</cp:lastModifiedBy>
  <cp:revision>284</cp:revision>
  <dcterms:created xsi:type="dcterms:W3CDTF">2012-09-14T12:24:38Z</dcterms:created>
  <dcterms:modified xsi:type="dcterms:W3CDTF">2013-07-18T17:00:30Z</dcterms:modified>
</cp:coreProperties>
</file>