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90" r:id="rId2"/>
    <p:sldMasterId id="2147483662" r:id="rId3"/>
    <p:sldMasterId id="2147483676" r:id="rId4"/>
    <p:sldMasterId id="2147483702" r:id="rId5"/>
  </p:sldMasterIdLst>
  <p:notesMasterIdLst>
    <p:notesMasterId r:id="rId17"/>
  </p:notesMasterIdLst>
  <p:handoutMasterIdLst>
    <p:handoutMasterId r:id="rId18"/>
  </p:handoutMasterIdLst>
  <p:sldIdLst>
    <p:sldId id="298" r:id="rId6"/>
    <p:sldId id="467" r:id="rId7"/>
    <p:sldId id="466" r:id="rId8"/>
    <p:sldId id="469" r:id="rId9"/>
    <p:sldId id="468" r:id="rId10"/>
    <p:sldId id="470" r:id="rId11"/>
    <p:sldId id="471" r:id="rId12"/>
    <p:sldId id="472" r:id="rId13"/>
    <p:sldId id="473" r:id="rId14"/>
    <p:sldId id="474" r:id="rId15"/>
    <p:sldId id="465" r:id="rId16"/>
  </p:sldIdLst>
  <p:sldSz cx="9144000" cy="6858000" type="screen4x3"/>
  <p:notesSz cx="6805613" cy="99393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66CCFF"/>
    <a:srgbClr val="0099FF"/>
    <a:srgbClr val="77B9F5"/>
    <a:srgbClr val="FF0000"/>
    <a:srgbClr val="800000"/>
    <a:srgbClr val="0099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2" autoAdjust="0"/>
    <p:restoredTop sz="89828" autoAdjust="0"/>
  </p:normalViewPr>
  <p:slideViewPr>
    <p:cSldViewPr>
      <p:cViewPr>
        <p:scale>
          <a:sx n="70" d="100"/>
          <a:sy n="70" d="100"/>
        </p:scale>
        <p:origin x="-2814" y="-852"/>
      </p:cViewPr>
      <p:guideLst>
        <p:guide orient="horz" pos="61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5" d="100"/>
          <a:sy n="75" d="100"/>
        </p:scale>
        <p:origin x="-2616" y="-96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8032" cy="49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97" tIns="45949" rIns="91897" bIns="4594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583" y="0"/>
            <a:ext cx="2948031" cy="49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97" tIns="45949" rIns="91897" bIns="4594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dirty="0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769"/>
            <a:ext cx="2948032" cy="49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97" tIns="45949" rIns="91897" bIns="4594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583" y="9442769"/>
            <a:ext cx="2948031" cy="49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97" tIns="45949" rIns="91897" bIns="459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193784C-C7E3-4223-B6FB-A11F703C10DF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7887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8032" cy="49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97" tIns="45949" rIns="91897" bIns="4594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583" y="0"/>
            <a:ext cx="2948031" cy="49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97" tIns="45949" rIns="91897" bIns="4594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70463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950" y="4720589"/>
            <a:ext cx="4989715" cy="4473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97" tIns="45949" rIns="91897" bIns="459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769"/>
            <a:ext cx="2948032" cy="49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97" tIns="45949" rIns="91897" bIns="4594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583" y="9442769"/>
            <a:ext cx="2948031" cy="49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97" tIns="45949" rIns="91897" bIns="459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3FBE1F-FAFD-439C-81A2-132ACA98B49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480351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A8F20-D43E-4A4C-B3FE-FC81CD939D2E}" type="slidenum">
              <a:rPr lang="en-GB"/>
              <a:pPr/>
              <a:t>1</a:t>
            </a:fld>
            <a:endParaRPr lang="en-GB" dirty="0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0463" cy="372745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A8F20-D43E-4A4C-B3FE-FC81CD939D2E}" type="slidenum">
              <a:rPr lang="en-GB">
                <a:solidFill>
                  <a:prstClr val="black"/>
                </a:solidFill>
              </a:rPr>
              <a:pPr/>
              <a:t>2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0463" cy="372745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A8F20-D43E-4A4C-B3FE-FC81CD939D2E}" type="slidenum">
              <a:rPr lang="en-GB">
                <a:solidFill>
                  <a:prstClr val="black"/>
                </a:solidFill>
              </a:rPr>
              <a:pPr/>
              <a:t>3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0463" cy="372745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Would the concept work in normal commercial</a:t>
            </a:r>
            <a:r>
              <a:rPr lang="en-US" baseline="0" dirty="0" smtClean="0"/>
              <a:t> activity – in a supermarket? Should it be implemented in supermarkets? What is the function of supermarkets – to have carefully selected list for needs or to provide what the consumer desires?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is the function of medicines in health care systems? To satisfy what the doctor/patient wants, desires OR provide medicines that are proven to be effective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smtClean="0"/>
              <a:t>CHW = Community Health Workers.</a:t>
            </a: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A8F20-D43E-4A4C-B3FE-FC81CD939D2E}" type="slidenum">
              <a:rPr lang="en-GB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0463" cy="372745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A8F20-D43E-4A4C-B3FE-FC81CD939D2E}" type="slidenum">
              <a:rPr lang="en-GB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0463" cy="372745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A8F20-D43E-4A4C-B3FE-FC81CD939D2E}" type="slidenum">
              <a:rPr lang="en-GB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0463" cy="372745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A8F20-D43E-4A4C-B3FE-FC81CD939D2E}" type="slidenum">
              <a:rPr lang="en-GB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0463" cy="372745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A8F20-D43E-4A4C-B3FE-FC81CD939D2E}" type="slidenum">
              <a:rPr lang="en-GB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0463" cy="372745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A8F20-D43E-4A4C-B3FE-FC81CD939D2E}" type="slidenum">
              <a:rPr lang="en-GB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0463" cy="372745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A8F20-D43E-4A4C-B3FE-FC81CD939D2E}" type="slidenum">
              <a:rPr lang="en-GB">
                <a:solidFill>
                  <a:prstClr val="black"/>
                </a:solidFill>
              </a:rPr>
              <a:pPr/>
              <a:t>11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0463" cy="372745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21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61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4434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0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95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39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3528" y="6237312"/>
            <a:ext cx="5616624" cy="50539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388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224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5403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730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43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8438" y="188913"/>
            <a:ext cx="1952625" cy="5626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88913"/>
            <a:ext cx="5710238" cy="5626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49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663" y="1889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700213"/>
            <a:ext cx="77724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440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24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049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995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63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90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596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62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269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4418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0866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20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27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0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806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847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0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98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218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3528" y="6237312"/>
            <a:ext cx="5616624" cy="50539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623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6416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38564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03884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984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8438" y="188913"/>
            <a:ext cx="1952625" cy="5626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88913"/>
            <a:ext cx="5710238" cy="5626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44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663" y="1889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700213"/>
            <a:ext cx="77724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3048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1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43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273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7026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0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00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6910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3528" y="6237312"/>
            <a:ext cx="5616624" cy="50539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674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4594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34210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88581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603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8438" y="188913"/>
            <a:ext cx="1952625" cy="5626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88913"/>
            <a:ext cx="5710238" cy="5626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320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663" y="1889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700213"/>
            <a:ext cx="77724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7870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48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95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0787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0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82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099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3528" y="6237312"/>
            <a:ext cx="5616624" cy="50539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06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4740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36315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93093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556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8438" y="188913"/>
            <a:ext cx="1952625" cy="5626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88913"/>
            <a:ext cx="5710238" cy="5626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5983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663" y="1889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700213"/>
            <a:ext cx="77724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5414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80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28663" y="1889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002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250825" y="6237288"/>
            <a:ext cx="57610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r>
              <a:rPr lang="en-GB" sz="1400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Department of Essential Medicines and </a:t>
            </a:r>
            <a:r>
              <a:rPr lang="en-GB" sz="1400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Health Products </a:t>
            </a:r>
            <a:r>
              <a:rPr lang="en-GB" sz="1400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  <a:t/>
            </a:r>
            <a:br>
              <a:rPr lang="en-GB" sz="1400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</a:br>
            <a:r>
              <a:rPr lang="en-GB" sz="1400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TBS </a:t>
            </a:r>
            <a:r>
              <a:rPr lang="en-GB" sz="1400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2012</a:t>
            </a:r>
            <a:endParaRPr lang="en-GB" sz="1400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037" name="Picture 13" descr="WHO-EN-BW-H"/>
          <p:cNvPicPr>
            <a:picLocks noChangeAspect="1" noChangeArrowheads="1"/>
          </p:cNvPicPr>
          <p:nvPr/>
        </p:nvPicPr>
        <p:blipFill>
          <a:blip r:embed="rId15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684213" y="1341438"/>
            <a:ext cx="3708400" cy="0"/>
          </a:xfrm>
          <a:prstGeom prst="line">
            <a:avLst/>
          </a:prstGeom>
          <a:noFill/>
          <a:ln w="127000">
            <a:solidFill>
              <a:srgbClr val="00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n>
                <a:solidFill>
                  <a:srgbClr val="0099FF"/>
                </a:solidFill>
              </a:ln>
            </a:endParaRPr>
          </a:p>
        </p:txBody>
      </p:sp>
      <p:sp>
        <p:nvSpPr>
          <p:cNvPr id="8" name="Rectangle 3079"/>
          <p:cNvSpPr>
            <a:spLocks noChangeArrowheads="1"/>
          </p:cNvSpPr>
          <p:nvPr/>
        </p:nvSpPr>
        <p:spPr bwMode="auto">
          <a:xfrm>
            <a:off x="1588" y="6015038"/>
            <a:ext cx="9142412" cy="842962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  <a:extLst/>
        </p:spPr>
        <p:txBody>
          <a:bodyPr wrap="none" anchor="ctr"/>
          <a:lstStyle/>
          <a:p>
            <a:r>
              <a:rPr lang="en-US" sz="1800" dirty="0">
                <a:solidFill>
                  <a:schemeClr val="bg1"/>
                </a:solidFill>
                <a:latin typeface="+mj-lt"/>
              </a:rPr>
              <a:t>Essential Medicines and Health Products (EMP)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" name="Picture 13" descr="WHO-EN-BW-H"/>
          <p:cNvPicPr>
            <a:picLocks noChangeAspect="1" noChangeArrowheads="1"/>
          </p:cNvPicPr>
          <p:nvPr/>
        </p:nvPicPr>
        <p:blipFill>
          <a:blip r:embed="rId15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163" y="6021288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16" r:id="rId13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20C18-9DCB-42F7-9992-84CF7606A755}" type="datetimeFigureOut">
              <a:rPr lang="en-US" smtClean="0"/>
              <a:t>7/24/2013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DF63C-8627-446D-8D7B-151A0C78A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65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28663" y="1889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002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1588" y="6015038"/>
            <a:ext cx="9142412" cy="842962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250825" y="6237288"/>
            <a:ext cx="57610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r>
              <a:rPr lang="en-GB" sz="1400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Department of Essential Medicines and </a:t>
            </a:r>
            <a:r>
              <a:rPr lang="en-GB" sz="1400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Health Products </a:t>
            </a:r>
            <a:r>
              <a:rPr lang="en-GB" sz="1400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  <a:t/>
            </a:r>
            <a:br>
              <a:rPr lang="en-GB" sz="1400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</a:br>
            <a:r>
              <a:rPr lang="en-GB" sz="1400" dirty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TBS </a:t>
            </a:r>
            <a:r>
              <a:rPr lang="en-GB" sz="1400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2012</a:t>
            </a:r>
            <a:endParaRPr lang="en-GB" sz="1400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037" name="Picture 13" descr="WHO-EN-BW-H"/>
          <p:cNvPicPr>
            <a:picLocks noChangeAspect="1" noChangeArrowheads="1"/>
          </p:cNvPicPr>
          <p:nvPr/>
        </p:nvPicPr>
        <p:blipFill>
          <a:blip r:embed="rId15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684213" y="1341438"/>
            <a:ext cx="3708400" cy="0"/>
          </a:xfrm>
          <a:prstGeom prst="line">
            <a:avLst/>
          </a:prstGeom>
          <a:noFill/>
          <a:ln w="127000">
            <a:solidFill>
              <a:srgbClr val="00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15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28663" y="1889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002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1588" y="6015038"/>
            <a:ext cx="9142412" cy="842962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250825" y="6237288"/>
            <a:ext cx="57610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r>
              <a:rPr lang="en-GB" sz="1400" dirty="0">
                <a:solidFill>
                  <a:srgbClr val="FFFFFF"/>
                </a:solidFill>
                <a:latin typeface="Verdana" pitchFamily="34" charset="0"/>
              </a:rPr>
              <a:t>Department of Essential Medicines and </a:t>
            </a:r>
            <a:r>
              <a:rPr lang="en-GB" sz="1400" dirty="0" smtClean="0">
                <a:solidFill>
                  <a:srgbClr val="FFFFFF"/>
                </a:solidFill>
                <a:latin typeface="Verdana" pitchFamily="34" charset="0"/>
              </a:rPr>
              <a:t>Health Products </a:t>
            </a:r>
            <a:r>
              <a:rPr lang="en-GB" sz="1400" dirty="0">
                <a:solidFill>
                  <a:srgbClr val="FFFFFF"/>
                </a:solidFill>
                <a:latin typeface="Verdana" pitchFamily="34" charset="0"/>
              </a:rPr>
              <a:t/>
            </a:r>
            <a:br>
              <a:rPr lang="en-GB" sz="1400" dirty="0">
                <a:solidFill>
                  <a:srgbClr val="FFFFFF"/>
                </a:solidFill>
                <a:latin typeface="Verdana" pitchFamily="34" charset="0"/>
              </a:rPr>
            </a:br>
            <a:r>
              <a:rPr lang="en-GB" sz="1400" dirty="0">
                <a:solidFill>
                  <a:srgbClr val="FFFFFF"/>
                </a:solidFill>
                <a:latin typeface="Verdana" pitchFamily="34" charset="0"/>
              </a:rPr>
              <a:t>TBS </a:t>
            </a:r>
            <a:r>
              <a:rPr lang="en-GB" sz="1400" dirty="0" smtClean="0">
                <a:solidFill>
                  <a:srgbClr val="FFFFFF"/>
                </a:solidFill>
                <a:latin typeface="Verdana" pitchFamily="34" charset="0"/>
              </a:rPr>
              <a:t>2012</a:t>
            </a:r>
            <a:endParaRPr lang="en-GB" sz="1400" dirty="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1037" name="Picture 13" descr="WHO-EN-BW-H"/>
          <p:cNvPicPr>
            <a:picLocks noChangeAspect="1" noChangeArrowheads="1"/>
          </p:cNvPicPr>
          <p:nvPr/>
        </p:nvPicPr>
        <p:blipFill>
          <a:blip r:embed="rId14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684213" y="1341438"/>
            <a:ext cx="3708400" cy="0"/>
          </a:xfrm>
          <a:prstGeom prst="line">
            <a:avLst/>
          </a:prstGeom>
          <a:noFill/>
          <a:ln w="127000">
            <a:solidFill>
              <a:srgbClr val="00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55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28663" y="1889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002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1588" y="6015038"/>
            <a:ext cx="9142412" cy="842962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250825" y="6237288"/>
            <a:ext cx="57610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r>
              <a:rPr lang="en-GB" sz="1400" dirty="0">
                <a:solidFill>
                  <a:srgbClr val="FFFFFF"/>
                </a:solidFill>
                <a:latin typeface="Verdana" pitchFamily="34" charset="0"/>
              </a:rPr>
              <a:t>Department of Essential Medicines and </a:t>
            </a:r>
            <a:r>
              <a:rPr lang="en-GB" sz="1400" dirty="0" smtClean="0">
                <a:solidFill>
                  <a:srgbClr val="FFFFFF"/>
                </a:solidFill>
                <a:latin typeface="Verdana" pitchFamily="34" charset="0"/>
              </a:rPr>
              <a:t>Health Products </a:t>
            </a:r>
            <a:r>
              <a:rPr lang="en-GB" sz="1400" dirty="0">
                <a:solidFill>
                  <a:srgbClr val="FFFFFF"/>
                </a:solidFill>
                <a:latin typeface="Verdana" pitchFamily="34" charset="0"/>
              </a:rPr>
              <a:t/>
            </a:r>
            <a:br>
              <a:rPr lang="en-GB" sz="1400" dirty="0">
                <a:solidFill>
                  <a:srgbClr val="FFFFFF"/>
                </a:solidFill>
                <a:latin typeface="Verdana" pitchFamily="34" charset="0"/>
              </a:rPr>
            </a:br>
            <a:r>
              <a:rPr lang="en-GB" sz="1400" dirty="0">
                <a:solidFill>
                  <a:srgbClr val="FFFFFF"/>
                </a:solidFill>
                <a:latin typeface="Verdana" pitchFamily="34" charset="0"/>
              </a:rPr>
              <a:t>TBS </a:t>
            </a:r>
            <a:r>
              <a:rPr lang="en-GB" sz="1400" dirty="0" smtClean="0">
                <a:solidFill>
                  <a:srgbClr val="FFFFFF"/>
                </a:solidFill>
                <a:latin typeface="Verdana" pitchFamily="34" charset="0"/>
              </a:rPr>
              <a:t>2012</a:t>
            </a:r>
            <a:endParaRPr lang="en-GB" sz="1400" dirty="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1037" name="Picture 13" descr="WHO-EN-BW-H"/>
          <p:cNvPicPr>
            <a:picLocks noChangeAspect="1" noChangeArrowheads="1"/>
          </p:cNvPicPr>
          <p:nvPr/>
        </p:nvPicPr>
        <p:blipFill>
          <a:blip r:embed="rId15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684213" y="1341438"/>
            <a:ext cx="3708400" cy="0"/>
          </a:xfrm>
          <a:prstGeom prst="line">
            <a:avLst/>
          </a:prstGeom>
          <a:noFill/>
          <a:ln w="127000">
            <a:solidFill>
              <a:srgbClr val="00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0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074"/>
          <p:cNvSpPr>
            <a:spLocks noGrp="1" noChangeArrowheads="1"/>
          </p:cNvSpPr>
          <p:nvPr>
            <p:ph type="ctrTitle"/>
          </p:nvPr>
        </p:nvSpPr>
        <p:spPr>
          <a:xfrm>
            <a:off x="648494" y="548680"/>
            <a:ext cx="7848600" cy="1944315"/>
          </a:xfrm>
        </p:spPr>
        <p:txBody>
          <a:bodyPr/>
          <a:lstStyle/>
          <a:p>
            <a:pPr algn="ctr"/>
            <a:r>
              <a:rPr lang="en-GB" sz="3200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>Essential Medicines – 35 years+ now</a:t>
            </a:r>
            <a:r>
              <a:rPr lang="en-GB" sz="2600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sz="2600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2600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sz="2600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2600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>Successes, Challenges and Outlook</a:t>
            </a:r>
            <a:endParaRPr lang="en-GB" sz="2400" dirty="0">
              <a:solidFill>
                <a:srgbClr val="0066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9875" name="Rectangle 3075"/>
          <p:cNvSpPr>
            <a:spLocks noGrp="1" noChangeArrowheads="1"/>
          </p:cNvSpPr>
          <p:nvPr>
            <p:ph type="subTitle" idx="1"/>
          </p:nvPr>
        </p:nvSpPr>
        <p:spPr>
          <a:xfrm>
            <a:off x="1224422" y="4509120"/>
            <a:ext cx="6774703" cy="1008112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sz="2400" b="1" dirty="0"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400" b="1" dirty="0"/>
              <a:t>Krisantha </a:t>
            </a:r>
            <a:r>
              <a:rPr lang="en-GB" sz="1400" b="1" dirty="0" smtClean="0"/>
              <a:t>Weerasuriya MD FRCP PhD</a:t>
            </a:r>
            <a:endParaRPr lang="en-US" sz="1400" b="1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b="1" dirty="0"/>
              <a:t>Department of Essential Medicines and Health Products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b="1" dirty="0"/>
              <a:t>World Health Organization</a:t>
            </a:r>
          </a:p>
          <a:p>
            <a:pPr>
              <a:lnSpc>
                <a:spcPct val="90000"/>
              </a:lnSpc>
            </a:pPr>
            <a:endParaRPr lang="en-GB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9880" name="Rectangle 3080"/>
          <p:cNvSpPr>
            <a:spLocks noChangeArrowheads="1"/>
          </p:cNvSpPr>
          <p:nvPr/>
        </p:nvSpPr>
        <p:spPr bwMode="auto">
          <a:xfrm>
            <a:off x="-130421" y="6237288"/>
            <a:ext cx="56165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endParaRPr lang="en-GB" sz="1400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588" y="6013450"/>
            <a:ext cx="9142412" cy="844550"/>
            <a:chOff x="1588" y="6013450"/>
            <a:chExt cx="9142412" cy="844550"/>
          </a:xfrm>
        </p:grpSpPr>
        <p:sp>
          <p:nvSpPr>
            <p:cNvPr id="79879" name="Rectangle 3079"/>
            <p:cNvSpPr>
              <a:spLocks noChangeArrowheads="1"/>
            </p:cNvSpPr>
            <p:nvPr/>
          </p:nvSpPr>
          <p:spPr bwMode="auto">
            <a:xfrm>
              <a:off x="1588" y="6015038"/>
              <a:ext cx="9142412" cy="842962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r>
                <a:rPr lang="en-US" sz="1800" dirty="0">
                  <a:solidFill>
                    <a:schemeClr val="bg1"/>
                  </a:solidFill>
                  <a:latin typeface="+mj-lt"/>
                </a:rPr>
                <a:t>Essential Medicines and Health Products (EMP)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</a:p>
          </p:txBody>
        </p:sp>
        <p:pic>
          <p:nvPicPr>
            <p:cNvPr id="79881" name="Picture 3081" descr="WHO-EN-BW-H"/>
            <p:cNvPicPr>
              <a:picLocks noChangeAspect="1" noChangeArrowheads="1"/>
            </p:cNvPicPr>
            <p:nvPr/>
          </p:nvPicPr>
          <p:blipFill>
            <a:blip r:embed="rId3" cstate="print">
              <a:lum contrast="12000"/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7763" y="6013450"/>
              <a:ext cx="2408237" cy="78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1224422" y="2535572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Pharmaceuticals and Global Health:</a:t>
            </a:r>
          </a:p>
          <a:p>
            <a:pPr algn="ctr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Inequalities and Innovation in the 21</a:t>
            </a:r>
            <a:r>
              <a:rPr lang="en-US" sz="2000" b="1" baseline="300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st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Century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US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University of Sussex</a:t>
            </a:r>
          </a:p>
          <a:p>
            <a:pPr algn="ctr"/>
            <a:endParaRPr lang="en-US" sz="2000" b="1" dirty="0">
              <a:solidFill>
                <a:srgbClr val="0066FF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2000" b="1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>19</a:t>
            </a:r>
            <a:r>
              <a:rPr lang="en-US" sz="2000" b="1" baseline="30000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>th</a:t>
            </a:r>
            <a:r>
              <a:rPr lang="en-US" sz="2000" b="1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>  July  2013</a:t>
            </a:r>
          </a:p>
          <a:p>
            <a:pPr algn="ctr"/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endParaRPr lang="en-US" sz="2000" b="1" dirty="0">
              <a:latin typeface="Calibri" pitchFamily="34" charset="0"/>
              <a:cs typeface="Calibri" pitchFamily="34" charset="0"/>
            </a:endParaRPr>
          </a:p>
          <a:p>
            <a:pPr algn="ctr"/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0" name="Rectangle 3080"/>
          <p:cNvSpPr>
            <a:spLocks noChangeArrowheads="1"/>
          </p:cNvSpPr>
          <p:nvPr/>
        </p:nvSpPr>
        <p:spPr bwMode="auto">
          <a:xfrm>
            <a:off x="-130421" y="6237288"/>
            <a:ext cx="56165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endParaRPr lang="en-GB" sz="1400" dirty="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79881" name="Picture 3081" descr="WHO-EN-BW-H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6580" y="386247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Essential Medicines - History</a:t>
            </a:r>
            <a:r>
              <a:rPr lang="en-US" sz="2600" b="1" u="sng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2600" b="1" u="sng" dirty="0">
              <a:solidFill>
                <a:schemeClr val="accent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3550" y="1268760"/>
            <a:ext cx="817245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285750" indent="-28575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Essential Medicines Concept – 1975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First Expert Committee on Selection of Essential Medicines and First WHO Model List – 1977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Second Committee – Selection and </a:t>
            </a:r>
            <a:r>
              <a:rPr lang="en-GB" sz="2400" b="1" u="sng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Use</a:t>
            </a:r>
            <a:r>
              <a:rPr lang="en-GB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of Essential Medicines 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List revised every 2 years by Expert Committee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Essential Medicines List for Children (EMLc) – 2007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18</a:t>
            </a:r>
            <a:r>
              <a:rPr lang="en-GB" sz="2400" b="1" baseline="30000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th</a:t>
            </a:r>
            <a:r>
              <a:rPr lang="en-GB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List released in July 2013 after Expert Committee meeting in April 2013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588" y="6013450"/>
            <a:ext cx="9142412" cy="844550"/>
            <a:chOff x="1588" y="6013450"/>
            <a:chExt cx="9142412" cy="844550"/>
          </a:xfrm>
        </p:grpSpPr>
        <p:sp>
          <p:nvSpPr>
            <p:cNvPr id="9" name="Rectangle 3079"/>
            <p:cNvSpPr>
              <a:spLocks noChangeArrowheads="1"/>
            </p:cNvSpPr>
            <p:nvPr/>
          </p:nvSpPr>
          <p:spPr bwMode="auto">
            <a:xfrm>
              <a:off x="1588" y="6015038"/>
              <a:ext cx="9142412" cy="842962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r>
                <a:rPr lang="en-US" sz="1800" dirty="0">
                  <a:solidFill>
                    <a:schemeClr val="bg1"/>
                  </a:solidFill>
                  <a:latin typeface="+mj-lt"/>
                </a:rPr>
                <a:t>Essential Medicines and Health Products (EMP)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</a:p>
          </p:txBody>
        </p:sp>
        <p:pic>
          <p:nvPicPr>
            <p:cNvPr id="10" name="Picture 3081" descr="WHO-EN-BW-H"/>
            <p:cNvPicPr>
              <a:picLocks noChangeAspect="1" noChangeArrowheads="1"/>
            </p:cNvPicPr>
            <p:nvPr/>
          </p:nvPicPr>
          <p:blipFill>
            <a:blip r:embed="rId3" cstate="print">
              <a:lum contrast="12000"/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7763" y="6013450"/>
              <a:ext cx="2408237" cy="78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7720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0" name="Rectangle 3080"/>
          <p:cNvSpPr>
            <a:spLocks noChangeArrowheads="1"/>
          </p:cNvSpPr>
          <p:nvPr/>
        </p:nvSpPr>
        <p:spPr bwMode="auto">
          <a:xfrm>
            <a:off x="-130421" y="6237288"/>
            <a:ext cx="56165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endParaRPr lang="en-GB" sz="1400" dirty="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79881" name="Picture 3081" descr="WHO-EN-BW-H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6580" y="260648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Essential Medicines are …</a:t>
            </a:r>
            <a:r>
              <a:rPr lang="en-US" sz="2600" b="1" u="sng" dirty="0" smtClean="0">
                <a:latin typeface="Calibri" pitchFamily="34" charset="0"/>
                <a:cs typeface="Calibri" pitchFamily="34" charset="0"/>
              </a:rPr>
              <a:t>  </a:t>
            </a:r>
            <a:endParaRPr lang="en-US" sz="2600" b="1" u="sng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3550" y="798784"/>
            <a:ext cx="8172450" cy="5174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b="1" u="sng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The concept of essential medicines</a:t>
            </a:r>
          </a:p>
          <a:p>
            <a:pPr>
              <a:buFont typeface="Monotype Sorts" pitchFamily="2" charset="2"/>
              <a:buNone/>
            </a:pPr>
            <a: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A limited range of carefully selected essential medicines leads to better health care, better drug management, and lower costs</a:t>
            </a:r>
          </a:p>
          <a:p>
            <a:pPr>
              <a:buFont typeface="Monotype Sorts" pitchFamily="2" charset="2"/>
              <a:buNone/>
            </a:pPr>
            <a:endParaRPr lang="en-GB" sz="600" dirty="0" smtClean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GB" sz="2000" b="1" u="sng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Definition of essential medicines</a:t>
            </a:r>
          </a:p>
          <a:p>
            <a:pPr>
              <a:buFont typeface="Monotype Sorts" pitchFamily="2" charset="2"/>
              <a:buNone/>
            </a:pPr>
            <a: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Essential medicines are those that satisfy the priority health care needs of the population</a:t>
            </a:r>
            <a:b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</a:br>
            <a:endParaRPr lang="en-GB" sz="400" dirty="0" smtClean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b="1" u="sng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Selection of essential medicines</a:t>
            </a:r>
            <a: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Selected with due regard to disease prevalence, evidence on efficacy and safety, and comparative cost-effectiveness.</a:t>
            </a:r>
          </a:p>
          <a:p>
            <a:endParaRPr lang="en-GB" sz="7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sz="2000" b="1" u="sng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Continuity, Sustainability</a:t>
            </a:r>
          </a:p>
          <a:p>
            <a: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From 1977 – Revised every 2 years, 18 Lists</a:t>
            </a:r>
            <a:b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2000" b="1" u="sng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374</a:t>
            </a:r>
            <a: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 medicines in 18</a:t>
            </a:r>
            <a:r>
              <a:rPr lang="en-GB" sz="2000" baseline="30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th</a:t>
            </a:r>
            <a:r>
              <a:rPr lang="en-GB" sz="20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 List (April 2013) </a:t>
            </a:r>
            <a:r>
              <a:rPr lang="en-GB" sz="1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GB" sz="1800" dirty="0" smtClean="0">
                <a:latin typeface="Calibri" pitchFamily="34" charset="0"/>
                <a:cs typeface="Calibri" pitchFamily="34" charset="0"/>
              </a:rPr>
            </a:br>
            <a:endParaRPr lang="en-GB" sz="300" dirty="0" smtClean="0">
              <a:solidFill>
                <a:schemeClr val="accent2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sz="1900" b="1" u="sng" dirty="0">
                <a:solidFill>
                  <a:schemeClr val="accent2"/>
                </a:solidFill>
              </a:rPr>
              <a:t>The first list was a major breakthrough in the </a:t>
            </a:r>
            <a:r>
              <a:rPr lang="en-GB" sz="1900" b="1" u="sng" dirty="0" smtClean="0">
                <a:solidFill>
                  <a:schemeClr val="accent2"/>
                </a:solidFill>
              </a:rPr>
              <a:t>history of </a:t>
            </a:r>
            <a:r>
              <a:rPr lang="en-GB" sz="1900" b="1" u="sng" dirty="0">
                <a:solidFill>
                  <a:schemeClr val="accent2"/>
                </a:solidFill>
              </a:rPr>
              <a:t>medicine, pharmacy and public </a:t>
            </a:r>
            <a:r>
              <a:rPr lang="en-GB" sz="1900" b="1" u="sng" dirty="0" smtClean="0">
                <a:solidFill>
                  <a:schemeClr val="accent2"/>
                </a:solidFill>
              </a:rPr>
              <a:t>health – Medicines sans Frontiers</a:t>
            </a:r>
            <a:endParaRPr lang="en-GB" sz="1900" b="1" u="sng" dirty="0">
              <a:solidFill>
                <a:schemeClr val="accent2"/>
              </a:solidFill>
            </a:endParaRPr>
          </a:p>
          <a:p>
            <a:endParaRPr lang="en-GB" sz="1800" dirty="0" smtClean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588" y="6013450"/>
            <a:ext cx="9142412" cy="844550"/>
            <a:chOff x="1588" y="6013450"/>
            <a:chExt cx="9142412" cy="844550"/>
          </a:xfrm>
        </p:grpSpPr>
        <p:sp>
          <p:nvSpPr>
            <p:cNvPr id="9" name="Rectangle 3079"/>
            <p:cNvSpPr>
              <a:spLocks noChangeArrowheads="1"/>
            </p:cNvSpPr>
            <p:nvPr/>
          </p:nvSpPr>
          <p:spPr bwMode="auto">
            <a:xfrm>
              <a:off x="1588" y="6015038"/>
              <a:ext cx="9142412" cy="842962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r>
                <a:rPr lang="en-US" sz="1800" dirty="0">
                  <a:solidFill>
                    <a:schemeClr val="bg1"/>
                  </a:solidFill>
                  <a:latin typeface="+mj-lt"/>
                </a:rPr>
                <a:t>Essential Medicines and Health Products (EMP)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</a:p>
          </p:txBody>
        </p:sp>
        <p:pic>
          <p:nvPicPr>
            <p:cNvPr id="10" name="Picture 3081" descr="WHO-EN-BW-H"/>
            <p:cNvPicPr>
              <a:picLocks noChangeAspect="1" noChangeArrowheads="1"/>
            </p:cNvPicPr>
            <p:nvPr/>
          </p:nvPicPr>
          <p:blipFill>
            <a:blip r:embed="rId3" cstate="print">
              <a:lum contrast="12000"/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7763" y="6013450"/>
              <a:ext cx="2408237" cy="78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311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99039" y="228600"/>
            <a:ext cx="6849208" cy="630238"/>
          </a:xfrm>
        </p:spPr>
        <p:txBody>
          <a:bodyPr/>
          <a:lstStyle/>
          <a:p>
            <a:r>
              <a:rPr lang="en-GB" smtClean="0"/>
              <a:t>The Essential Medicines Target</a:t>
            </a:r>
          </a:p>
        </p:txBody>
      </p:sp>
      <p:sp>
        <p:nvSpPr>
          <p:cNvPr id="7171" name="Oval 1027"/>
          <p:cNvSpPr>
            <a:spLocks noChangeArrowheads="1"/>
          </p:cNvSpPr>
          <p:nvPr/>
        </p:nvSpPr>
        <p:spPr bwMode="auto">
          <a:xfrm>
            <a:off x="3235569" y="1828800"/>
            <a:ext cx="3165231" cy="3352800"/>
          </a:xfrm>
          <a:prstGeom prst="ellipse">
            <a:avLst/>
          </a:prstGeom>
          <a:solidFill>
            <a:srgbClr val="C3E1FF"/>
          </a:solidFill>
          <a:ln w="57150">
            <a:solidFill>
              <a:srgbClr val="0099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Oval 1028"/>
          <p:cNvSpPr>
            <a:spLocks noChangeArrowheads="1"/>
          </p:cNvSpPr>
          <p:nvPr/>
        </p:nvSpPr>
        <p:spPr bwMode="auto">
          <a:xfrm>
            <a:off x="3798277" y="2438400"/>
            <a:ext cx="2039815" cy="2209800"/>
          </a:xfrm>
          <a:prstGeom prst="ellipse">
            <a:avLst/>
          </a:prstGeom>
          <a:noFill/>
          <a:ln w="9525">
            <a:solidFill>
              <a:srgbClr val="00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Oval 1029"/>
          <p:cNvSpPr>
            <a:spLocks noChangeArrowheads="1"/>
          </p:cNvSpPr>
          <p:nvPr/>
        </p:nvSpPr>
        <p:spPr bwMode="auto">
          <a:xfrm>
            <a:off x="2672862" y="1219200"/>
            <a:ext cx="4290646" cy="4572000"/>
          </a:xfrm>
          <a:prstGeom prst="ellipse">
            <a:avLst/>
          </a:prstGeom>
          <a:noFill/>
          <a:ln w="76200">
            <a:solidFill>
              <a:srgbClr val="3AC71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Oval 1030"/>
          <p:cNvSpPr>
            <a:spLocks noChangeArrowheads="1"/>
          </p:cNvSpPr>
          <p:nvPr/>
        </p:nvSpPr>
        <p:spPr bwMode="auto">
          <a:xfrm>
            <a:off x="4149969" y="2819400"/>
            <a:ext cx="1336431" cy="14478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99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Oval 1031"/>
          <p:cNvSpPr>
            <a:spLocks noChangeArrowheads="1"/>
          </p:cNvSpPr>
          <p:nvPr/>
        </p:nvSpPr>
        <p:spPr bwMode="auto">
          <a:xfrm>
            <a:off x="4431323" y="3124200"/>
            <a:ext cx="773723" cy="838200"/>
          </a:xfrm>
          <a:prstGeom prst="ellipse">
            <a:avLst/>
          </a:prstGeom>
          <a:solidFill>
            <a:schemeClr val="folHlink"/>
          </a:solidFill>
          <a:ln w="9525">
            <a:solidFill>
              <a:srgbClr val="0099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Oval 1032"/>
          <p:cNvSpPr>
            <a:spLocks noChangeArrowheads="1"/>
          </p:cNvSpPr>
          <p:nvPr/>
        </p:nvSpPr>
        <p:spPr bwMode="auto">
          <a:xfrm>
            <a:off x="2954215" y="3200400"/>
            <a:ext cx="562708" cy="609600"/>
          </a:xfrm>
          <a:prstGeom prst="ellipse">
            <a:avLst/>
          </a:prstGeom>
          <a:solidFill>
            <a:srgbClr val="C3E1FF"/>
          </a:solidFill>
          <a:ln w="9525">
            <a:solidFill>
              <a:srgbClr val="C3E1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Oval 1033"/>
          <p:cNvSpPr>
            <a:spLocks noChangeArrowheads="1"/>
          </p:cNvSpPr>
          <p:nvPr/>
        </p:nvSpPr>
        <p:spPr bwMode="auto">
          <a:xfrm>
            <a:off x="6119446" y="3200400"/>
            <a:ext cx="562708" cy="609600"/>
          </a:xfrm>
          <a:prstGeom prst="ellipse">
            <a:avLst/>
          </a:prstGeom>
          <a:solidFill>
            <a:srgbClr val="C3E1FF"/>
          </a:solidFill>
          <a:ln w="9525">
            <a:solidFill>
              <a:srgbClr val="C3E1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Text Box 1034"/>
          <p:cNvSpPr txBox="1">
            <a:spLocks noChangeArrowheads="1"/>
          </p:cNvSpPr>
          <p:nvPr/>
        </p:nvSpPr>
        <p:spPr bwMode="auto">
          <a:xfrm>
            <a:off x="3010608" y="3351492"/>
            <a:ext cx="3385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ctr">
              <a:buClr>
                <a:srgbClr val="0C7705"/>
              </a:buClr>
            </a:pPr>
            <a:r>
              <a:rPr lang="en-GB" sz="1800"/>
              <a:t>S</a:t>
            </a:r>
          </a:p>
        </p:txBody>
      </p:sp>
      <p:sp>
        <p:nvSpPr>
          <p:cNvPr id="7179" name="Text Box 1035"/>
          <p:cNvSpPr txBox="1">
            <a:spLocks noChangeArrowheads="1"/>
          </p:cNvSpPr>
          <p:nvPr/>
        </p:nvSpPr>
        <p:spPr bwMode="auto">
          <a:xfrm>
            <a:off x="6316515" y="3351492"/>
            <a:ext cx="3385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C7705"/>
              </a:buClr>
            </a:pPr>
            <a:r>
              <a:rPr lang="en-GB" sz="1800"/>
              <a:t>S</a:t>
            </a:r>
          </a:p>
        </p:txBody>
      </p:sp>
      <p:sp>
        <p:nvSpPr>
          <p:cNvPr id="7180" name="Text Box 1036"/>
          <p:cNvSpPr txBox="1">
            <a:spLocks noChangeArrowheads="1"/>
          </p:cNvSpPr>
          <p:nvPr/>
        </p:nvSpPr>
        <p:spPr bwMode="auto">
          <a:xfrm>
            <a:off x="987184" y="1521510"/>
            <a:ext cx="159530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ctr">
              <a:buClr>
                <a:srgbClr val="0C7705"/>
              </a:buClr>
            </a:pPr>
            <a:r>
              <a:rPr lang="en-GB" sz="1800"/>
              <a:t>All the drugs</a:t>
            </a:r>
          </a:p>
          <a:p>
            <a:pPr algn="ctr">
              <a:buClr>
                <a:srgbClr val="0C7705"/>
              </a:buClr>
            </a:pPr>
            <a:r>
              <a:rPr lang="en-GB" sz="1800"/>
              <a:t>in the world</a:t>
            </a:r>
          </a:p>
        </p:txBody>
      </p:sp>
      <p:sp>
        <p:nvSpPr>
          <p:cNvPr id="7181" name="Text Box 1037"/>
          <p:cNvSpPr txBox="1">
            <a:spLocks noChangeArrowheads="1"/>
          </p:cNvSpPr>
          <p:nvPr/>
        </p:nvSpPr>
        <p:spPr bwMode="auto">
          <a:xfrm>
            <a:off x="3408835" y="1384578"/>
            <a:ext cx="25699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r">
              <a:buClr>
                <a:srgbClr val="0C7705"/>
              </a:buClr>
            </a:pPr>
            <a:r>
              <a:rPr lang="en-GB" sz="1800"/>
              <a:t>Registered medicines</a:t>
            </a:r>
          </a:p>
        </p:txBody>
      </p:sp>
      <p:sp>
        <p:nvSpPr>
          <p:cNvPr id="7182" name="Text Box 1038"/>
          <p:cNvSpPr txBox="1">
            <a:spLocks noChangeArrowheads="1"/>
          </p:cNvSpPr>
          <p:nvPr/>
        </p:nvSpPr>
        <p:spPr bwMode="auto">
          <a:xfrm>
            <a:off x="6670431" y="1064310"/>
            <a:ext cx="23647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>
              <a:buClr>
                <a:srgbClr val="0C7705"/>
              </a:buClr>
            </a:pPr>
            <a:r>
              <a:rPr lang="en-GB" sz="1800"/>
              <a:t>National list of</a:t>
            </a:r>
          </a:p>
          <a:p>
            <a:pPr>
              <a:buClr>
                <a:srgbClr val="0C7705"/>
              </a:buClr>
            </a:pPr>
            <a:r>
              <a:rPr lang="en-GB" sz="1800"/>
              <a:t>essential medicines</a:t>
            </a:r>
          </a:p>
        </p:txBody>
      </p:sp>
      <p:sp>
        <p:nvSpPr>
          <p:cNvPr id="7183" name="Text Box 1039"/>
          <p:cNvSpPr txBox="1">
            <a:spLocks noChangeArrowheads="1"/>
          </p:cNvSpPr>
          <p:nvPr/>
        </p:nvSpPr>
        <p:spPr bwMode="auto">
          <a:xfrm>
            <a:off x="7033846" y="2069992"/>
            <a:ext cx="150641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C7705"/>
              </a:buClr>
            </a:pPr>
            <a:r>
              <a:rPr lang="en-GB" sz="1800"/>
              <a:t>Levels of use</a:t>
            </a:r>
          </a:p>
        </p:txBody>
      </p:sp>
      <p:sp>
        <p:nvSpPr>
          <p:cNvPr id="7184" name="Line 1040"/>
          <p:cNvSpPr>
            <a:spLocks noChangeShapeType="1"/>
          </p:cNvSpPr>
          <p:nvPr/>
        </p:nvSpPr>
        <p:spPr bwMode="auto">
          <a:xfrm flipH="1">
            <a:off x="5838092" y="2514600"/>
            <a:ext cx="1195754" cy="838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Line 1041"/>
          <p:cNvSpPr>
            <a:spLocks noChangeShapeType="1"/>
          </p:cNvSpPr>
          <p:nvPr/>
        </p:nvSpPr>
        <p:spPr bwMode="auto">
          <a:xfrm flipH="1">
            <a:off x="5416061" y="2438400"/>
            <a:ext cx="1617785" cy="838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Line 1042"/>
          <p:cNvSpPr>
            <a:spLocks noChangeShapeType="1"/>
          </p:cNvSpPr>
          <p:nvPr/>
        </p:nvSpPr>
        <p:spPr bwMode="auto">
          <a:xfrm flipH="1">
            <a:off x="5978769" y="1676400"/>
            <a:ext cx="984738" cy="685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Text Box 1043"/>
          <p:cNvSpPr txBox="1">
            <a:spLocks noChangeArrowheads="1"/>
          </p:cNvSpPr>
          <p:nvPr/>
        </p:nvSpPr>
        <p:spPr bwMode="auto">
          <a:xfrm>
            <a:off x="7186246" y="3974604"/>
            <a:ext cx="185178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>
              <a:buClr>
                <a:srgbClr val="0C7705"/>
              </a:buClr>
            </a:pPr>
            <a:r>
              <a:rPr lang="en-GB" sz="1800"/>
              <a:t>Supplementary</a:t>
            </a:r>
          </a:p>
          <a:p>
            <a:pPr>
              <a:buClr>
                <a:srgbClr val="0C7705"/>
              </a:buClr>
            </a:pPr>
            <a:r>
              <a:rPr lang="en-GB" sz="1800"/>
              <a:t>specialist</a:t>
            </a:r>
          </a:p>
          <a:p>
            <a:pPr>
              <a:buClr>
                <a:srgbClr val="0C7705"/>
              </a:buClr>
            </a:pPr>
            <a:r>
              <a:rPr lang="en-GB" sz="1800"/>
              <a:t>medicines</a:t>
            </a:r>
          </a:p>
        </p:txBody>
      </p:sp>
      <p:sp>
        <p:nvSpPr>
          <p:cNvPr id="7188" name="Line 1044"/>
          <p:cNvSpPr>
            <a:spLocks noChangeShapeType="1"/>
          </p:cNvSpPr>
          <p:nvPr/>
        </p:nvSpPr>
        <p:spPr bwMode="auto">
          <a:xfrm flipH="1" flipV="1">
            <a:off x="6541477" y="3733800"/>
            <a:ext cx="633046" cy="685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Text Box 1045"/>
          <p:cNvSpPr txBox="1">
            <a:spLocks noChangeArrowheads="1"/>
          </p:cNvSpPr>
          <p:nvPr/>
        </p:nvSpPr>
        <p:spPr bwMode="auto">
          <a:xfrm>
            <a:off x="4470651" y="3275292"/>
            <a:ext cx="7361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C7705"/>
              </a:buClr>
            </a:pPr>
            <a:r>
              <a:rPr lang="en-GB" sz="1800"/>
              <a:t>CHW</a:t>
            </a:r>
          </a:p>
        </p:txBody>
      </p:sp>
      <p:sp>
        <p:nvSpPr>
          <p:cNvPr id="7190" name="Text Box 1046"/>
          <p:cNvSpPr txBox="1">
            <a:spLocks noChangeArrowheads="1"/>
          </p:cNvSpPr>
          <p:nvPr/>
        </p:nvSpPr>
        <p:spPr bwMode="auto">
          <a:xfrm>
            <a:off x="4313115" y="3579912"/>
            <a:ext cx="112883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C7705"/>
              </a:buClr>
            </a:pPr>
            <a:r>
              <a:rPr lang="en-GB" sz="1400"/>
              <a:t>dispensary</a:t>
            </a:r>
            <a:endParaRPr lang="en-GB" sz="1800"/>
          </a:p>
        </p:txBody>
      </p:sp>
      <p:sp>
        <p:nvSpPr>
          <p:cNvPr id="7191" name="Text Box 1047"/>
          <p:cNvSpPr txBox="1">
            <a:spLocks noChangeArrowheads="1"/>
          </p:cNvSpPr>
          <p:nvPr/>
        </p:nvSpPr>
        <p:spPr bwMode="auto">
          <a:xfrm>
            <a:off x="4164319" y="3960912"/>
            <a:ext cx="13179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ctr">
              <a:buClr>
                <a:srgbClr val="0C7705"/>
              </a:buClr>
            </a:pPr>
            <a:r>
              <a:rPr lang="en-GB" sz="1400"/>
              <a:t>Health center</a:t>
            </a:r>
          </a:p>
        </p:txBody>
      </p:sp>
      <p:sp>
        <p:nvSpPr>
          <p:cNvPr id="7192" name="Text Box 1048"/>
          <p:cNvSpPr txBox="1">
            <a:spLocks noChangeArrowheads="1"/>
          </p:cNvSpPr>
          <p:nvPr/>
        </p:nvSpPr>
        <p:spPr bwMode="auto">
          <a:xfrm>
            <a:off x="4384914" y="4265712"/>
            <a:ext cx="8899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ctr">
              <a:buClr>
                <a:srgbClr val="0C7705"/>
              </a:buClr>
            </a:pPr>
            <a:r>
              <a:rPr lang="en-GB" sz="1400"/>
              <a:t>Hospital</a:t>
            </a:r>
          </a:p>
        </p:txBody>
      </p:sp>
      <p:sp>
        <p:nvSpPr>
          <p:cNvPr id="7193" name="Text Box 1049"/>
          <p:cNvSpPr txBox="1">
            <a:spLocks noChangeArrowheads="1"/>
          </p:cNvSpPr>
          <p:nvPr/>
        </p:nvSpPr>
        <p:spPr bwMode="auto">
          <a:xfrm>
            <a:off x="4011670" y="4646712"/>
            <a:ext cx="15969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ctr">
              <a:buClr>
                <a:srgbClr val="0C7705"/>
              </a:buClr>
            </a:pPr>
            <a:r>
              <a:rPr lang="en-GB" sz="1400"/>
              <a:t>Referral hospital</a:t>
            </a:r>
          </a:p>
        </p:txBody>
      </p:sp>
      <p:sp>
        <p:nvSpPr>
          <p:cNvPr id="7194" name="Text Box 1050"/>
          <p:cNvSpPr txBox="1">
            <a:spLocks noChangeArrowheads="1"/>
          </p:cNvSpPr>
          <p:nvPr/>
        </p:nvSpPr>
        <p:spPr bwMode="auto">
          <a:xfrm>
            <a:off x="3936445" y="5180292"/>
            <a:ext cx="17107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ctr">
              <a:buClr>
                <a:srgbClr val="0C7705"/>
              </a:buClr>
            </a:pPr>
            <a:r>
              <a:rPr lang="en-GB" sz="1800"/>
              <a:t>Private sector</a:t>
            </a:r>
          </a:p>
        </p:txBody>
      </p:sp>
    </p:spTree>
    <p:extLst>
      <p:ext uri="{BB962C8B-B14F-4D97-AF65-F5344CB8AC3E}">
        <p14:creationId xmlns:p14="http://schemas.microsoft.com/office/powerpoint/2010/main" val="310483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Rectangle 3079"/>
          <p:cNvSpPr>
            <a:spLocks noChangeArrowheads="1"/>
          </p:cNvSpPr>
          <p:nvPr/>
        </p:nvSpPr>
        <p:spPr bwMode="auto">
          <a:xfrm>
            <a:off x="1588" y="6015038"/>
            <a:ext cx="9142412" cy="842962"/>
          </a:xfrm>
          <a:prstGeom prst="rect">
            <a:avLst/>
          </a:prstGeom>
          <a:solidFill>
            <a:srgbClr val="77B9F5"/>
          </a:solidFill>
          <a:ln>
            <a:noFill/>
          </a:ln>
          <a:effectLst/>
          <a:extLst/>
        </p:spPr>
        <p:txBody>
          <a:bodyPr wrap="none" anchor="ctr"/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Essential Medicines and Health Products (EMP)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79880" name="Rectangle 3080"/>
          <p:cNvSpPr>
            <a:spLocks noChangeArrowheads="1"/>
          </p:cNvSpPr>
          <p:nvPr/>
        </p:nvSpPr>
        <p:spPr bwMode="auto">
          <a:xfrm>
            <a:off x="-130421" y="6237288"/>
            <a:ext cx="56165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endParaRPr lang="en-GB" sz="140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79881" name="Picture 3081" descr="WHO-EN-BW-H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2374" y="386246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 smtClean="0">
                <a:solidFill>
                  <a:schemeClr val="accent2"/>
                </a:solidFill>
                <a:latin typeface="+mj-lt"/>
              </a:rPr>
              <a:t>Essential Medicines – in countries …</a:t>
            </a:r>
            <a:endParaRPr lang="en-US" sz="2600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45661" y="1124744"/>
            <a:ext cx="8333903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 algn="l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accent2"/>
                </a:solidFill>
              </a:rPr>
              <a:t>Over 100 countries have National Essential Medicines Lists based on WHO EML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accent2"/>
                </a:solidFill>
              </a:rPr>
              <a:t>When revising National Lists, medicines on WHO list will be taken into account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accent2"/>
                </a:solidFill>
              </a:rPr>
              <a:t>Multilateral agencies (World Bank, GFATM, Unicef, UNFPA) base their medicines procurement on WHO/National EML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accent2"/>
                </a:solidFill>
              </a:rPr>
              <a:t>Donations of medicines – is the medicine in the National List, if not in the WHO List</a:t>
            </a:r>
          </a:p>
          <a:p>
            <a:pPr algn="l"/>
            <a:endParaRPr lang="en-GB" sz="2000" b="1" dirty="0" smtClean="0">
              <a:solidFill>
                <a:schemeClr val="accent2"/>
              </a:solidFill>
            </a:endParaRPr>
          </a:p>
          <a:p>
            <a:pPr algn="l"/>
            <a:endParaRPr lang="en-GB" sz="2400" b="1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43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Rectangle 3079"/>
          <p:cNvSpPr>
            <a:spLocks noChangeArrowheads="1"/>
          </p:cNvSpPr>
          <p:nvPr/>
        </p:nvSpPr>
        <p:spPr bwMode="auto">
          <a:xfrm>
            <a:off x="1588" y="6015038"/>
            <a:ext cx="9142412" cy="842962"/>
          </a:xfrm>
          <a:prstGeom prst="rect">
            <a:avLst/>
          </a:prstGeom>
          <a:solidFill>
            <a:srgbClr val="77B9F5"/>
          </a:solidFill>
          <a:ln>
            <a:noFill/>
          </a:ln>
          <a:effectLst/>
          <a:extLst/>
        </p:spPr>
        <p:txBody>
          <a:bodyPr wrap="none" anchor="ctr"/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Essential Medicines and Health Products (EMP)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79880" name="Rectangle 3080"/>
          <p:cNvSpPr>
            <a:spLocks noChangeArrowheads="1"/>
          </p:cNvSpPr>
          <p:nvPr/>
        </p:nvSpPr>
        <p:spPr bwMode="auto">
          <a:xfrm>
            <a:off x="-130421" y="6237288"/>
            <a:ext cx="56165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endParaRPr lang="en-GB" sz="140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79881" name="Picture 3081" descr="WHO-EN-BW-H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2374" y="386246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 smtClean="0">
                <a:solidFill>
                  <a:schemeClr val="accent2"/>
                </a:solidFill>
                <a:latin typeface="+mj-lt"/>
              </a:rPr>
              <a:t>Essential Medicines – Successes</a:t>
            </a:r>
            <a:endParaRPr lang="en-US" sz="2600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45661" y="1124744"/>
            <a:ext cx="8333903" cy="4888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A universally accepted concept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Wide adoption in in low and middle income countries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Even wider implementation in High Income Countries – really ??!!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An </a:t>
            </a:r>
            <a:r>
              <a:rPr lang="en-GB" sz="2200" b="1" dirty="0">
                <a:solidFill>
                  <a:schemeClr val="accent2"/>
                </a:solidFill>
              </a:rPr>
              <a:t>official </a:t>
            </a:r>
            <a:r>
              <a:rPr lang="en-GB" sz="2200" b="1" dirty="0" smtClean="0">
                <a:solidFill>
                  <a:schemeClr val="accent2"/>
                </a:solidFill>
              </a:rPr>
              <a:t>list </a:t>
            </a:r>
            <a:r>
              <a:rPr lang="en-GB" sz="2200" b="1" dirty="0">
                <a:solidFill>
                  <a:schemeClr val="accent2"/>
                </a:solidFill>
              </a:rPr>
              <a:t>for training, supply, reimbursement or related health objectives.  </a:t>
            </a:r>
            <a:r>
              <a:rPr lang="en-GB" sz="2200" b="1" dirty="0" smtClean="0">
                <a:solidFill>
                  <a:schemeClr val="accent2"/>
                </a:solidFill>
              </a:rPr>
              <a:t>They maybe state / provincial </a:t>
            </a:r>
            <a:r>
              <a:rPr lang="en-GB" sz="2200" b="1" dirty="0">
                <a:solidFill>
                  <a:schemeClr val="accent2"/>
                </a:solidFill>
              </a:rPr>
              <a:t>lists instead of or in addition to national lists</a:t>
            </a:r>
            <a:r>
              <a:rPr lang="en-GB" sz="2200" b="1" dirty="0" smtClean="0">
                <a:solidFill>
                  <a:schemeClr val="accent2"/>
                </a:solidFill>
              </a:rPr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Process has been robust – Declarations of Interests in the Technical Report itself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Is a strategy that has explicitly embedded health care needs and cost-</a:t>
            </a:r>
            <a:r>
              <a:rPr lang="en-GB" sz="2200" b="1" dirty="0" err="1" smtClean="0">
                <a:solidFill>
                  <a:schemeClr val="accent2"/>
                </a:solidFill>
              </a:rPr>
              <a:t>effectivenes</a:t>
            </a:r>
            <a:r>
              <a:rPr lang="en-GB" sz="2200" b="1" dirty="0" smtClean="0">
                <a:solidFill>
                  <a:schemeClr val="accent2"/>
                </a:solidFill>
              </a:rPr>
              <a:t> in health care system</a:t>
            </a:r>
          </a:p>
        </p:txBody>
      </p:sp>
    </p:spTree>
    <p:extLst>
      <p:ext uri="{BB962C8B-B14F-4D97-AF65-F5344CB8AC3E}">
        <p14:creationId xmlns:p14="http://schemas.microsoft.com/office/powerpoint/2010/main" val="428433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Rectangle 3079"/>
          <p:cNvSpPr>
            <a:spLocks noChangeArrowheads="1"/>
          </p:cNvSpPr>
          <p:nvPr/>
        </p:nvSpPr>
        <p:spPr bwMode="auto">
          <a:xfrm>
            <a:off x="1588" y="6015038"/>
            <a:ext cx="9142412" cy="842962"/>
          </a:xfrm>
          <a:prstGeom prst="rect">
            <a:avLst/>
          </a:prstGeom>
          <a:solidFill>
            <a:srgbClr val="77B9F5"/>
          </a:solidFill>
          <a:ln>
            <a:noFill/>
          </a:ln>
          <a:effectLst/>
          <a:extLst/>
        </p:spPr>
        <p:txBody>
          <a:bodyPr wrap="none" anchor="ctr"/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Essential Medicines and Health Products (EMP)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79880" name="Rectangle 3080"/>
          <p:cNvSpPr>
            <a:spLocks noChangeArrowheads="1"/>
          </p:cNvSpPr>
          <p:nvPr/>
        </p:nvSpPr>
        <p:spPr bwMode="auto">
          <a:xfrm>
            <a:off x="-130421" y="6237288"/>
            <a:ext cx="56165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endParaRPr lang="en-GB" sz="140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79881" name="Picture 3081" descr="WHO-EN-BW-H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2374" y="386246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 smtClean="0">
                <a:solidFill>
                  <a:schemeClr val="accent2"/>
                </a:solidFill>
                <a:latin typeface="+mj-lt"/>
              </a:rPr>
              <a:t>Essential Medicines – Challenges</a:t>
            </a:r>
            <a:endParaRPr lang="en-US" sz="2600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45660" y="980728"/>
            <a:ext cx="8333903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</a:rPr>
              <a:t>A concept and list ahead of necessary infrastructure in the LMICS and ahead of the political will necessary to implement it in HICs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400" b="1" dirty="0">
                <a:solidFill>
                  <a:schemeClr val="accent2"/>
                </a:solidFill>
              </a:rPr>
              <a:t>Is a strategy that has explicitly embedded health care needs and cost-effectiveness in health care system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</a:rPr>
              <a:t>Quality of medicines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</a:rPr>
              <a:t>Once accepted, is it strong enough to withstand the influences?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</a:rPr>
              <a:t>Necessary expertise in countries to adapt the WHO List to a National List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/>
                </a:solidFill>
              </a:rPr>
              <a:t>Is it suitable for "forward guidance" to new medicines development for the pharmaceutical industry?</a:t>
            </a:r>
          </a:p>
        </p:txBody>
      </p:sp>
    </p:spTree>
    <p:extLst>
      <p:ext uri="{BB962C8B-B14F-4D97-AF65-F5344CB8AC3E}">
        <p14:creationId xmlns:p14="http://schemas.microsoft.com/office/powerpoint/2010/main" val="158426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Rectangle 3079"/>
          <p:cNvSpPr>
            <a:spLocks noChangeArrowheads="1"/>
          </p:cNvSpPr>
          <p:nvPr/>
        </p:nvSpPr>
        <p:spPr bwMode="auto">
          <a:xfrm>
            <a:off x="1588" y="6015038"/>
            <a:ext cx="9142412" cy="842962"/>
          </a:xfrm>
          <a:prstGeom prst="rect">
            <a:avLst/>
          </a:prstGeom>
          <a:solidFill>
            <a:srgbClr val="77B9F5"/>
          </a:solidFill>
          <a:ln>
            <a:noFill/>
          </a:ln>
          <a:effectLst/>
          <a:extLst/>
        </p:spPr>
        <p:txBody>
          <a:bodyPr wrap="none" anchor="ctr"/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Essential Medicines and Health Products (EMP)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79880" name="Rectangle 3080"/>
          <p:cNvSpPr>
            <a:spLocks noChangeArrowheads="1"/>
          </p:cNvSpPr>
          <p:nvPr/>
        </p:nvSpPr>
        <p:spPr bwMode="auto">
          <a:xfrm>
            <a:off x="-130421" y="6237288"/>
            <a:ext cx="56165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endParaRPr lang="en-GB" sz="140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79881" name="Picture 3081" descr="WHO-EN-BW-H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2374" y="386246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 smtClean="0">
                <a:solidFill>
                  <a:schemeClr val="accent2"/>
                </a:solidFill>
                <a:latin typeface="+mj-lt"/>
              </a:rPr>
              <a:t>Health Technology Assessment (HTA) </a:t>
            </a:r>
            <a:endParaRPr lang="en-US" sz="2600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45661" y="1124744"/>
            <a:ext cx="8333903" cy="4890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 algn="l">
              <a:buFont typeface="Arial" pitchFamily="34" charset="0"/>
              <a:buChar char="•"/>
            </a:pPr>
            <a:r>
              <a:rPr lang="en-US" sz="2200" b="1" dirty="0">
                <a:solidFill>
                  <a:schemeClr val="accent2"/>
                </a:solidFill>
              </a:rPr>
              <a:t>Health technology assessment is a multi-disciplinary field of policy analysis that examines the medical, economic, social and ethical implications of the incremental value, diffusion and use of a medical technology in health care</a:t>
            </a:r>
            <a:r>
              <a:rPr lang="en-US" sz="2200" b="1" dirty="0" smtClean="0">
                <a:solidFill>
                  <a:schemeClr val="accent2"/>
                </a:solidFill>
              </a:rPr>
              <a:t>. </a:t>
            </a:r>
            <a:r>
              <a:rPr lang="en-US" sz="2200" i="1" dirty="0" smtClean="0">
                <a:solidFill>
                  <a:schemeClr val="accent2"/>
                </a:solidFill>
              </a:rPr>
              <a:t>(Does the medicine/ technology give value for money?)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Why now?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Governments facing funding problems in health care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National Institute of Clinical Excellence premier example (UK) –(NICE International)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200" b="1" dirty="0" err="1">
                <a:solidFill>
                  <a:schemeClr val="accent6"/>
                </a:solidFill>
              </a:rPr>
              <a:t>CHOosing</a:t>
            </a:r>
            <a:r>
              <a:rPr lang="en-US" sz="2200" b="1" dirty="0">
                <a:solidFill>
                  <a:schemeClr val="accent6"/>
                </a:solidFill>
              </a:rPr>
              <a:t> Interventions that are Cost Effective (WHO-CHOICE)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HTA will be a partner in Selection of Essential Medicines</a:t>
            </a:r>
          </a:p>
        </p:txBody>
      </p:sp>
    </p:spTree>
    <p:extLst>
      <p:ext uri="{BB962C8B-B14F-4D97-AF65-F5344CB8AC3E}">
        <p14:creationId xmlns:p14="http://schemas.microsoft.com/office/powerpoint/2010/main" val="387262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Rectangle 3079"/>
          <p:cNvSpPr>
            <a:spLocks noChangeArrowheads="1"/>
          </p:cNvSpPr>
          <p:nvPr/>
        </p:nvSpPr>
        <p:spPr bwMode="auto">
          <a:xfrm>
            <a:off x="1588" y="6015038"/>
            <a:ext cx="9142412" cy="842962"/>
          </a:xfrm>
          <a:prstGeom prst="rect">
            <a:avLst/>
          </a:prstGeom>
          <a:solidFill>
            <a:srgbClr val="77B9F5"/>
          </a:solidFill>
          <a:ln>
            <a:noFill/>
          </a:ln>
          <a:effectLst/>
          <a:extLst/>
        </p:spPr>
        <p:txBody>
          <a:bodyPr wrap="none" anchor="ctr"/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Essential Medicines and Health Products (EMP)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79880" name="Rectangle 3080"/>
          <p:cNvSpPr>
            <a:spLocks noChangeArrowheads="1"/>
          </p:cNvSpPr>
          <p:nvPr/>
        </p:nvSpPr>
        <p:spPr bwMode="auto">
          <a:xfrm>
            <a:off x="-130421" y="6237288"/>
            <a:ext cx="56165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endParaRPr lang="en-GB" sz="140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79881" name="Picture 3081" descr="WHO-EN-BW-H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2374" y="386246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 smtClean="0">
                <a:solidFill>
                  <a:schemeClr val="accent2"/>
                </a:solidFill>
                <a:latin typeface="+mj-lt"/>
              </a:rPr>
              <a:t>Essential Medicines – Outlook</a:t>
            </a:r>
            <a:endParaRPr lang="en-US" sz="2600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45661" y="1124744"/>
            <a:ext cx="8333903" cy="4888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Good – promising future!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HTA will be a strong partner in future but expertise ?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Universal Health Coverage – the major focus post 2015 Millennium Development Goals</a:t>
            </a:r>
            <a:br>
              <a:rPr lang="en-GB" sz="2200" b="1" dirty="0" smtClean="0">
                <a:solidFill>
                  <a:schemeClr val="accent2"/>
                </a:solidFill>
              </a:rPr>
            </a:br>
            <a:r>
              <a:rPr lang="en-GB" sz="2200" b="1" dirty="0" smtClean="0">
                <a:solidFill>
                  <a:schemeClr val="accent2"/>
                </a:solidFill>
              </a:rPr>
              <a:t>What will be the medicines delivered as part of UHC?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Defining what it useful for Health Care Systems – "Forward Guidance" – is it a better strategy than the "Market", for Medicines Development?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Not only new medicines but better formulations of existing ones – "heat stable oxytocin"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Serving health care needs rather than developing "Blockbusters"?</a:t>
            </a:r>
          </a:p>
        </p:txBody>
      </p:sp>
    </p:spTree>
    <p:extLst>
      <p:ext uri="{BB962C8B-B14F-4D97-AF65-F5344CB8AC3E}">
        <p14:creationId xmlns:p14="http://schemas.microsoft.com/office/powerpoint/2010/main" val="192520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Rectangle 3079"/>
          <p:cNvSpPr>
            <a:spLocks noChangeArrowheads="1"/>
          </p:cNvSpPr>
          <p:nvPr/>
        </p:nvSpPr>
        <p:spPr bwMode="auto">
          <a:xfrm>
            <a:off x="1588" y="6015038"/>
            <a:ext cx="9142412" cy="842962"/>
          </a:xfrm>
          <a:prstGeom prst="rect">
            <a:avLst/>
          </a:prstGeom>
          <a:solidFill>
            <a:srgbClr val="77B9F5"/>
          </a:solidFill>
          <a:ln>
            <a:noFill/>
          </a:ln>
          <a:effectLst/>
          <a:extLst/>
        </p:spPr>
        <p:txBody>
          <a:bodyPr wrap="none" anchor="ctr"/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Essential Medicines and Health Products (EMP)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79880" name="Rectangle 3080"/>
          <p:cNvSpPr>
            <a:spLocks noChangeArrowheads="1"/>
          </p:cNvSpPr>
          <p:nvPr/>
        </p:nvSpPr>
        <p:spPr bwMode="auto">
          <a:xfrm>
            <a:off x="-130421" y="6237288"/>
            <a:ext cx="56165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endParaRPr lang="en-GB" sz="140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79881" name="Picture 3081" descr="WHO-EN-BW-H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2374" y="386246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 smtClean="0">
                <a:solidFill>
                  <a:schemeClr val="accent2"/>
                </a:solidFill>
                <a:latin typeface="+mj-lt"/>
              </a:rPr>
              <a:t>Essential Medicines – Conclusion </a:t>
            </a:r>
            <a:endParaRPr lang="en-US" sz="2600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45661" y="1124744"/>
            <a:ext cx="8333903" cy="4888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Discovery Science makes the Headlines</a:t>
            </a:r>
            <a:br>
              <a:rPr lang="en-GB" sz="2200" b="1" dirty="0" smtClean="0">
                <a:solidFill>
                  <a:schemeClr val="accent2"/>
                </a:solidFill>
              </a:rPr>
            </a:br>
            <a:r>
              <a:rPr lang="en-GB" sz="2200" b="1" dirty="0" smtClean="0">
                <a:solidFill>
                  <a:schemeClr val="accent2"/>
                </a:solidFill>
              </a:rPr>
              <a:t>Delivery Science saves the Lives</a:t>
            </a:r>
            <a:br>
              <a:rPr lang="en-GB" sz="2200" b="1" dirty="0" smtClean="0">
                <a:solidFill>
                  <a:schemeClr val="accent2"/>
                </a:solidFill>
              </a:rPr>
            </a:br>
            <a:r>
              <a:rPr lang="en-GB" sz="2200" b="1" dirty="0" smtClean="0">
                <a:solidFill>
                  <a:schemeClr val="accent2"/>
                </a:solidFill>
              </a:rPr>
              <a:t>				Dr Margaret Chang, DG WHO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GB" sz="2200" b="1" dirty="0" smtClean="0">
              <a:solidFill>
                <a:schemeClr val="accent2"/>
              </a:solidFill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Essential Medicines has exploited existing medicines to deliver enormous improvements in the health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In the future, can the Essential Medicines Concept also guide to what the needed medicines are?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accent2"/>
                </a:solidFill>
              </a:rPr>
              <a:t>It would be advancing from influencing access, to improving innovation.</a:t>
            </a:r>
          </a:p>
        </p:txBody>
      </p:sp>
    </p:spTree>
    <p:extLst>
      <p:ext uri="{BB962C8B-B14F-4D97-AF65-F5344CB8AC3E}">
        <p14:creationId xmlns:p14="http://schemas.microsoft.com/office/powerpoint/2010/main" val="252217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0" name="Rectangle 3080"/>
          <p:cNvSpPr>
            <a:spLocks noChangeArrowheads="1"/>
          </p:cNvSpPr>
          <p:nvPr/>
        </p:nvSpPr>
        <p:spPr bwMode="auto">
          <a:xfrm>
            <a:off x="-130421" y="6237288"/>
            <a:ext cx="56165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957263" eaLnBrk="1" hangingPunct="1"/>
            <a:endParaRPr lang="en-GB" sz="1400" dirty="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79881" name="Picture 3081" descr="WHO-EN-BW-H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13450"/>
            <a:ext cx="2408237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6580" y="386247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>Further information  </a:t>
            </a:r>
            <a:r>
              <a:rPr lang="en-US" sz="2600" b="1" u="sng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2600" b="1" u="sng" dirty="0">
              <a:solidFill>
                <a:srgbClr val="0066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1381" y="1185826"/>
            <a:ext cx="8391238" cy="433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l"/>
            <a:endParaRPr lang="en-US" sz="1200" dirty="0" smtClean="0"/>
          </a:p>
          <a:p>
            <a:pPr algn="l"/>
            <a:endParaRPr lang="en-US" sz="1200" dirty="0"/>
          </a:p>
          <a:p>
            <a:pPr algn="l"/>
            <a:r>
              <a:rPr lang="en-US" sz="1600" dirty="0" smtClean="0"/>
              <a:t>Dr </a:t>
            </a:r>
            <a:r>
              <a:rPr lang="en-US" sz="1600" dirty="0"/>
              <a:t>K Weerasuriya, Medical Officer </a:t>
            </a:r>
            <a:br>
              <a:rPr lang="en-US" sz="1600" dirty="0"/>
            </a:br>
            <a:r>
              <a:rPr lang="en-US" sz="1600" dirty="0"/>
              <a:t>Medicines Access and Rational Use (MAR)</a:t>
            </a:r>
            <a:br>
              <a:rPr lang="en-US" sz="1600" dirty="0"/>
            </a:br>
            <a:r>
              <a:rPr lang="en-US" sz="1600" dirty="0"/>
              <a:t>Secretary, Expert Committee of Selection and Use of Essential Medicines</a:t>
            </a:r>
            <a:br>
              <a:rPr lang="en-US" sz="1600" dirty="0"/>
            </a:br>
            <a:r>
              <a:rPr lang="en-US" sz="1600" dirty="0"/>
              <a:t>Essential Medicines and Health Products (EMP) </a:t>
            </a:r>
            <a:br>
              <a:rPr lang="en-US" sz="1600" dirty="0"/>
            </a:br>
            <a:r>
              <a:rPr lang="en-US" sz="1600" dirty="0"/>
              <a:t>World Health Organization </a:t>
            </a:r>
            <a:br>
              <a:rPr lang="en-US" sz="1600" dirty="0"/>
            </a:br>
            <a:r>
              <a:rPr lang="en-US" sz="1600" dirty="0"/>
              <a:t>CH-1211 Geneva 27 </a:t>
            </a:r>
            <a:br>
              <a:rPr lang="en-US" sz="1600" dirty="0"/>
            </a:br>
            <a:r>
              <a:rPr lang="en-US" sz="1600" dirty="0"/>
              <a:t>Switzerland </a:t>
            </a:r>
          </a:p>
          <a:p>
            <a:pPr algn="l"/>
            <a:r>
              <a:rPr lang="en-US" sz="1600" dirty="0"/>
              <a:t>Tel -  +41 22 791 2357     (GPN   12357)</a:t>
            </a:r>
            <a:br>
              <a:rPr lang="en-US" sz="1600" dirty="0"/>
            </a:br>
            <a:r>
              <a:rPr lang="en-US" sz="1600" dirty="0"/>
              <a:t>Fax - +41 22 791 4167</a:t>
            </a:r>
          </a:p>
          <a:p>
            <a:pPr algn="l"/>
            <a:r>
              <a:rPr lang="en-US" sz="1600" dirty="0"/>
              <a:t>Mob - +41 79 562 1183</a:t>
            </a:r>
          </a:p>
          <a:p>
            <a:pPr algn="l"/>
            <a:r>
              <a:rPr lang="en-US" sz="1600" dirty="0"/>
              <a:t> </a:t>
            </a:r>
            <a:r>
              <a:rPr lang="en-US" sz="1600" dirty="0" smtClean="0"/>
              <a:t>email</a:t>
            </a:r>
            <a:r>
              <a:rPr lang="en-US" sz="1600" dirty="0"/>
              <a:t>:</a:t>
            </a:r>
            <a:r>
              <a:rPr lang="en-US" sz="1600" u="sng" dirty="0"/>
              <a:t> weerasuriyak@who.int</a:t>
            </a:r>
            <a:r>
              <a:rPr lang="en-US" sz="3200" dirty="0"/>
              <a:t> </a:t>
            </a:r>
            <a:endParaRPr lang="en-US" sz="3200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1588" y="6013450"/>
            <a:ext cx="9142412" cy="844550"/>
            <a:chOff x="1588" y="6013450"/>
            <a:chExt cx="9142412" cy="844550"/>
          </a:xfrm>
        </p:grpSpPr>
        <p:sp>
          <p:nvSpPr>
            <p:cNvPr id="9" name="Rectangle 3079"/>
            <p:cNvSpPr>
              <a:spLocks noChangeArrowheads="1"/>
            </p:cNvSpPr>
            <p:nvPr/>
          </p:nvSpPr>
          <p:spPr bwMode="auto">
            <a:xfrm>
              <a:off x="1588" y="6015038"/>
              <a:ext cx="9142412" cy="842962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r>
                <a:rPr lang="en-US" sz="1800" dirty="0">
                  <a:solidFill>
                    <a:schemeClr val="bg1"/>
                  </a:solidFill>
                  <a:latin typeface="+mj-lt"/>
                </a:rPr>
                <a:t>Essential Medicines and Health Products (EMP)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</a:p>
          </p:txBody>
        </p:sp>
        <p:pic>
          <p:nvPicPr>
            <p:cNvPr id="10" name="Picture 3081" descr="WHO-EN-BW-H"/>
            <p:cNvPicPr>
              <a:picLocks noChangeAspect="1" noChangeArrowheads="1"/>
            </p:cNvPicPr>
            <p:nvPr/>
          </p:nvPicPr>
          <p:blipFill>
            <a:blip r:embed="rId3" cstate="print">
              <a:lum contrast="12000"/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7763" y="6013450"/>
              <a:ext cx="2408237" cy="78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462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99FF"/>
        </a:solidFill>
        <a:ln>
          <a:noFill/>
        </a:ln>
        <a:effectLst/>
        <a:extLst/>
      </a:spPr>
      <a:bodyPr wrap="none" anchor="ctr"/>
      <a:lstStyle>
        <a:defPPr>
          <a:defRPr sz="1800" dirty="0">
            <a:solidFill>
              <a:schemeClr val="bg1"/>
            </a:solidFill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C:\WINNT\Profiles\HollowayK\whocfg\off97pro\template\Blank Presentation.pot</Template>
  <TotalTime>0</TotalTime>
  <Words>743</Words>
  <Application>Microsoft Office PowerPoint</Application>
  <PresentationFormat>On-screen Show (4:3)</PresentationFormat>
  <Paragraphs>119</Paragraphs>
  <Slides>11</Slides>
  <Notes>11</Notes>
  <HiddenSlides>1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blank presentation</vt:lpstr>
      <vt:lpstr>Custom Design</vt:lpstr>
      <vt:lpstr>1_blank presentation</vt:lpstr>
      <vt:lpstr>2_blank presentation</vt:lpstr>
      <vt:lpstr>3_blank presentation</vt:lpstr>
      <vt:lpstr>Essential Medicines – 35 years+ now  Successes, Challenges and Outlook</vt:lpstr>
      <vt:lpstr>PowerPoint Presentation</vt:lpstr>
      <vt:lpstr>PowerPoint Presentation</vt:lpstr>
      <vt:lpstr>The Essential Medicines Target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World Health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Rational Use of Drugs in the Public and Private Sectors</dc:title>
  <dc:creator>WEERASURIYA, Krisantha</dc:creator>
  <cp:lastModifiedBy>Karis Petty</cp:lastModifiedBy>
  <cp:revision>366</cp:revision>
  <cp:lastPrinted>2013-03-08T08:59:33Z</cp:lastPrinted>
  <dcterms:created xsi:type="dcterms:W3CDTF">2000-10-02T14:22:56Z</dcterms:created>
  <dcterms:modified xsi:type="dcterms:W3CDTF">2013-07-24T14:28:21Z</dcterms:modified>
</cp:coreProperties>
</file>