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91" r:id="rId3"/>
    <p:sldId id="294" r:id="rId4"/>
    <p:sldId id="292" r:id="rId5"/>
    <p:sldId id="295" r:id="rId6"/>
    <p:sldId id="297" r:id="rId7"/>
    <p:sldId id="299" r:id="rId8"/>
    <p:sldId id="278" r:id="rId9"/>
    <p:sldId id="301" r:id="rId10"/>
    <p:sldId id="302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375517"/>
    <a:srgbClr val="498B57"/>
    <a:srgbClr val="34623F"/>
    <a:srgbClr val="37A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537" autoAdjust="0"/>
  </p:normalViewPr>
  <p:slideViewPr>
    <p:cSldViewPr snapToObjects="1">
      <p:cViewPr>
        <p:scale>
          <a:sx n="81" d="100"/>
          <a:sy n="81" d="100"/>
        </p:scale>
        <p:origin x="-1200" y="-96"/>
      </p:cViewPr>
      <p:guideLst>
        <p:guide orient="horz" pos="99"/>
        <p:guide pos="10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1" d="100"/>
          <a:sy n="71" d="100"/>
        </p:scale>
        <p:origin x="-3528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asha\Desktop\Patent%20Pool%20analysis\Patent%20Landscape%20Analysis%207-1-2012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542214092926799E-2"/>
          <c:y val="4.8536494735910797E-2"/>
          <c:w val="0.91538804295145904"/>
          <c:h val="0.595781886814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'Basic Patent Graphs'!$B$48</c:f>
              <c:strCache>
                <c:ptCount val="1"/>
                <c:pt idx="0">
                  <c:v>Pre-1995 ARVs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'Basic Patent Graphs'!$A$49:$A$89</c:f>
              <c:strCache>
                <c:ptCount val="41"/>
                <c:pt idx="0">
                  <c:v>Albania</c:v>
                </c:pt>
                <c:pt idx="1">
                  <c:v>Armenia</c:v>
                </c:pt>
                <c:pt idx="2">
                  <c:v>Bosnia and Herzegovina</c:v>
                </c:pt>
                <c:pt idx="3">
                  <c:v>EAPO (9 countries)</c:v>
                </c:pt>
                <c:pt idx="4">
                  <c:v>Guatemala</c:v>
                </c:pt>
                <c:pt idx="5">
                  <c:v>Honduras</c:v>
                </c:pt>
                <c:pt idx="6">
                  <c:v>Jordan</c:v>
                </c:pt>
                <c:pt idx="7">
                  <c:v>Lithuania</c:v>
                </c:pt>
                <c:pt idx="8">
                  <c:v>Moldova</c:v>
                </c:pt>
                <c:pt idx="9">
                  <c:v>Mongolia</c:v>
                </c:pt>
                <c:pt idx="10">
                  <c:v>Panama</c:v>
                </c:pt>
                <c:pt idx="11">
                  <c:v>Vietnam</c:v>
                </c:pt>
                <c:pt idx="12">
                  <c:v>Colombia</c:v>
                </c:pt>
                <c:pt idx="13">
                  <c:v>India</c:v>
                </c:pt>
                <c:pt idx="14">
                  <c:v>Indonesia</c:v>
                </c:pt>
                <c:pt idx="15">
                  <c:v>Kyrgyzstan</c:v>
                </c:pt>
                <c:pt idx="16">
                  <c:v>Morocco</c:v>
                </c:pt>
                <c:pt idx="17">
                  <c:v>Nicaragua</c:v>
                </c:pt>
                <c:pt idx="18">
                  <c:v>Peru</c:v>
                </c:pt>
                <c:pt idx="19">
                  <c:v>Tajikistan</c:v>
                </c:pt>
                <c:pt idx="20">
                  <c:v>Egypt</c:v>
                </c:pt>
                <c:pt idx="21">
                  <c:v>Georgia</c:v>
                </c:pt>
                <c:pt idx="22">
                  <c:v>Sri Lanka</c:v>
                </c:pt>
                <c:pt idx="23">
                  <c:v>Uzbekistan</c:v>
                </c:pt>
                <c:pt idx="24">
                  <c:v>Algeria</c:v>
                </c:pt>
                <c:pt idx="25">
                  <c:v>Brazil</c:v>
                </c:pt>
                <c:pt idx="26">
                  <c:v>Chile</c:v>
                </c:pt>
                <c:pt idx="27">
                  <c:v>Malaysia</c:v>
                </c:pt>
                <c:pt idx="28">
                  <c:v>Ukraine</c:v>
                </c:pt>
                <c:pt idx="29">
                  <c:v>Uruguay</c:v>
                </c:pt>
                <c:pt idx="30">
                  <c:v>OAPI (16 countries)</c:v>
                </c:pt>
                <c:pt idx="31">
                  <c:v>Thailand</c:v>
                </c:pt>
                <c:pt idx="32">
                  <c:v>ARIPO (18 countries)</c:v>
                </c:pt>
                <c:pt idx="33">
                  <c:v>China</c:v>
                </c:pt>
                <c:pt idx="34">
                  <c:v>Mexico</c:v>
                </c:pt>
                <c:pt idx="35">
                  <c:v>Pakistan</c:v>
                </c:pt>
                <c:pt idx="36">
                  <c:v>Russia</c:v>
                </c:pt>
                <c:pt idx="37">
                  <c:v>Argentina</c:v>
                </c:pt>
                <c:pt idx="38">
                  <c:v>Philippines</c:v>
                </c:pt>
                <c:pt idx="39">
                  <c:v>South Africa</c:v>
                </c:pt>
                <c:pt idx="40">
                  <c:v>TOTAL possible</c:v>
                </c:pt>
              </c:strCache>
            </c:strRef>
          </c:cat>
          <c:val>
            <c:numRef>
              <c:f>'Basic Patent Graphs'!$B$49:$B$89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4</c:v>
                </c:pt>
                <c:pt idx="31">
                  <c:v>4</c:v>
                </c:pt>
                <c:pt idx="32">
                  <c:v>5</c:v>
                </c:pt>
                <c:pt idx="33">
                  <c:v>6</c:v>
                </c:pt>
                <c:pt idx="34">
                  <c:v>6</c:v>
                </c:pt>
                <c:pt idx="35">
                  <c:v>7</c:v>
                </c:pt>
                <c:pt idx="36">
                  <c:v>7</c:v>
                </c:pt>
                <c:pt idx="37">
                  <c:v>8</c:v>
                </c:pt>
                <c:pt idx="38">
                  <c:v>8</c:v>
                </c:pt>
                <c:pt idx="39">
                  <c:v>9</c:v>
                </c:pt>
                <c:pt idx="40">
                  <c:v>12</c:v>
                </c:pt>
              </c:numCache>
            </c:numRef>
          </c:val>
        </c:ser>
        <c:ser>
          <c:idx val="1"/>
          <c:order val="1"/>
          <c:tx>
            <c:strRef>
              <c:f>'Basic Patent Graphs'!$C$48</c:f>
              <c:strCache>
                <c:ptCount val="1"/>
                <c:pt idx="0">
                  <c:v>1995 and later ARVs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'Basic Patent Graphs'!$A$49:$A$89</c:f>
              <c:strCache>
                <c:ptCount val="41"/>
                <c:pt idx="0">
                  <c:v>Albania</c:v>
                </c:pt>
                <c:pt idx="1">
                  <c:v>Armenia</c:v>
                </c:pt>
                <c:pt idx="2">
                  <c:v>Bosnia and Herzegovina</c:v>
                </c:pt>
                <c:pt idx="3">
                  <c:v>EAPO (9 countries)</c:v>
                </c:pt>
                <c:pt idx="4">
                  <c:v>Guatemala</c:v>
                </c:pt>
                <c:pt idx="5">
                  <c:v>Honduras</c:v>
                </c:pt>
                <c:pt idx="6">
                  <c:v>Jordan</c:v>
                </c:pt>
                <c:pt idx="7">
                  <c:v>Lithuania</c:v>
                </c:pt>
                <c:pt idx="8">
                  <c:v>Moldova</c:v>
                </c:pt>
                <c:pt idx="9">
                  <c:v>Mongolia</c:v>
                </c:pt>
                <c:pt idx="10">
                  <c:v>Panama</c:v>
                </c:pt>
                <c:pt idx="11">
                  <c:v>Vietnam</c:v>
                </c:pt>
                <c:pt idx="12">
                  <c:v>Colombia</c:v>
                </c:pt>
                <c:pt idx="13">
                  <c:v>India</c:v>
                </c:pt>
                <c:pt idx="14">
                  <c:v>Indonesia</c:v>
                </c:pt>
                <c:pt idx="15">
                  <c:v>Kyrgyzstan</c:v>
                </c:pt>
                <c:pt idx="16">
                  <c:v>Morocco</c:v>
                </c:pt>
                <c:pt idx="17">
                  <c:v>Nicaragua</c:v>
                </c:pt>
                <c:pt idx="18">
                  <c:v>Peru</c:v>
                </c:pt>
                <c:pt idx="19">
                  <c:v>Tajikistan</c:v>
                </c:pt>
                <c:pt idx="20">
                  <c:v>Egypt</c:v>
                </c:pt>
                <c:pt idx="21">
                  <c:v>Georgia</c:v>
                </c:pt>
                <c:pt idx="22">
                  <c:v>Sri Lanka</c:v>
                </c:pt>
                <c:pt idx="23">
                  <c:v>Uzbekistan</c:v>
                </c:pt>
                <c:pt idx="24">
                  <c:v>Algeria</c:v>
                </c:pt>
                <c:pt idx="25">
                  <c:v>Brazil</c:v>
                </c:pt>
                <c:pt idx="26">
                  <c:v>Chile</c:v>
                </c:pt>
                <c:pt idx="27">
                  <c:v>Malaysia</c:v>
                </c:pt>
                <c:pt idx="28">
                  <c:v>Ukraine</c:v>
                </c:pt>
                <c:pt idx="29">
                  <c:v>Uruguay</c:v>
                </c:pt>
                <c:pt idx="30">
                  <c:v>OAPI (16 countries)</c:v>
                </c:pt>
                <c:pt idx="31">
                  <c:v>Thailand</c:v>
                </c:pt>
                <c:pt idx="32">
                  <c:v>ARIPO (18 countries)</c:v>
                </c:pt>
                <c:pt idx="33">
                  <c:v>China</c:v>
                </c:pt>
                <c:pt idx="34">
                  <c:v>Mexico</c:v>
                </c:pt>
                <c:pt idx="35">
                  <c:v>Pakistan</c:v>
                </c:pt>
                <c:pt idx="36">
                  <c:v>Russia</c:v>
                </c:pt>
                <c:pt idx="37">
                  <c:v>Argentina</c:v>
                </c:pt>
                <c:pt idx="38">
                  <c:v>Philippines</c:v>
                </c:pt>
                <c:pt idx="39">
                  <c:v>South Africa</c:v>
                </c:pt>
                <c:pt idx="40">
                  <c:v>TOTAL possible</c:v>
                </c:pt>
              </c:strCache>
            </c:strRef>
          </c:cat>
          <c:val>
            <c:numRef>
              <c:f>'Basic Patent Graphs'!$C$49:$C$89</c:f>
              <c:numCache>
                <c:formatCode>General</c:formatCode>
                <c:ptCount val="41"/>
                <c:pt idx="0">
                  <c:v>4</c:v>
                </c:pt>
                <c:pt idx="1">
                  <c:v>7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7</c:v>
                </c:pt>
                <c:pt idx="9">
                  <c:v>1</c:v>
                </c:pt>
                <c:pt idx="10">
                  <c:v>2</c:v>
                </c:pt>
                <c:pt idx="11">
                  <c:v>7</c:v>
                </c:pt>
                <c:pt idx="12">
                  <c:v>6</c:v>
                </c:pt>
                <c:pt idx="13">
                  <c:v>10</c:v>
                </c:pt>
                <c:pt idx="14">
                  <c:v>5</c:v>
                </c:pt>
                <c:pt idx="15">
                  <c:v>6</c:v>
                </c:pt>
                <c:pt idx="16">
                  <c:v>3</c:v>
                </c:pt>
                <c:pt idx="17">
                  <c:v>1</c:v>
                </c:pt>
                <c:pt idx="18">
                  <c:v>3</c:v>
                </c:pt>
                <c:pt idx="19">
                  <c:v>6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10</c:v>
                </c:pt>
                <c:pt idx="26">
                  <c:v>6</c:v>
                </c:pt>
                <c:pt idx="27">
                  <c:v>6</c:v>
                </c:pt>
                <c:pt idx="28">
                  <c:v>6</c:v>
                </c:pt>
                <c:pt idx="29">
                  <c:v>2</c:v>
                </c:pt>
                <c:pt idx="30">
                  <c:v>6</c:v>
                </c:pt>
                <c:pt idx="31">
                  <c:v>4</c:v>
                </c:pt>
                <c:pt idx="32">
                  <c:v>6</c:v>
                </c:pt>
                <c:pt idx="33">
                  <c:v>12</c:v>
                </c:pt>
                <c:pt idx="34">
                  <c:v>10</c:v>
                </c:pt>
                <c:pt idx="35">
                  <c:v>5</c:v>
                </c:pt>
                <c:pt idx="36">
                  <c:v>7</c:v>
                </c:pt>
                <c:pt idx="37">
                  <c:v>8</c:v>
                </c:pt>
                <c:pt idx="38">
                  <c:v>9</c:v>
                </c:pt>
                <c:pt idx="39">
                  <c:v>9</c:v>
                </c:pt>
                <c:pt idx="40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05984"/>
        <c:axId val="37715968"/>
      </c:barChart>
      <c:catAx>
        <c:axId val="37705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4500000"/>
          <a:lstStyle/>
          <a:p>
            <a:pPr>
              <a:defRPr/>
            </a:pPr>
            <a:endParaRPr lang="en-US"/>
          </a:p>
        </c:txPr>
        <c:crossAx val="37715968"/>
        <c:crosses val="autoZero"/>
        <c:auto val="1"/>
        <c:lblAlgn val="ctr"/>
        <c:lblOffset val="100"/>
        <c:noMultiLvlLbl val="0"/>
      </c:catAx>
      <c:valAx>
        <c:axId val="37715968"/>
        <c:scaling>
          <c:orientation val="minMax"/>
          <c:max val="13"/>
          <c:min val="0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ARVs for which </a:t>
                </a:r>
              </a:p>
              <a:p>
                <a:pPr>
                  <a:defRPr/>
                </a:pPr>
                <a:r>
                  <a:rPr lang="en-US"/>
                  <a:t>basic patents were sought</a:t>
                </a:r>
              </a:p>
            </c:rich>
          </c:tx>
          <c:layout>
            <c:manualLayout>
              <c:xMode val="edge"/>
              <c:yMode val="edge"/>
              <c:x val="0"/>
              <c:y val="0.215554336606801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7705984"/>
        <c:crosses val="autoZero"/>
        <c:crossBetween val="between"/>
        <c:majorUnit val="4"/>
      </c:valAx>
    </c:plotArea>
    <c:legend>
      <c:legendPos val="r"/>
      <c:layout>
        <c:manualLayout>
          <c:xMode val="edge"/>
          <c:yMode val="edge"/>
          <c:x val="0.31229484062367602"/>
          <c:y val="0.91183531429837705"/>
          <c:w val="0.37170106504214701"/>
          <c:h val="8.6142639577460198E-2"/>
        </c:manualLayout>
      </c:layout>
      <c:overlay val="0"/>
      <c:txPr>
        <a:bodyPr/>
        <a:lstStyle/>
        <a:p>
          <a:pPr>
            <a:defRPr b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1CD4DFF-CC21-6E42-BF46-E266280A6C33}" type="datetimeFigureOut">
              <a:rPr lang="en-US"/>
              <a:pPr>
                <a:defRPr/>
              </a:pPr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1E92467-FAD1-CB4E-A870-E1C106C905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43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22667" indent="-277949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11796" indent="-222359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56515" indent="-222359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01233" indent="-222359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45951" indent="-2223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90670" indent="-2223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35388" indent="-2223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80107" indent="-2223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770BEC4-9CE4-8844-A1F7-695E5268B8B2}" type="slidenum">
              <a:rPr lang="en-US" altLang="zh-HK">
                <a:latin typeface="Calibri" charset="0"/>
                <a:ea typeface="新細明體" charset="0"/>
                <a:cs typeface="新細明體" charset="0"/>
              </a:rPr>
              <a:pPr eaLnBrk="1" hangingPunct="1"/>
              <a:t>8</a:t>
            </a:fld>
            <a:endParaRPr lang="en-US">
              <a:latin typeface="Calibri" charset="0"/>
              <a:ea typeface="新細明體" charset="0"/>
              <a:cs typeface="新細明體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FB49A-46D6-2144-91D9-DA07846374FA}" type="datetimeFigureOut">
              <a:rPr lang="en-US"/>
              <a:pPr>
                <a:defRPr/>
              </a:pPr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4B062-9282-EC4A-9046-429CB9FEB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1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320" y="243280"/>
            <a:ext cx="7262680" cy="57207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rgbClr val="00009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1207353"/>
            <a:ext cx="8732461" cy="514899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AB129-E9C3-6D42-8868-989DF1E7C3E1}" type="datetimeFigureOut">
              <a:rPr lang="en-US"/>
              <a:pPr>
                <a:defRPr/>
              </a:pPr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43C-213C-7E42-99F0-6BA626B14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8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9DDCA-1393-7442-A919-91765D63B759}" type="datetimeFigureOut">
              <a:rPr lang="en-US"/>
              <a:pPr>
                <a:defRPr/>
              </a:pPr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E7FE8-2FD8-5040-9CD3-59F13753D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8300" y="1182688"/>
            <a:ext cx="83185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12E118F-ECAF-6B4B-B772-2EAE13517575}" type="datetimeFigureOut">
              <a:rPr lang="en-US"/>
              <a:pPr>
                <a:defRPr/>
              </a:pPr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8346B2-2FA1-8246-9884-0103D14F0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7" descr="mppflogosmal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63" y="-201613"/>
            <a:ext cx="2171701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846138" y="862013"/>
            <a:ext cx="8297862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2" name="Title Placeholder 6"/>
          <p:cNvSpPr>
            <a:spLocks noGrp="1"/>
          </p:cNvSpPr>
          <p:nvPr>
            <p:ph type="title"/>
          </p:nvPr>
        </p:nvSpPr>
        <p:spPr bwMode="auto">
          <a:xfrm>
            <a:off x="1704975" y="123825"/>
            <a:ext cx="72088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000090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000090"/>
          </a:solidFill>
          <a:latin typeface="Verdana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0090"/>
          </a:solidFill>
          <a:latin typeface="Verdana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000090"/>
          </a:solidFill>
          <a:latin typeface="Verdana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0090"/>
          </a:solidFill>
          <a:latin typeface="Verdana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0090"/>
          </a:solidFill>
          <a:latin typeface="Verdana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edicinespatentpool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cinespatentpool.org/patent-data/patent-status-of-arvs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>
                <a:latin typeface="Trebuchet MS" charset="0"/>
                <a:cs typeface="Trebuchet MS" charset="0"/>
              </a:rPr>
              <a:t>The Medicines Patent Pool</a:t>
            </a:r>
            <a:br>
              <a:rPr lang="en-US" sz="4400" dirty="0">
                <a:latin typeface="Trebuchet MS" charset="0"/>
                <a:cs typeface="Trebuchet MS" charset="0"/>
              </a:rPr>
            </a:br>
            <a:r>
              <a:rPr lang="en-US" sz="1800" dirty="0">
                <a:latin typeface="Trebuchet MS" charset="0"/>
                <a:cs typeface="Trebuchet MS" charset="0"/>
              </a:rPr>
              <a:t>advancing innovation, expanding access, promoting public health</a:t>
            </a:r>
          </a:p>
        </p:txBody>
      </p:sp>
      <p:sp>
        <p:nvSpPr>
          <p:cNvPr id="6146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2743200"/>
          </a:xfrm>
        </p:spPr>
        <p:txBody>
          <a:bodyPr/>
          <a:lstStyle/>
          <a:p>
            <a:r>
              <a:rPr lang="en-US" sz="2800" dirty="0">
                <a:solidFill>
                  <a:srgbClr val="00009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Charles Clift</a:t>
            </a:r>
          </a:p>
          <a:p>
            <a:r>
              <a:rPr lang="en-US" sz="2800" dirty="0" smtClean="0">
                <a:solidFill>
                  <a:srgbClr val="00009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Chair, Medicines Patent Pool</a:t>
            </a:r>
            <a:endParaRPr lang="en-US" sz="2800" dirty="0">
              <a:solidFill>
                <a:srgbClr val="00009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800" dirty="0" smtClean="0">
                <a:solidFill>
                  <a:srgbClr val="00009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2"/>
              </a:rPr>
              <a:t>www.medicinespatentpool.org</a:t>
            </a:r>
            <a:r>
              <a:rPr lang="en-US" sz="2800" dirty="0" smtClean="0">
                <a:solidFill>
                  <a:srgbClr val="00009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800" dirty="0">
              <a:solidFill>
                <a:srgbClr val="00009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 smtClean="0">
              <a:solidFill>
                <a:srgbClr val="37AAEA"/>
              </a:solidFill>
              <a:latin typeface="Verdana" charset="0"/>
            </a:endParaRPr>
          </a:p>
          <a:p>
            <a:r>
              <a:rPr lang="en-US" sz="2800" dirty="0">
                <a:solidFill>
                  <a:srgbClr val="00009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University of Sussex, 19 July 2013</a:t>
            </a:r>
          </a:p>
        </p:txBody>
      </p:sp>
      <p:pic>
        <p:nvPicPr>
          <p:cNvPr id="6147" name="Picture 3" descr="new train sta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44000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 descr="mppf-logo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568325"/>
            <a:ext cx="1960562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Line Regimens: Price Changes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1295400"/>
            <a:ext cx="8732461" cy="54102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1600" dirty="0" smtClean="0"/>
              <a:t>Source: MSF Untangling the Web of Antiretroviral Price Reductions 16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 Edition. July 2013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65" y="1207353"/>
            <a:ext cx="8732461" cy="4660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14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Second Line Regimens: Price Changes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1207353"/>
            <a:ext cx="8732461" cy="5574447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1600" dirty="0" err="1" smtClean="0"/>
              <a:t>Source:MSF</a:t>
            </a:r>
            <a:r>
              <a:rPr lang="en-GB" sz="1600" dirty="0" smtClean="0"/>
              <a:t> </a:t>
            </a:r>
            <a:r>
              <a:rPr lang="en-GB" sz="1600" dirty="0"/>
              <a:t>Untangling the Web of Antiretroviral Price Reductions 16th Edition. July 2013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1"/>
            <a:ext cx="8077199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00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320" y="0"/>
            <a:ext cx="7262680" cy="838200"/>
          </a:xfrm>
        </p:spPr>
        <p:txBody>
          <a:bodyPr/>
          <a:lstStyle/>
          <a:p>
            <a:r>
              <a:rPr lang="en-GB" dirty="0" smtClean="0"/>
              <a:t>Numbers in treatment (actual and projected) 2003-15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1207353"/>
            <a:ext cx="8732461" cy="5422047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 smtClean="0"/>
              <a:t>Source: UNAIDS. Global Update on HIV treatment 2013: results, impacts, opportunities. WHO, Geneva 2013. </a:t>
            </a:r>
            <a:endParaRPr lang="en-GB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295400"/>
            <a:ext cx="88868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53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of New WHO Treatment Guidelines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1207353"/>
            <a:ext cx="8604035" cy="5269647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1600" dirty="0" smtClean="0"/>
              <a:t>Source</a:t>
            </a:r>
            <a:r>
              <a:rPr lang="en-GB" sz="1600" dirty="0"/>
              <a:t>: UNAIDS. Global Update on HIV treatment 2013: results, impacts, opportunities. WHO, Geneva 2013.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65" y="1371600"/>
            <a:ext cx="822303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85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1945" y="168428"/>
            <a:ext cx="7262680" cy="572076"/>
          </a:xfrm>
        </p:spPr>
        <p:txBody>
          <a:bodyPr/>
          <a:lstStyle/>
          <a:p>
            <a:r>
              <a:rPr lang="en-US" sz="2800" b="1" dirty="0"/>
              <a:t>Increasing patents in developing countries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074F3-01E4-43D3-B80C-39EE56E5DF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136078"/>
              </p:ext>
            </p:extLst>
          </p:nvPr>
        </p:nvGraphicFramePr>
        <p:xfrm>
          <a:off x="76200" y="1195387"/>
          <a:ext cx="8966200" cy="511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" y="6312674"/>
            <a:ext cx="7441480" cy="545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74625"/>
            <a:r>
              <a:rPr lang="en-US" sz="1000" dirty="0" smtClean="0">
                <a:solidFill>
                  <a:sysClr val="windowText" lastClr="000000"/>
                </a:solidFill>
              </a:rPr>
              <a:t>*	Patent </a:t>
            </a:r>
            <a:r>
              <a:rPr lang="en-US" sz="1000" dirty="0">
                <a:solidFill>
                  <a:sysClr val="windowText" lastClr="000000"/>
                </a:solidFill>
              </a:rPr>
              <a:t>applicant intention defined as categories A (granted), B (filed, under appeal, designated under international agreement, opposed),  </a:t>
            </a:r>
            <a:r>
              <a:rPr lang="en-US" sz="1000" dirty="0" smtClean="0">
                <a:solidFill>
                  <a:sysClr val="windowText" lastClr="000000"/>
                </a:solidFill>
              </a:rPr>
              <a:t>	C (</a:t>
            </a:r>
            <a:r>
              <a:rPr lang="en-US" sz="1000" dirty="0">
                <a:solidFill>
                  <a:sysClr val="windowText" lastClr="000000"/>
                </a:solidFill>
              </a:rPr>
              <a:t>revoked, expired, lapsed) and D (rejected, withdrawn, abandoned).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3198" y="935166"/>
            <a:ext cx="88561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Patent applications for countries pre- and post-TRIPS, basic patent*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7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677988" y="157163"/>
            <a:ext cx="7262812" cy="573087"/>
          </a:xfrm>
        </p:spPr>
        <p:txBody>
          <a:bodyPr/>
          <a:lstStyle/>
          <a:p>
            <a:pPr algn="l"/>
            <a:r>
              <a:rPr lang="en-US" dirty="0">
                <a:latin typeface="Trebuchet MS" charset="0"/>
                <a:ea typeface="MS PGothic" charset="0"/>
              </a:rPr>
              <a:t>Changing ARV Patent Landscape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39713" y="1068388"/>
          <a:ext cx="8539162" cy="5638840"/>
        </p:xfrm>
        <a:graphic>
          <a:graphicData uri="http://schemas.openxmlformats.org/drawingml/2006/table">
            <a:tbl>
              <a:tblPr/>
              <a:tblGrid>
                <a:gridCol w="204787"/>
                <a:gridCol w="177800"/>
                <a:gridCol w="177800"/>
                <a:gridCol w="177800"/>
                <a:gridCol w="222250"/>
                <a:gridCol w="177800"/>
                <a:gridCol w="177800"/>
                <a:gridCol w="177800"/>
                <a:gridCol w="176213"/>
                <a:gridCol w="188912"/>
                <a:gridCol w="188913"/>
                <a:gridCol w="190500"/>
                <a:gridCol w="192087"/>
                <a:gridCol w="190500"/>
                <a:gridCol w="188913"/>
                <a:gridCol w="188912"/>
                <a:gridCol w="190500"/>
                <a:gridCol w="190500"/>
                <a:gridCol w="190500"/>
                <a:gridCol w="188913"/>
                <a:gridCol w="188912"/>
                <a:gridCol w="190500"/>
                <a:gridCol w="192088"/>
                <a:gridCol w="190500"/>
                <a:gridCol w="188912"/>
                <a:gridCol w="182563"/>
                <a:gridCol w="182562"/>
                <a:gridCol w="184150"/>
                <a:gridCol w="182563"/>
                <a:gridCol w="212725"/>
                <a:gridCol w="182562"/>
                <a:gridCol w="182563"/>
                <a:gridCol w="184150"/>
                <a:gridCol w="182562"/>
                <a:gridCol w="234950"/>
                <a:gridCol w="182563"/>
                <a:gridCol w="184150"/>
                <a:gridCol w="182562"/>
                <a:gridCol w="182563"/>
                <a:gridCol w="223837"/>
                <a:gridCol w="182563"/>
                <a:gridCol w="184150"/>
                <a:gridCol w="182562"/>
                <a:gridCol w="182563"/>
                <a:gridCol w="230187"/>
              </a:tblGrid>
              <a:tr h="17462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1985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2030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TRIPS Transition for Developing Countries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TRIPS Transition for Least Developed Countries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Zidovudine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Didanosine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Stavudine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Saquinavir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Nevirapine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Abacavir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Emtricitabine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Lamivudine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Indinavir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Efavirenz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1985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2030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Darunavir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Ritonavir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`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Lopinavir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Atazanavir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Tenofovir DF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Fosamprenavir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Maraviroc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Etravirine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Rilpivirine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Raltegravir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Elvitegravir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Dolutegravir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Cobicistat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SPI-452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1985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2030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74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asellaDiTesto 6"/>
          <p:cNvSpPr txBox="1">
            <a:spLocks noChangeArrowheads="1"/>
          </p:cNvSpPr>
          <p:nvPr/>
        </p:nvSpPr>
        <p:spPr bwMode="auto">
          <a:xfrm>
            <a:off x="152400" y="1433513"/>
            <a:ext cx="5011738" cy="528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lvl="1">
              <a:lnSpc>
                <a:spcPct val="80000"/>
              </a:lnSpc>
              <a:defRPr/>
            </a:pPr>
            <a:endParaRPr lang="en-GB" sz="2000" dirty="0">
              <a:solidFill>
                <a:srgbClr val="000090"/>
              </a:solidFill>
              <a:latin typeface="Verdana"/>
              <a:ea typeface="+mn-ea"/>
              <a:cs typeface="Verdana"/>
              <a:sym typeface="Wingdings" pitchFamily="2" charset="2"/>
            </a:endParaRPr>
          </a:p>
          <a:p>
            <a:pPr marL="458788" lvl="1" indent="-34448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rgbClr val="000090"/>
                </a:solidFill>
                <a:latin typeface="Verdana"/>
                <a:cs typeface="Verdana"/>
                <a:sym typeface="Wingdings" pitchFamily="2" charset="2"/>
              </a:rPr>
              <a:t>Accelerate the </a:t>
            </a:r>
            <a:r>
              <a:rPr lang="en-GB" sz="2000" b="1" dirty="0">
                <a:solidFill>
                  <a:srgbClr val="000090"/>
                </a:solidFill>
                <a:latin typeface="Verdana"/>
                <a:cs typeface="Verdana"/>
                <a:sym typeface="Wingdings" pitchFamily="2" charset="2"/>
              </a:rPr>
              <a:t>availability</a:t>
            </a:r>
            <a:r>
              <a:rPr lang="en-GB" sz="2000" dirty="0">
                <a:solidFill>
                  <a:srgbClr val="000090"/>
                </a:solidFill>
                <a:latin typeface="Verdana"/>
                <a:cs typeface="Verdana"/>
                <a:sym typeface="Wingdings" pitchFamily="2" charset="2"/>
              </a:rPr>
              <a:t> of generic versions of new ARVs in developing countries</a:t>
            </a:r>
          </a:p>
          <a:p>
            <a:pPr marL="114300" lvl="1">
              <a:buClr>
                <a:schemeClr val="accent1">
                  <a:lumMod val="75000"/>
                </a:schemeClr>
              </a:buClr>
              <a:defRPr/>
            </a:pPr>
            <a:endParaRPr lang="en-GB" sz="2000" dirty="0" smtClean="0">
              <a:solidFill>
                <a:srgbClr val="000090"/>
              </a:solidFill>
              <a:latin typeface="Verdana"/>
              <a:ea typeface="+mn-ea"/>
              <a:cs typeface="Verdana"/>
              <a:sym typeface="Wingdings" pitchFamily="2" charset="2"/>
            </a:endParaRPr>
          </a:p>
          <a:p>
            <a:pPr marL="458788" lvl="1" indent="-34448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000090"/>
                </a:solidFill>
                <a:latin typeface="Verdana"/>
                <a:ea typeface="+mn-ea"/>
                <a:cs typeface="Verdana"/>
                <a:sym typeface="Wingdings" pitchFamily="2" charset="2"/>
              </a:rPr>
              <a:t>Enable </a:t>
            </a:r>
            <a:r>
              <a:rPr lang="en-GB" sz="2000" dirty="0">
                <a:solidFill>
                  <a:srgbClr val="000090"/>
                </a:solidFill>
                <a:latin typeface="Verdana"/>
                <a:ea typeface="+mn-ea"/>
                <a:cs typeface="Verdana"/>
                <a:sym typeface="Wingdings" pitchFamily="2" charset="2"/>
              </a:rPr>
              <a:t>the development of </a:t>
            </a:r>
            <a:r>
              <a:rPr lang="en-GB" sz="2000" b="1" dirty="0">
                <a:solidFill>
                  <a:srgbClr val="000090"/>
                </a:solidFill>
                <a:latin typeface="Verdana"/>
                <a:ea typeface="+mn-ea"/>
                <a:cs typeface="Verdana"/>
                <a:sym typeface="Wingdings" pitchFamily="2" charset="2"/>
              </a:rPr>
              <a:t>fixed dose combinations (FDCs) </a:t>
            </a:r>
            <a:r>
              <a:rPr lang="en-GB" sz="2000" dirty="0">
                <a:solidFill>
                  <a:srgbClr val="000090"/>
                </a:solidFill>
                <a:latin typeface="Verdana"/>
                <a:ea typeface="+mn-ea"/>
                <a:cs typeface="Verdana"/>
                <a:sym typeface="Wingdings" pitchFamily="2" charset="2"/>
              </a:rPr>
              <a:t>of which the patents are held by different entities</a:t>
            </a:r>
          </a:p>
          <a:p>
            <a:pPr marL="458788" lvl="1" indent="-344488">
              <a:buClr>
                <a:srgbClr val="CC0000"/>
              </a:buClr>
              <a:buFont typeface="Arial" pitchFamily="34" charset="0"/>
              <a:buChar char="•"/>
              <a:defRPr/>
            </a:pPr>
            <a:endParaRPr lang="en-GB" sz="2000" dirty="0">
              <a:solidFill>
                <a:srgbClr val="000090"/>
              </a:solidFill>
              <a:latin typeface="Verdana"/>
              <a:ea typeface="+mn-ea"/>
              <a:cs typeface="Verdana"/>
              <a:sym typeface="Wingdings" pitchFamily="2" charset="2"/>
            </a:endParaRPr>
          </a:p>
          <a:p>
            <a:pPr marL="458788" lvl="1" indent="-34448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rgbClr val="000090"/>
                </a:solidFill>
                <a:latin typeface="Verdana"/>
                <a:ea typeface="+mn-ea"/>
                <a:cs typeface="Verdana"/>
                <a:sym typeface="Wingdings" pitchFamily="2" charset="2"/>
              </a:rPr>
              <a:t>Enable the development of </a:t>
            </a:r>
            <a:r>
              <a:rPr lang="en-GB" sz="2000" b="1" dirty="0">
                <a:solidFill>
                  <a:srgbClr val="000090"/>
                </a:solidFill>
                <a:latin typeface="Verdana"/>
                <a:ea typeface="+mn-ea"/>
                <a:cs typeface="Verdana"/>
                <a:sym typeface="Wingdings" pitchFamily="2" charset="2"/>
              </a:rPr>
              <a:t>adapted formulations </a:t>
            </a:r>
            <a:r>
              <a:rPr lang="en-GB" sz="2000" dirty="0">
                <a:solidFill>
                  <a:srgbClr val="000090"/>
                </a:solidFill>
                <a:latin typeface="Verdana"/>
                <a:ea typeface="+mn-ea"/>
                <a:cs typeface="Verdana"/>
                <a:sym typeface="Wingdings" pitchFamily="2" charset="2"/>
              </a:rPr>
              <a:t>for children or for specific developing country needs (e.g., heat stable)</a:t>
            </a:r>
          </a:p>
          <a:p>
            <a:pPr marL="458788" lvl="1" indent="-34448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en-GB" sz="2000" dirty="0">
              <a:solidFill>
                <a:srgbClr val="000090"/>
              </a:solidFill>
              <a:latin typeface="Verdana"/>
              <a:ea typeface="+mn-ea"/>
              <a:cs typeface="Verdana"/>
              <a:sym typeface="Wingdings" pitchFamily="2" charset="2"/>
            </a:endParaRPr>
          </a:p>
          <a:p>
            <a:pPr marL="458788" lvl="1" indent="-344488">
              <a:buClr>
                <a:srgbClr val="CC0000"/>
              </a:buClr>
              <a:buFont typeface="Arial" pitchFamily="34" charset="0"/>
              <a:buChar char="•"/>
              <a:defRPr/>
            </a:pPr>
            <a:endParaRPr lang="en-GB" sz="2000" dirty="0">
              <a:solidFill>
                <a:srgbClr val="000090"/>
              </a:solidFill>
              <a:latin typeface="Calibri" pitchFamily="34" charset="0"/>
              <a:ea typeface="+mn-ea"/>
              <a:sym typeface="Wingdings" pitchFamily="2" charset="2"/>
            </a:endParaRPr>
          </a:p>
          <a:p>
            <a:pPr marL="177800" indent="-177800" algn="ctr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GB" sz="1100" dirty="0">
              <a:solidFill>
                <a:srgbClr val="000090"/>
              </a:solidFill>
              <a:latin typeface="yorkville"/>
              <a:ea typeface="+mn-ea"/>
            </a:endParaRPr>
          </a:p>
          <a:p>
            <a:pPr marL="177800" indent="-177800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GB" sz="1600" dirty="0">
              <a:solidFill>
                <a:srgbClr val="000090"/>
              </a:solidFill>
              <a:latin typeface="yorkville"/>
              <a:ea typeface="+mn-ea"/>
            </a:endParaRPr>
          </a:p>
        </p:txBody>
      </p:sp>
      <p:pic>
        <p:nvPicPr>
          <p:cNvPr id="10243" name="Picture 6" descr="C:\Documents and Settings\Blossom\Desktop\unita\ok\slide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" t="19908" r="37794" b="19398"/>
          <a:stretch>
            <a:fillRect/>
          </a:stretch>
        </p:blipFill>
        <p:spPr bwMode="auto">
          <a:xfrm>
            <a:off x="5140325" y="2208213"/>
            <a:ext cx="382587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nActionTitle_ID_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76400" y="69220"/>
            <a:ext cx="7496175" cy="738188"/>
          </a:xfrm>
        </p:spPr>
        <p:txBody>
          <a:bodyPr rtlCol="0"/>
          <a:lstStyle/>
          <a:p>
            <a:pPr algn="l">
              <a:defRPr/>
            </a:pPr>
            <a:r>
              <a:rPr lang="en-US" dirty="0" smtClean="0">
                <a:ea typeface="+mn-ea"/>
                <a:cs typeface="+mn-cs"/>
              </a:rPr>
              <a:t>Three Main Objectives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B0A76F5-A5AB-9A4A-B20A-17B1E3BBF1BC}" type="slidenum">
              <a:rPr lang="en-US">
                <a:solidFill>
                  <a:srgbClr val="898989"/>
                </a:solidFill>
                <a:latin typeface="Calibri" charset="0"/>
              </a:rPr>
              <a:pPr eaLnBrk="1" hangingPunct="1"/>
              <a:t>8</a:t>
            </a:fld>
            <a:endParaRPr lang="en-US" dirty="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8596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990600"/>
            <a:ext cx="8732461" cy="5867400"/>
          </a:xfrm>
        </p:spPr>
        <p:txBody>
          <a:bodyPr>
            <a:normAutofit fontScale="92500" lnSpcReduction="20000"/>
          </a:bodyPr>
          <a:lstStyle/>
          <a:p>
            <a:r>
              <a:rPr lang="en-US" sz="1900" dirty="0" smtClean="0"/>
              <a:t>The MPP has </a:t>
            </a:r>
            <a:r>
              <a:rPr lang="en-US" sz="1900" dirty="0" err="1" smtClean="0"/>
              <a:t>licences</a:t>
            </a:r>
            <a:r>
              <a:rPr lang="en-US" sz="1900" dirty="0" smtClean="0"/>
              <a:t> covering the ARVs recommended by WHO for the </a:t>
            </a:r>
            <a:r>
              <a:rPr lang="en-US" sz="1900" b="1" dirty="0" smtClean="0"/>
              <a:t>preferred first line regimen for adults and for children</a:t>
            </a:r>
          </a:p>
          <a:p>
            <a:endParaRPr lang="en-US" sz="1900" dirty="0"/>
          </a:p>
          <a:p>
            <a:r>
              <a:rPr lang="en-US" sz="1900" b="1" dirty="0"/>
              <a:t>At least 20 developing countries</a:t>
            </a:r>
            <a:r>
              <a:rPr lang="en-US" sz="1900" dirty="0"/>
              <a:t> already benefitting from access to more affordable quality-assured first-line regimens as a result of Pool </a:t>
            </a:r>
            <a:r>
              <a:rPr lang="en-US" sz="1900" dirty="0" err="1" smtClean="0"/>
              <a:t>licences</a:t>
            </a:r>
            <a:endParaRPr lang="en-US" sz="1900" dirty="0"/>
          </a:p>
          <a:p>
            <a:endParaRPr lang="en-US" sz="1900" dirty="0"/>
          </a:p>
          <a:p>
            <a:r>
              <a:rPr lang="en-US" sz="1900" b="1" dirty="0"/>
              <a:t>6 ARV manufacturers </a:t>
            </a:r>
            <a:r>
              <a:rPr lang="en-US" sz="1900" dirty="0"/>
              <a:t>have licensed ARVs from the MPP and are actively working on the development and registration of new ARVs (more being discussed) </a:t>
            </a:r>
          </a:p>
          <a:p>
            <a:pPr marL="0" indent="0">
              <a:buNone/>
            </a:pP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Technology </a:t>
            </a:r>
            <a:r>
              <a:rPr lang="en-US" sz="1900" b="1" dirty="0"/>
              <a:t>transfer </a:t>
            </a:r>
            <a:r>
              <a:rPr lang="en-US" sz="1900" dirty="0"/>
              <a:t>to generic manufacturers </a:t>
            </a:r>
            <a:r>
              <a:rPr lang="en-US" sz="1900" dirty="0" smtClean="0"/>
              <a:t>carried </a:t>
            </a:r>
            <a:r>
              <a:rPr lang="en-US" sz="1900" dirty="0"/>
              <a:t>out in relation to four </a:t>
            </a:r>
            <a:r>
              <a:rPr lang="en-US" sz="1900" dirty="0" smtClean="0"/>
              <a:t>ARVs</a:t>
            </a:r>
            <a:endParaRPr lang="en-US" sz="1900" dirty="0"/>
          </a:p>
          <a:p>
            <a:endParaRPr lang="en-US" sz="1900" dirty="0" smtClean="0"/>
          </a:p>
          <a:p>
            <a:pPr>
              <a:lnSpc>
                <a:spcPct val="120000"/>
              </a:lnSpc>
            </a:pPr>
            <a:r>
              <a:rPr lang="en-US" sz="1900" dirty="0" smtClean="0"/>
              <a:t>Public-health </a:t>
            </a:r>
            <a:r>
              <a:rPr lang="en-US" sz="1900" dirty="0"/>
              <a:t>oriented </a:t>
            </a:r>
            <a:r>
              <a:rPr lang="en-US" sz="1900" dirty="0" err="1"/>
              <a:t>licences</a:t>
            </a:r>
            <a:r>
              <a:rPr lang="en-US" sz="1900" dirty="0"/>
              <a:t> have set </a:t>
            </a:r>
            <a:r>
              <a:rPr lang="en-US" sz="1900" b="1" dirty="0"/>
              <a:t>new standards for </a:t>
            </a:r>
            <a:r>
              <a:rPr lang="en-US" sz="1900" b="1" dirty="0" smtClean="0"/>
              <a:t>licensing; </a:t>
            </a:r>
            <a:r>
              <a:rPr lang="en-US" sz="1900" dirty="0" smtClean="0"/>
              <a:t>publication </a:t>
            </a:r>
            <a:r>
              <a:rPr lang="en-US" sz="1900" dirty="0"/>
              <a:t>of full text of licence</a:t>
            </a:r>
          </a:p>
          <a:p>
            <a:pPr marL="0" indent="0">
              <a:buNone/>
            </a:pPr>
            <a:endParaRPr lang="en-US" sz="1900" dirty="0"/>
          </a:p>
          <a:p>
            <a:r>
              <a:rPr lang="en-US" sz="1900" b="1" dirty="0"/>
              <a:t>Patent Status Database </a:t>
            </a:r>
            <a:r>
              <a:rPr lang="en-US" sz="1900" dirty="0"/>
              <a:t>is "an invaluable step towards furthering access to treatment of HIV/AIDS" by UN agencies and major organizations procuring ARVs. </a:t>
            </a:r>
            <a:r>
              <a:rPr lang="en-US" sz="1900" dirty="0">
                <a:hlinkClick r:id="rId2"/>
              </a:rPr>
              <a:t>http://www.medicinespatentpool.org/patent-data/patent-status-of-arvs</a:t>
            </a:r>
            <a:r>
              <a:rPr lang="en-US" sz="1900" dirty="0" smtClean="0">
                <a:hlinkClick r:id="rId2"/>
              </a:rPr>
              <a:t>/</a:t>
            </a:r>
            <a:r>
              <a:rPr lang="en-US" sz="1900" dirty="0" smtClean="0"/>
              <a:t> 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4104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patent pool is voluntary – companies need to see the benefit to them of joining (and assess the possible costs)</a:t>
            </a:r>
          </a:p>
          <a:p>
            <a:endParaRPr lang="en-GB" dirty="0"/>
          </a:p>
          <a:p>
            <a:r>
              <a:rPr lang="en-GB" dirty="0" smtClean="0"/>
              <a:t>Issues over the geographical scope of agreements </a:t>
            </a:r>
          </a:p>
          <a:p>
            <a:pPr marL="0" indent="0">
              <a:buNone/>
            </a:pPr>
            <a:r>
              <a:rPr lang="en-GB" dirty="0" smtClean="0"/>
              <a:t>   </a:t>
            </a:r>
          </a:p>
          <a:p>
            <a:r>
              <a:rPr lang="en-GB" dirty="0" smtClean="0"/>
              <a:t>Companies now undertaking much more voluntary licensing on their own account 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Some activists distrust the Pool because it collaborates with a system they basically disapprove of – and want more transparency than is consistent with negotiations with companies</a:t>
            </a:r>
          </a:p>
          <a:p>
            <a:endParaRPr lang="en-GB" dirty="0"/>
          </a:p>
          <a:p>
            <a:r>
              <a:rPr lang="en-GB" dirty="0" smtClean="0"/>
              <a:t>But five companies are in active negotiations with the Pool and more deals are expected this year. 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1117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ActionTitle"/>
  <p:tag name="DATE" val="10/12/2010 8:38:00 AM"/>
</p:tagLst>
</file>

<file path=ppt/theme/theme1.xml><?xml version="1.0" encoding="utf-8"?>
<a:theme xmlns:a="http://schemas.openxmlformats.org/drawingml/2006/main" name="Patent Pool Templat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Patent Pool Template 2.pot</Template>
  <TotalTime>0</TotalTime>
  <Words>386</Words>
  <Application>Microsoft Office PowerPoint</Application>
  <PresentationFormat>On-screen Show (4:3)</PresentationFormat>
  <Paragraphs>387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Patent Pool Template 2</vt:lpstr>
      <vt:lpstr>The Medicines Patent Pool advancing innovation, expanding access, promoting public health</vt:lpstr>
      <vt:lpstr>First Line Regimens: Price Changes</vt:lpstr>
      <vt:lpstr>Second Line Regimens: Price Changes</vt:lpstr>
      <vt:lpstr>Numbers in treatment (actual and projected) 2003-15</vt:lpstr>
      <vt:lpstr>Impact of New WHO Treatment Guidelines </vt:lpstr>
      <vt:lpstr>Increasing patents in developing countries</vt:lpstr>
      <vt:lpstr>Changing ARV Patent Landscape</vt:lpstr>
      <vt:lpstr>Three Main Objectives</vt:lpstr>
      <vt:lpstr>Impact</vt:lpstr>
      <vt:lpstr>Issues</vt:lpstr>
    </vt:vector>
  </TitlesOfParts>
  <Company>Medicines Patent Pool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Medicines Patent Pool</dc:title>
  <dc:creator>Kaitlin Mara</dc:creator>
  <cp:lastModifiedBy>Karis Petty</cp:lastModifiedBy>
  <cp:revision>227</cp:revision>
  <cp:lastPrinted>2013-03-15T10:36:57Z</cp:lastPrinted>
  <dcterms:created xsi:type="dcterms:W3CDTF">2011-02-07T11:45:36Z</dcterms:created>
  <dcterms:modified xsi:type="dcterms:W3CDTF">2013-07-17T09:03:15Z</dcterms:modified>
</cp:coreProperties>
</file>