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24"/>
  </p:notesMasterIdLst>
  <p:handoutMasterIdLst>
    <p:handoutMasterId r:id="rId25"/>
  </p:handoutMasterIdLst>
  <p:sldIdLst>
    <p:sldId id="338" r:id="rId2"/>
    <p:sldId id="262" r:id="rId3"/>
    <p:sldId id="314" r:id="rId4"/>
    <p:sldId id="336" r:id="rId5"/>
    <p:sldId id="313" r:id="rId6"/>
    <p:sldId id="258" r:id="rId7"/>
    <p:sldId id="316" r:id="rId8"/>
    <p:sldId id="317" r:id="rId9"/>
    <p:sldId id="318" r:id="rId10"/>
    <p:sldId id="322" r:id="rId11"/>
    <p:sldId id="323" r:id="rId12"/>
    <p:sldId id="319" r:id="rId13"/>
    <p:sldId id="320" r:id="rId14"/>
    <p:sldId id="324" r:id="rId15"/>
    <p:sldId id="325" r:id="rId16"/>
    <p:sldId id="326" r:id="rId17"/>
    <p:sldId id="333" r:id="rId18"/>
    <p:sldId id="328" r:id="rId19"/>
    <p:sldId id="329" r:id="rId20"/>
    <p:sldId id="330" r:id="rId21"/>
    <p:sldId id="337" r:id="rId22"/>
    <p:sldId id="331" r:id="rId23"/>
  </p:sldIdLst>
  <p:sldSz cx="9144000" cy="6858000" type="screen4x3"/>
  <p:notesSz cx="6858000" cy="9144000"/>
  <p:defaultTextStyle>
    <a:defPPr>
      <a:defRPr lang="en-GB"/>
    </a:defPPr>
    <a:lvl1pPr algn="l" rtl="0" eaLnBrk="0" fontAlgn="base" hangingPunct="0">
      <a:spcBef>
        <a:spcPct val="20000"/>
      </a:spcBef>
      <a:spcAft>
        <a:spcPct val="0"/>
      </a:spcAft>
      <a:defRPr kern="1200">
        <a:solidFill>
          <a:schemeClr val="bg1"/>
        </a:solidFill>
        <a:latin typeface="Times" pitchFamily="18" charset="0"/>
        <a:ea typeface="+mn-ea"/>
        <a:cs typeface="Arial" charset="0"/>
      </a:defRPr>
    </a:lvl1pPr>
    <a:lvl2pPr marL="457200" algn="l" rtl="0" eaLnBrk="0" fontAlgn="base" hangingPunct="0">
      <a:spcBef>
        <a:spcPct val="20000"/>
      </a:spcBef>
      <a:spcAft>
        <a:spcPct val="0"/>
      </a:spcAft>
      <a:defRPr kern="1200">
        <a:solidFill>
          <a:schemeClr val="bg1"/>
        </a:solidFill>
        <a:latin typeface="Times" pitchFamily="18" charset="0"/>
        <a:ea typeface="+mn-ea"/>
        <a:cs typeface="Arial" charset="0"/>
      </a:defRPr>
    </a:lvl2pPr>
    <a:lvl3pPr marL="914400" algn="l" rtl="0" eaLnBrk="0" fontAlgn="base" hangingPunct="0">
      <a:spcBef>
        <a:spcPct val="20000"/>
      </a:spcBef>
      <a:spcAft>
        <a:spcPct val="0"/>
      </a:spcAft>
      <a:defRPr kern="1200">
        <a:solidFill>
          <a:schemeClr val="bg1"/>
        </a:solidFill>
        <a:latin typeface="Times" pitchFamily="18" charset="0"/>
        <a:ea typeface="+mn-ea"/>
        <a:cs typeface="Arial" charset="0"/>
      </a:defRPr>
    </a:lvl3pPr>
    <a:lvl4pPr marL="1371600" algn="l" rtl="0" eaLnBrk="0" fontAlgn="base" hangingPunct="0">
      <a:spcBef>
        <a:spcPct val="20000"/>
      </a:spcBef>
      <a:spcAft>
        <a:spcPct val="0"/>
      </a:spcAft>
      <a:defRPr kern="1200">
        <a:solidFill>
          <a:schemeClr val="bg1"/>
        </a:solidFill>
        <a:latin typeface="Times" pitchFamily="18" charset="0"/>
        <a:ea typeface="+mn-ea"/>
        <a:cs typeface="Arial" charset="0"/>
      </a:defRPr>
    </a:lvl4pPr>
    <a:lvl5pPr marL="1828800" algn="l" rtl="0" eaLnBrk="0" fontAlgn="base" hangingPunct="0">
      <a:spcBef>
        <a:spcPct val="20000"/>
      </a:spcBef>
      <a:spcAft>
        <a:spcPct val="0"/>
      </a:spcAft>
      <a:defRPr kern="1200">
        <a:solidFill>
          <a:schemeClr val="bg1"/>
        </a:solidFill>
        <a:latin typeface="Times" pitchFamily="18" charset="0"/>
        <a:ea typeface="+mn-ea"/>
        <a:cs typeface="Arial" charset="0"/>
      </a:defRPr>
    </a:lvl5pPr>
    <a:lvl6pPr marL="2286000" algn="l" defTabSz="914400" rtl="0" eaLnBrk="1" latinLnBrk="0" hangingPunct="1">
      <a:defRPr kern="1200">
        <a:solidFill>
          <a:schemeClr val="bg1"/>
        </a:solidFill>
        <a:latin typeface="Times" pitchFamily="18" charset="0"/>
        <a:ea typeface="+mn-ea"/>
        <a:cs typeface="Arial" charset="0"/>
      </a:defRPr>
    </a:lvl6pPr>
    <a:lvl7pPr marL="2743200" algn="l" defTabSz="914400" rtl="0" eaLnBrk="1" latinLnBrk="0" hangingPunct="1">
      <a:defRPr kern="1200">
        <a:solidFill>
          <a:schemeClr val="bg1"/>
        </a:solidFill>
        <a:latin typeface="Times" pitchFamily="18" charset="0"/>
        <a:ea typeface="+mn-ea"/>
        <a:cs typeface="Arial" charset="0"/>
      </a:defRPr>
    </a:lvl7pPr>
    <a:lvl8pPr marL="3200400" algn="l" defTabSz="914400" rtl="0" eaLnBrk="1" latinLnBrk="0" hangingPunct="1">
      <a:defRPr kern="1200">
        <a:solidFill>
          <a:schemeClr val="bg1"/>
        </a:solidFill>
        <a:latin typeface="Times" pitchFamily="18" charset="0"/>
        <a:ea typeface="+mn-ea"/>
        <a:cs typeface="Arial" charset="0"/>
      </a:defRPr>
    </a:lvl8pPr>
    <a:lvl9pPr marL="3657600" algn="l" defTabSz="914400" rtl="0" eaLnBrk="1" latinLnBrk="0" hangingPunct="1">
      <a:defRPr kern="1200">
        <a:solidFill>
          <a:schemeClr val="bg1"/>
        </a:solidFill>
        <a:latin typeface="Times"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FF"/>
    <a:srgbClr val="003366"/>
    <a:srgbClr val="FE9900"/>
    <a:srgbClr val="CCFFFF"/>
    <a:srgbClr val="00FFFF"/>
    <a:srgbClr val="33CCCC"/>
    <a:srgbClr val="00808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1200"/>
            </a:lvl1pPr>
          </a:lstStyle>
          <a:p>
            <a:endParaRPr lang="en-GB" altLang="en-GB"/>
          </a:p>
        </p:txBody>
      </p:sp>
      <p:sp>
        <p:nvSpPr>
          <p:cNvPr id="7270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lvl1pPr>
          </a:lstStyle>
          <a:p>
            <a:endParaRPr lang="en-GB" altLang="en-GB"/>
          </a:p>
        </p:txBody>
      </p:sp>
      <p:sp>
        <p:nvSpPr>
          <p:cNvPr id="7270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sz="1200"/>
            </a:lvl1pPr>
          </a:lstStyle>
          <a:p>
            <a:r>
              <a:rPr lang="en-GB" altLang="en-GB"/>
              <a:t>©US 2004</a:t>
            </a:r>
          </a:p>
        </p:txBody>
      </p:sp>
      <p:sp>
        <p:nvSpPr>
          <p:cNvPr id="7270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defRPr sz="1200"/>
            </a:lvl1pPr>
          </a:lstStyle>
          <a:p>
            <a:fld id="{6BD0200C-80ED-4A8E-BB08-7A63C60D011F}" type="slidenum">
              <a:rPr lang="en-GB" altLang="en-GB"/>
              <a:pPr/>
              <a:t>‹#›</a:t>
            </a:fld>
            <a:endParaRPr lang="en-GB" altLang="en-GB"/>
          </a:p>
        </p:txBody>
      </p:sp>
    </p:spTree>
    <p:extLst>
      <p:ext uri="{BB962C8B-B14F-4D97-AF65-F5344CB8AC3E}">
        <p14:creationId xmlns:p14="http://schemas.microsoft.com/office/powerpoint/2010/main" val="1694948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GB" smtClean="0"/>
              <a:t>Click to edit Master text styles</a:t>
            </a:r>
          </a:p>
          <a:p>
            <a:pPr lvl="1"/>
            <a:r>
              <a:rPr lang="en-GB" altLang="en-GB" smtClean="0"/>
              <a:t>Second level</a:t>
            </a:r>
          </a:p>
          <a:p>
            <a:pPr lvl="2"/>
            <a:r>
              <a:rPr lang="en-GB" altLang="en-GB" smtClean="0"/>
              <a:t>Third level</a:t>
            </a:r>
          </a:p>
          <a:p>
            <a:pPr lvl="3"/>
            <a:r>
              <a:rPr lang="en-GB" altLang="en-GB" smtClean="0"/>
              <a:t>Fourth level</a:t>
            </a:r>
          </a:p>
          <a:p>
            <a:pPr lvl="4"/>
            <a:r>
              <a:rPr lang="en-GB" altLang="en-GB" smtClean="0"/>
              <a:t>Fifth level</a:t>
            </a:r>
          </a:p>
        </p:txBody>
      </p:sp>
    </p:spTree>
    <p:extLst>
      <p:ext uri="{BB962C8B-B14F-4D97-AF65-F5344CB8AC3E}">
        <p14:creationId xmlns:p14="http://schemas.microsoft.com/office/powerpoint/2010/main" val="5262432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GB" altLang="en-GB"/>
              <a:t>Title slide of presentation.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r>
              <a:rPr lang="en-GB" altLang="en-GB"/>
              <a:t>Introduction slide.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 discussing decline of &amp; threats to blockbuster model here</a:t>
            </a:r>
            <a:endParaRPr lang="en-GB" dirty="0"/>
          </a:p>
        </p:txBody>
      </p:sp>
    </p:spTree>
    <p:extLst>
      <p:ext uri="{BB962C8B-B14F-4D97-AF65-F5344CB8AC3E}">
        <p14:creationId xmlns:p14="http://schemas.microsoft.com/office/powerpoint/2010/main" val="3424261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Possibly also</a:t>
            </a:r>
            <a:r>
              <a:rPr lang="en-GB" baseline="0" dirty="0" smtClean="0"/>
              <a:t> rare disease and compassionate use bias</a:t>
            </a:r>
            <a:endParaRPr lang="en-GB" dirty="0"/>
          </a:p>
        </p:txBody>
      </p:sp>
    </p:spTree>
    <p:extLst>
      <p:ext uri="{BB962C8B-B14F-4D97-AF65-F5344CB8AC3E}">
        <p14:creationId xmlns:p14="http://schemas.microsoft.com/office/powerpoint/2010/main" val="3695318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96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293813"/>
          </a:xfrm>
          <a:prstGeom prst="rect">
            <a:avLst/>
          </a:prstGeom>
          <a:noFill/>
          <a:extLst>
            <a:ext uri="{909E8E84-426E-40DD-AFC4-6F175D3DCCD1}">
              <a14:hiddenFill xmlns:a14="http://schemas.microsoft.com/office/drawing/2010/main">
                <a:solidFill>
                  <a:srgbClr val="FFFFFF"/>
                </a:solidFill>
              </a14:hiddenFill>
            </a:ext>
          </a:extLst>
        </p:spPr>
      </p:pic>
      <p:sp>
        <p:nvSpPr>
          <p:cNvPr id="296963" name="Rectangle 3"/>
          <p:cNvSpPr>
            <a:spLocks noGrp="1" noChangeArrowheads="1"/>
          </p:cNvSpPr>
          <p:nvPr>
            <p:ph type="ctrTitle"/>
          </p:nvPr>
        </p:nvSpPr>
        <p:spPr>
          <a:xfrm>
            <a:off x="515938" y="295275"/>
            <a:ext cx="6265862" cy="1000125"/>
          </a:xfrm>
        </p:spPr>
        <p:txBody>
          <a:bodyPr/>
          <a:lstStyle>
            <a:lvl1pPr>
              <a:defRPr>
                <a:solidFill>
                  <a:srgbClr val="FFFFFF"/>
                </a:solidFill>
              </a:defRPr>
            </a:lvl1pPr>
          </a:lstStyle>
          <a:p>
            <a:pPr lvl="0"/>
            <a:r>
              <a:rPr lang="en-GB" altLang="en-GB" noProof="0" smtClean="0"/>
              <a:t>Click to edit</a:t>
            </a:r>
            <a:br>
              <a:rPr lang="en-GB" altLang="en-GB" noProof="0" smtClean="0"/>
            </a:br>
            <a:r>
              <a:rPr lang="en-GB" altLang="en-GB" noProof="0" smtClean="0"/>
              <a:t>Master title style</a:t>
            </a:r>
          </a:p>
        </p:txBody>
      </p:sp>
      <p:sp>
        <p:nvSpPr>
          <p:cNvPr id="296964" name="Rectangle 4"/>
          <p:cNvSpPr>
            <a:spLocks noGrp="1" noChangeArrowheads="1"/>
          </p:cNvSpPr>
          <p:nvPr>
            <p:ph type="subTitle" idx="1"/>
          </p:nvPr>
        </p:nvSpPr>
        <p:spPr>
          <a:xfrm>
            <a:off x="552450" y="1871663"/>
            <a:ext cx="8286750" cy="360362"/>
          </a:xfrm>
        </p:spPr>
        <p:txBody>
          <a:bodyPr/>
          <a:lstStyle>
            <a:lvl1pPr marL="0" indent="0">
              <a:buFontTx/>
              <a:buNone/>
              <a:defRPr b="1">
                <a:solidFill>
                  <a:srgbClr val="FFCC00"/>
                </a:solidFill>
              </a:defRPr>
            </a:lvl1pPr>
          </a:lstStyle>
          <a:p>
            <a:pPr lvl="0"/>
            <a:r>
              <a:rPr lang="en-US" altLang="en-GB" noProof="0" smtClean="0"/>
              <a:t>Click to edit Master subtitle style</a:t>
            </a:r>
          </a:p>
        </p:txBody>
      </p:sp>
      <p:sp>
        <p:nvSpPr>
          <p:cNvPr id="296965" name="Line 5"/>
          <p:cNvSpPr>
            <a:spLocks noChangeShapeType="1"/>
          </p:cNvSpPr>
          <p:nvPr/>
        </p:nvSpPr>
        <p:spPr bwMode="auto">
          <a:xfrm>
            <a:off x="0" y="1295400"/>
            <a:ext cx="9144000" cy="0"/>
          </a:xfrm>
          <a:prstGeom prst="line">
            <a:avLst/>
          </a:prstGeom>
          <a:noFill/>
          <a:ln w="17526">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96966" name="Rectangle 6"/>
          <p:cNvSpPr>
            <a:spLocks noGrp="1" noChangeArrowheads="1"/>
          </p:cNvSpPr>
          <p:nvPr>
            <p:ph type="ftr" sz="quarter" idx="3"/>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296967" name="Rectangle 7"/>
          <p:cNvSpPr>
            <a:spLocks noChangeArrowheads="1"/>
          </p:cNvSpPr>
          <p:nvPr/>
        </p:nvSpPr>
        <p:spPr bwMode="auto">
          <a:xfrm>
            <a:off x="7308850" y="6165850"/>
            <a:ext cx="151288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a:spcBef>
                <a:spcPct val="0"/>
              </a:spcBef>
            </a:pPr>
            <a:r>
              <a:rPr lang="en-US" sz="1600">
                <a:solidFill>
                  <a:schemeClr val="accent1"/>
                </a:solidFill>
                <a:latin typeface="Arial" charset="0"/>
              </a:rPr>
              <a:t>my date</a:t>
            </a:r>
            <a:endParaRPr lang="en-GB" altLang="en-GB" sz="2200">
              <a:solidFill>
                <a:schemeClr val="accent1"/>
              </a:solidFill>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quarter" idx="10"/>
          </p:nvPr>
        </p:nvSpPr>
        <p:spPr/>
        <p:txBody>
          <a:bodyPr/>
          <a:lstStyle>
            <a:lvl1pPr>
              <a:defRPr/>
            </a:lvl1pPr>
          </a:lstStyle>
          <a:p>
            <a:r>
              <a:rPr lang="en-GB"/>
              <a:t>my date</a:t>
            </a:r>
            <a:endParaRPr lang="en-GB" altLang="en-GB" sz="2200"/>
          </a:p>
        </p:txBody>
      </p:sp>
      <p:sp>
        <p:nvSpPr>
          <p:cNvPr id="5" name="Footer Placeholder 4"/>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6" name="Slide Number Placeholder 5"/>
          <p:cNvSpPr>
            <a:spLocks noGrp="1"/>
          </p:cNvSpPr>
          <p:nvPr>
            <p:ph type="sldNum" sz="quarter" idx="12"/>
          </p:nvPr>
        </p:nvSpPr>
        <p:spPr/>
        <p:txBody>
          <a:bodyPr/>
          <a:lstStyle>
            <a:lvl1pPr>
              <a:defRPr/>
            </a:lvl1pPr>
          </a:lstStyle>
          <a:p>
            <a:fld id="{5837163A-A066-45B4-A153-FAC7827AF5C7}" type="slidenum">
              <a:rPr lang="en-GB"/>
              <a:pPr/>
              <a:t>‹#›</a:t>
            </a:fld>
            <a:endParaRPr lang="en-GB"/>
          </a:p>
        </p:txBody>
      </p:sp>
    </p:spTree>
    <p:extLst>
      <p:ext uri="{BB962C8B-B14F-4D97-AF65-F5344CB8AC3E}">
        <p14:creationId xmlns:p14="http://schemas.microsoft.com/office/powerpoint/2010/main" val="721182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quarter" idx="10"/>
          </p:nvPr>
        </p:nvSpPr>
        <p:spPr/>
        <p:txBody>
          <a:bodyPr/>
          <a:lstStyle>
            <a:lvl1pPr>
              <a:defRPr/>
            </a:lvl1pPr>
          </a:lstStyle>
          <a:p>
            <a:r>
              <a:rPr lang="en-GB"/>
              <a:t>my date</a:t>
            </a:r>
            <a:endParaRPr lang="en-GB" altLang="en-GB" sz="2200"/>
          </a:p>
        </p:txBody>
      </p:sp>
      <p:sp>
        <p:nvSpPr>
          <p:cNvPr id="5" name="Footer Placeholder 4"/>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6" name="Slide Number Placeholder 5"/>
          <p:cNvSpPr>
            <a:spLocks noGrp="1"/>
          </p:cNvSpPr>
          <p:nvPr>
            <p:ph type="sldNum" sz="quarter" idx="12"/>
          </p:nvPr>
        </p:nvSpPr>
        <p:spPr/>
        <p:txBody>
          <a:bodyPr/>
          <a:lstStyle>
            <a:lvl1pPr>
              <a:defRPr/>
            </a:lvl1pPr>
          </a:lstStyle>
          <a:p>
            <a:fld id="{9D7259CA-2FFA-4BBB-9C2A-76B7BA3311A3}" type="slidenum">
              <a:rPr lang="en-GB"/>
              <a:pPr/>
              <a:t>‹#›</a:t>
            </a:fld>
            <a:endParaRPr lang="en-GB"/>
          </a:p>
        </p:txBody>
      </p:sp>
    </p:spTree>
    <p:extLst>
      <p:ext uri="{BB962C8B-B14F-4D97-AF65-F5344CB8AC3E}">
        <p14:creationId xmlns:p14="http://schemas.microsoft.com/office/powerpoint/2010/main" val="4198409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54038" y="1871663"/>
            <a:ext cx="4065587" cy="3690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72025" y="1871663"/>
            <a:ext cx="4067175" cy="3690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quarter" idx="10"/>
          </p:nvPr>
        </p:nvSpPr>
        <p:spPr/>
        <p:txBody>
          <a:bodyPr/>
          <a:lstStyle>
            <a:lvl1pPr>
              <a:defRPr/>
            </a:lvl1pPr>
          </a:lstStyle>
          <a:p>
            <a:r>
              <a:rPr lang="en-GB"/>
              <a:t>my date</a:t>
            </a:r>
            <a:endParaRPr lang="en-GB" altLang="en-GB" sz="2200"/>
          </a:p>
        </p:txBody>
      </p:sp>
      <p:sp>
        <p:nvSpPr>
          <p:cNvPr id="6" name="Footer Placeholder 5"/>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7" name="Slide Number Placeholder 6"/>
          <p:cNvSpPr>
            <a:spLocks noGrp="1"/>
          </p:cNvSpPr>
          <p:nvPr>
            <p:ph type="sldNum" sz="quarter" idx="12"/>
          </p:nvPr>
        </p:nvSpPr>
        <p:spPr/>
        <p:txBody>
          <a:bodyPr/>
          <a:lstStyle>
            <a:lvl1pPr>
              <a:defRPr/>
            </a:lvl1pPr>
          </a:lstStyle>
          <a:p>
            <a:fld id="{D60F834D-4CAD-4ECE-9C17-4C69A8239F9D}" type="slidenum">
              <a:rPr lang="en-GB"/>
              <a:pPr/>
              <a:t>‹#›</a:t>
            </a:fld>
            <a:endParaRPr lang="en-GB"/>
          </a:p>
        </p:txBody>
      </p:sp>
    </p:spTree>
    <p:extLst>
      <p:ext uri="{BB962C8B-B14F-4D97-AF65-F5344CB8AC3E}">
        <p14:creationId xmlns:p14="http://schemas.microsoft.com/office/powerpoint/2010/main" val="2085987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quarter" idx="10"/>
          </p:nvPr>
        </p:nvSpPr>
        <p:spPr/>
        <p:txBody>
          <a:bodyPr/>
          <a:lstStyle>
            <a:lvl1pPr>
              <a:defRPr/>
            </a:lvl1pPr>
          </a:lstStyle>
          <a:p>
            <a:r>
              <a:rPr lang="en-GB"/>
              <a:t>my date</a:t>
            </a:r>
            <a:endParaRPr lang="en-GB" altLang="en-GB" sz="2200"/>
          </a:p>
        </p:txBody>
      </p:sp>
      <p:sp>
        <p:nvSpPr>
          <p:cNvPr id="8" name="Footer Placeholder 7"/>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9" name="Slide Number Placeholder 8"/>
          <p:cNvSpPr>
            <a:spLocks noGrp="1"/>
          </p:cNvSpPr>
          <p:nvPr>
            <p:ph type="sldNum" sz="quarter" idx="12"/>
          </p:nvPr>
        </p:nvSpPr>
        <p:spPr/>
        <p:txBody>
          <a:bodyPr/>
          <a:lstStyle>
            <a:lvl1pPr>
              <a:defRPr/>
            </a:lvl1pPr>
          </a:lstStyle>
          <a:p>
            <a:fld id="{C5625EDA-24DA-42C2-A99C-092A7EFE9A62}" type="slidenum">
              <a:rPr lang="en-GB"/>
              <a:pPr/>
              <a:t>‹#›</a:t>
            </a:fld>
            <a:endParaRPr lang="en-GB"/>
          </a:p>
        </p:txBody>
      </p:sp>
    </p:spTree>
    <p:extLst>
      <p:ext uri="{BB962C8B-B14F-4D97-AF65-F5344CB8AC3E}">
        <p14:creationId xmlns:p14="http://schemas.microsoft.com/office/powerpoint/2010/main" val="310936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quarter" idx="10"/>
          </p:nvPr>
        </p:nvSpPr>
        <p:spPr/>
        <p:txBody>
          <a:bodyPr/>
          <a:lstStyle>
            <a:lvl1pPr>
              <a:defRPr/>
            </a:lvl1pPr>
          </a:lstStyle>
          <a:p>
            <a:r>
              <a:rPr lang="en-GB"/>
              <a:t>my date</a:t>
            </a:r>
            <a:endParaRPr lang="en-GB" altLang="en-GB" sz="2200"/>
          </a:p>
        </p:txBody>
      </p:sp>
      <p:sp>
        <p:nvSpPr>
          <p:cNvPr id="4" name="Footer Placeholder 3"/>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5" name="Slide Number Placeholder 4"/>
          <p:cNvSpPr>
            <a:spLocks noGrp="1"/>
          </p:cNvSpPr>
          <p:nvPr>
            <p:ph type="sldNum" sz="quarter" idx="12"/>
          </p:nvPr>
        </p:nvSpPr>
        <p:spPr/>
        <p:txBody>
          <a:bodyPr/>
          <a:lstStyle>
            <a:lvl1pPr>
              <a:defRPr/>
            </a:lvl1pPr>
          </a:lstStyle>
          <a:p>
            <a:fld id="{D957FEDB-B402-484D-9CE7-7025B00832B2}" type="slidenum">
              <a:rPr lang="en-GB"/>
              <a:pPr/>
              <a:t>‹#›</a:t>
            </a:fld>
            <a:endParaRPr lang="en-GB"/>
          </a:p>
        </p:txBody>
      </p:sp>
    </p:spTree>
    <p:extLst>
      <p:ext uri="{BB962C8B-B14F-4D97-AF65-F5344CB8AC3E}">
        <p14:creationId xmlns:p14="http://schemas.microsoft.com/office/powerpoint/2010/main" val="697124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r>
              <a:rPr lang="en-GB"/>
              <a:t>my date</a:t>
            </a:r>
            <a:endParaRPr lang="en-GB" altLang="en-GB" sz="2200"/>
          </a:p>
        </p:txBody>
      </p:sp>
      <p:sp>
        <p:nvSpPr>
          <p:cNvPr id="3" name="Footer Placeholder 2"/>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4" name="Slide Number Placeholder 3"/>
          <p:cNvSpPr>
            <a:spLocks noGrp="1"/>
          </p:cNvSpPr>
          <p:nvPr>
            <p:ph type="sldNum" sz="quarter" idx="12"/>
          </p:nvPr>
        </p:nvSpPr>
        <p:spPr/>
        <p:txBody>
          <a:bodyPr/>
          <a:lstStyle>
            <a:lvl1pPr>
              <a:defRPr/>
            </a:lvl1pPr>
          </a:lstStyle>
          <a:p>
            <a:fld id="{87B12B1C-8201-4593-82B9-7E70111CB7C1}" type="slidenum">
              <a:rPr lang="en-GB"/>
              <a:pPr/>
              <a:t>‹#›</a:t>
            </a:fld>
            <a:endParaRPr lang="en-GB"/>
          </a:p>
        </p:txBody>
      </p:sp>
    </p:spTree>
    <p:extLst>
      <p:ext uri="{BB962C8B-B14F-4D97-AF65-F5344CB8AC3E}">
        <p14:creationId xmlns:p14="http://schemas.microsoft.com/office/powerpoint/2010/main" val="4253588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quarter" idx="10"/>
          </p:nvPr>
        </p:nvSpPr>
        <p:spPr/>
        <p:txBody>
          <a:bodyPr/>
          <a:lstStyle>
            <a:lvl1pPr>
              <a:defRPr/>
            </a:lvl1pPr>
          </a:lstStyle>
          <a:p>
            <a:r>
              <a:rPr lang="en-GB"/>
              <a:t>my date</a:t>
            </a:r>
            <a:endParaRPr lang="en-GB" altLang="en-GB" sz="2200"/>
          </a:p>
        </p:txBody>
      </p:sp>
      <p:sp>
        <p:nvSpPr>
          <p:cNvPr id="6" name="Footer Placeholder 5"/>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7" name="Slide Number Placeholder 6"/>
          <p:cNvSpPr>
            <a:spLocks noGrp="1"/>
          </p:cNvSpPr>
          <p:nvPr>
            <p:ph type="sldNum" sz="quarter" idx="12"/>
          </p:nvPr>
        </p:nvSpPr>
        <p:spPr/>
        <p:txBody>
          <a:bodyPr/>
          <a:lstStyle>
            <a:lvl1pPr>
              <a:defRPr/>
            </a:lvl1pPr>
          </a:lstStyle>
          <a:p>
            <a:fld id="{B7C065A8-B8FC-4F79-B5DA-715BC243FE03}" type="slidenum">
              <a:rPr lang="en-GB"/>
              <a:pPr/>
              <a:t>‹#›</a:t>
            </a:fld>
            <a:endParaRPr lang="en-GB"/>
          </a:p>
        </p:txBody>
      </p:sp>
    </p:spTree>
    <p:extLst>
      <p:ext uri="{BB962C8B-B14F-4D97-AF65-F5344CB8AC3E}">
        <p14:creationId xmlns:p14="http://schemas.microsoft.com/office/powerpoint/2010/main" val="88290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quarter" idx="10"/>
          </p:nvPr>
        </p:nvSpPr>
        <p:spPr/>
        <p:txBody>
          <a:bodyPr/>
          <a:lstStyle>
            <a:lvl1pPr>
              <a:defRPr/>
            </a:lvl1pPr>
          </a:lstStyle>
          <a:p>
            <a:r>
              <a:rPr lang="en-GB"/>
              <a:t>my date</a:t>
            </a:r>
            <a:endParaRPr lang="en-GB" altLang="en-GB" sz="2200"/>
          </a:p>
        </p:txBody>
      </p:sp>
      <p:sp>
        <p:nvSpPr>
          <p:cNvPr id="6" name="Footer Placeholder 5"/>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7" name="Slide Number Placeholder 6"/>
          <p:cNvSpPr>
            <a:spLocks noGrp="1"/>
          </p:cNvSpPr>
          <p:nvPr>
            <p:ph type="sldNum" sz="quarter" idx="12"/>
          </p:nvPr>
        </p:nvSpPr>
        <p:spPr/>
        <p:txBody>
          <a:bodyPr/>
          <a:lstStyle>
            <a:lvl1pPr>
              <a:defRPr/>
            </a:lvl1pPr>
          </a:lstStyle>
          <a:p>
            <a:fld id="{4F6DB94A-1E47-4E6E-ADE5-3BD17D4A45FF}" type="slidenum">
              <a:rPr lang="en-GB"/>
              <a:pPr/>
              <a:t>‹#›</a:t>
            </a:fld>
            <a:endParaRPr lang="en-GB"/>
          </a:p>
        </p:txBody>
      </p:sp>
    </p:spTree>
    <p:extLst>
      <p:ext uri="{BB962C8B-B14F-4D97-AF65-F5344CB8AC3E}">
        <p14:creationId xmlns:p14="http://schemas.microsoft.com/office/powerpoint/2010/main" val="74760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quarter" idx="10"/>
          </p:nvPr>
        </p:nvSpPr>
        <p:spPr/>
        <p:txBody>
          <a:bodyPr/>
          <a:lstStyle>
            <a:lvl1pPr>
              <a:defRPr/>
            </a:lvl1pPr>
          </a:lstStyle>
          <a:p>
            <a:r>
              <a:rPr lang="en-GB"/>
              <a:t>my date</a:t>
            </a:r>
            <a:endParaRPr lang="en-GB" altLang="en-GB" sz="2200"/>
          </a:p>
        </p:txBody>
      </p:sp>
      <p:sp>
        <p:nvSpPr>
          <p:cNvPr id="5" name="Footer Placeholder 4"/>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6" name="Slide Number Placeholder 5"/>
          <p:cNvSpPr>
            <a:spLocks noGrp="1"/>
          </p:cNvSpPr>
          <p:nvPr>
            <p:ph type="sldNum" sz="quarter" idx="12"/>
          </p:nvPr>
        </p:nvSpPr>
        <p:spPr/>
        <p:txBody>
          <a:bodyPr/>
          <a:lstStyle>
            <a:lvl1pPr>
              <a:defRPr/>
            </a:lvl1pPr>
          </a:lstStyle>
          <a:p>
            <a:fld id="{9D0F96B1-7D5B-465E-95FF-115634A7B5E1}" type="slidenum">
              <a:rPr lang="en-GB"/>
              <a:pPr/>
              <a:t>‹#›</a:t>
            </a:fld>
            <a:endParaRPr lang="en-GB"/>
          </a:p>
        </p:txBody>
      </p:sp>
    </p:spTree>
    <p:extLst>
      <p:ext uri="{BB962C8B-B14F-4D97-AF65-F5344CB8AC3E}">
        <p14:creationId xmlns:p14="http://schemas.microsoft.com/office/powerpoint/2010/main" val="533151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9575" y="304800"/>
            <a:ext cx="2079625" cy="5257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15938" y="304800"/>
            <a:ext cx="6091237"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quarter" idx="10"/>
          </p:nvPr>
        </p:nvSpPr>
        <p:spPr/>
        <p:txBody>
          <a:bodyPr/>
          <a:lstStyle>
            <a:lvl1pPr>
              <a:defRPr/>
            </a:lvl1pPr>
          </a:lstStyle>
          <a:p>
            <a:r>
              <a:rPr lang="en-GB"/>
              <a:t>my date</a:t>
            </a:r>
            <a:endParaRPr lang="en-GB" altLang="en-GB" sz="2200"/>
          </a:p>
        </p:txBody>
      </p:sp>
      <p:sp>
        <p:nvSpPr>
          <p:cNvPr id="5" name="Footer Placeholder 4"/>
          <p:cNvSpPr>
            <a:spLocks noGrp="1"/>
          </p:cNvSpPr>
          <p:nvPr>
            <p:ph type="ftr" sz="quarter" idx="11"/>
          </p:nvPr>
        </p:nvSpPr>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6" name="Slide Number Placeholder 5"/>
          <p:cNvSpPr>
            <a:spLocks noGrp="1"/>
          </p:cNvSpPr>
          <p:nvPr>
            <p:ph type="sldNum" sz="quarter" idx="12"/>
          </p:nvPr>
        </p:nvSpPr>
        <p:spPr/>
        <p:txBody>
          <a:bodyPr/>
          <a:lstStyle>
            <a:lvl1pPr>
              <a:defRPr/>
            </a:lvl1pPr>
          </a:lstStyle>
          <a:p>
            <a:fld id="{5E77FE5D-8D07-4B1B-81C5-86061CDD86EC}" type="slidenum">
              <a:rPr lang="en-GB"/>
              <a:pPr/>
              <a:t>‹#›</a:t>
            </a:fld>
            <a:endParaRPr lang="en-GB"/>
          </a:p>
        </p:txBody>
      </p:sp>
    </p:spTree>
    <p:extLst>
      <p:ext uri="{BB962C8B-B14F-4D97-AF65-F5344CB8AC3E}">
        <p14:creationId xmlns:p14="http://schemas.microsoft.com/office/powerpoint/2010/main" val="3560140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15938" y="304800"/>
            <a:ext cx="6265862" cy="9906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554038" y="1871663"/>
            <a:ext cx="8285162" cy="3690937"/>
          </a:xfrm>
        </p:spPr>
        <p:txBody>
          <a:bodyPr/>
          <a:lstStyle/>
          <a:p>
            <a:endParaRPr lang="en-GB"/>
          </a:p>
        </p:txBody>
      </p:sp>
      <p:sp>
        <p:nvSpPr>
          <p:cNvPr id="4" name="Date Placeholder 3"/>
          <p:cNvSpPr>
            <a:spLocks noGrp="1"/>
          </p:cNvSpPr>
          <p:nvPr>
            <p:ph type="dt" sz="quarter" idx="10"/>
          </p:nvPr>
        </p:nvSpPr>
        <p:spPr>
          <a:xfrm>
            <a:off x="7308850" y="6165850"/>
            <a:ext cx="1512888" cy="360363"/>
          </a:xfrm>
        </p:spPr>
        <p:txBody>
          <a:bodyPr/>
          <a:lstStyle>
            <a:lvl1pPr>
              <a:defRPr/>
            </a:lvl1pPr>
          </a:lstStyle>
          <a:p>
            <a:r>
              <a:rPr lang="en-GB"/>
              <a:t>my date</a:t>
            </a:r>
            <a:endParaRPr lang="en-GB" altLang="en-GB" sz="2200"/>
          </a:p>
        </p:txBody>
      </p:sp>
      <p:sp>
        <p:nvSpPr>
          <p:cNvPr id="5" name="Footer Placeholder 4"/>
          <p:cNvSpPr>
            <a:spLocks noGrp="1"/>
          </p:cNvSpPr>
          <p:nvPr>
            <p:ph type="ftr" sz="quarter" idx="11"/>
          </p:nvPr>
        </p:nvSpPr>
        <p:spPr>
          <a:xfrm>
            <a:off x="539750" y="6165850"/>
            <a:ext cx="6408738" cy="360363"/>
          </a:xfrm>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6" name="Slide Number Placeholder 5"/>
          <p:cNvSpPr>
            <a:spLocks noGrp="1"/>
          </p:cNvSpPr>
          <p:nvPr>
            <p:ph type="sldNum" sz="quarter" idx="12"/>
          </p:nvPr>
        </p:nvSpPr>
        <p:spPr>
          <a:xfrm>
            <a:off x="0" y="6165850"/>
            <a:ext cx="468313" cy="431800"/>
          </a:xfrm>
        </p:spPr>
        <p:txBody>
          <a:bodyPr/>
          <a:lstStyle>
            <a:lvl1pPr>
              <a:defRPr/>
            </a:lvl1pPr>
          </a:lstStyle>
          <a:p>
            <a:fld id="{8DB29E33-ADED-4F37-A94D-43E53A9F6245}" type="slidenum">
              <a:rPr lang="en-GB"/>
              <a:pPr/>
              <a:t>‹#›</a:t>
            </a:fld>
            <a:endParaRPr lang="en-GB"/>
          </a:p>
        </p:txBody>
      </p:sp>
    </p:spTree>
    <p:extLst>
      <p:ext uri="{BB962C8B-B14F-4D97-AF65-F5344CB8AC3E}">
        <p14:creationId xmlns:p14="http://schemas.microsoft.com/office/powerpoint/2010/main" val="1470355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15938" y="304800"/>
            <a:ext cx="6265862" cy="9906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54038" y="1871663"/>
            <a:ext cx="4065587" cy="3690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772025" y="1871663"/>
            <a:ext cx="4067175" cy="3690937"/>
          </a:xfrm>
        </p:spPr>
        <p:txBody>
          <a:bodyPr/>
          <a:lstStyle/>
          <a:p>
            <a:endParaRPr lang="en-GB"/>
          </a:p>
        </p:txBody>
      </p:sp>
      <p:sp>
        <p:nvSpPr>
          <p:cNvPr id="5" name="Date Placeholder 4"/>
          <p:cNvSpPr>
            <a:spLocks noGrp="1"/>
          </p:cNvSpPr>
          <p:nvPr>
            <p:ph type="dt" sz="quarter" idx="10"/>
          </p:nvPr>
        </p:nvSpPr>
        <p:spPr>
          <a:xfrm>
            <a:off x="7308850" y="6165850"/>
            <a:ext cx="1512888" cy="360363"/>
          </a:xfrm>
        </p:spPr>
        <p:txBody>
          <a:bodyPr/>
          <a:lstStyle>
            <a:lvl1pPr>
              <a:defRPr/>
            </a:lvl1pPr>
          </a:lstStyle>
          <a:p>
            <a:r>
              <a:rPr lang="en-GB"/>
              <a:t>my date</a:t>
            </a:r>
            <a:endParaRPr lang="en-GB" altLang="en-GB" sz="2200"/>
          </a:p>
        </p:txBody>
      </p:sp>
      <p:sp>
        <p:nvSpPr>
          <p:cNvPr id="6" name="Footer Placeholder 5"/>
          <p:cNvSpPr>
            <a:spLocks noGrp="1"/>
          </p:cNvSpPr>
          <p:nvPr>
            <p:ph type="ftr" sz="quarter" idx="11"/>
          </p:nvPr>
        </p:nvSpPr>
        <p:spPr>
          <a:xfrm>
            <a:off x="539750" y="6165850"/>
            <a:ext cx="6408738" cy="360363"/>
          </a:xfrm>
        </p:spPr>
        <p:txBody>
          <a:bodyPr/>
          <a:lstStyle>
            <a:lvl1pPr>
              <a:defRPr sz="1600" b="0">
                <a:solidFill>
                  <a:schemeClr val="accent1"/>
                </a:solidFill>
                <a:latin typeface="Times" pitchFamily="18" charset="0"/>
              </a:defRPr>
            </a:lvl1pPr>
          </a:lstStyle>
          <a:p>
            <a:r>
              <a:rPr lang="en-GB" altLang="en-GB" b="1">
                <a:latin typeface="+mn-lt"/>
              </a:rPr>
              <a:t>my footer</a:t>
            </a:r>
            <a:endParaRPr lang="en-GB" altLang="en-GB">
              <a:latin typeface="+mn-lt"/>
            </a:endParaRPr>
          </a:p>
          <a:p>
            <a:endParaRPr lang="en-GB" sz="1400">
              <a:solidFill>
                <a:schemeClr val="tx1"/>
              </a:solidFill>
            </a:endParaRPr>
          </a:p>
        </p:txBody>
      </p:sp>
      <p:sp>
        <p:nvSpPr>
          <p:cNvPr id="7" name="Slide Number Placeholder 6"/>
          <p:cNvSpPr>
            <a:spLocks noGrp="1"/>
          </p:cNvSpPr>
          <p:nvPr>
            <p:ph type="sldNum" sz="quarter" idx="12"/>
          </p:nvPr>
        </p:nvSpPr>
        <p:spPr>
          <a:xfrm>
            <a:off x="0" y="6165850"/>
            <a:ext cx="468313" cy="431800"/>
          </a:xfrm>
        </p:spPr>
        <p:txBody>
          <a:bodyPr/>
          <a:lstStyle>
            <a:lvl1pPr>
              <a:defRPr/>
            </a:lvl1pPr>
          </a:lstStyle>
          <a:p>
            <a:fld id="{2AB662DE-0A63-4F76-8B0B-13DA287D969B}" type="slidenum">
              <a:rPr lang="en-GB"/>
              <a:pPr/>
              <a:t>‹#›</a:t>
            </a:fld>
            <a:endParaRPr lang="en-GB"/>
          </a:p>
        </p:txBody>
      </p:sp>
    </p:spTree>
    <p:extLst>
      <p:ext uri="{BB962C8B-B14F-4D97-AF65-F5344CB8AC3E}">
        <p14:creationId xmlns:p14="http://schemas.microsoft.com/office/powerpoint/2010/main" val="266928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pic>
        <p:nvPicPr>
          <p:cNvPr id="295938"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1293813"/>
          </a:xfrm>
          <a:prstGeom prst="rect">
            <a:avLst/>
          </a:prstGeom>
          <a:noFill/>
          <a:extLst>
            <a:ext uri="{909E8E84-426E-40DD-AFC4-6F175D3DCCD1}">
              <a14:hiddenFill xmlns:a14="http://schemas.microsoft.com/office/drawing/2010/main">
                <a:solidFill>
                  <a:srgbClr val="FFFFFF"/>
                </a:solidFill>
              </a14:hiddenFill>
            </a:ext>
          </a:extLst>
        </p:spPr>
      </p:pic>
      <p:sp>
        <p:nvSpPr>
          <p:cNvPr id="295939" name="Text Box 3"/>
          <p:cNvSpPr txBox="1">
            <a:spLocks noChangeArrowheads="1"/>
          </p:cNvSpPr>
          <p:nvPr/>
        </p:nvSpPr>
        <p:spPr bwMode="auto">
          <a:xfrm>
            <a:off x="2498725" y="33369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0"/>
              </a:spcBef>
            </a:pPr>
            <a:endParaRPr lang="en-GB" altLang="en-GB" sz="2400">
              <a:solidFill>
                <a:schemeClr val="tx1"/>
              </a:solidFill>
            </a:endParaRPr>
          </a:p>
        </p:txBody>
      </p:sp>
      <p:sp>
        <p:nvSpPr>
          <p:cNvPr id="295940" name="Text Box 4"/>
          <p:cNvSpPr txBox="1">
            <a:spLocks noChangeArrowheads="1"/>
          </p:cNvSpPr>
          <p:nvPr/>
        </p:nvSpPr>
        <p:spPr bwMode="auto">
          <a:xfrm>
            <a:off x="2498725" y="31083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0"/>
              </a:spcBef>
            </a:pPr>
            <a:endParaRPr lang="en-GB" altLang="en-GB" sz="2400">
              <a:solidFill>
                <a:schemeClr val="tx1"/>
              </a:solidFill>
            </a:endParaRPr>
          </a:p>
        </p:txBody>
      </p:sp>
      <p:sp>
        <p:nvSpPr>
          <p:cNvPr id="295941" name="Rectangle 5"/>
          <p:cNvSpPr>
            <a:spLocks noGrp="1" noChangeArrowheads="1"/>
          </p:cNvSpPr>
          <p:nvPr>
            <p:ph type="title"/>
          </p:nvPr>
        </p:nvSpPr>
        <p:spPr bwMode="auto">
          <a:xfrm>
            <a:off x="515938" y="304800"/>
            <a:ext cx="6265862" cy="990600"/>
          </a:xfrm>
          <a:prstGeom prst="rect">
            <a:avLst/>
          </a:prstGeom>
          <a:noFill/>
          <a:ln>
            <a:noFill/>
          </a:ln>
          <a:effectLst/>
          <a:extLst>
            <a:ext uri="{909E8E84-426E-40DD-AFC4-6F175D3DCCD1}">
              <a14:hiddenFill xmlns:a14="http://schemas.microsoft.com/office/drawing/2010/main">
                <a:solidFill>
                  <a:srgbClr val="CC0000"/>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GB" smtClean="0"/>
              <a:t>Click to edit Master title style</a:t>
            </a:r>
          </a:p>
        </p:txBody>
      </p:sp>
      <p:sp>
        <p:nvSpPr>
          <p:cNvPr id="295942" name="Rectangle 6"/>
          <p:cNvSpPr>
            <a:spLocks noGrp="1" noChangeArrowheads="1"/>
          </p:cNvSpPr>
          <p:nvPr>
            <p:ph type="body" idx="1"/>
          </p:nvPr>
        </p:nvSpPr>
        <p:spPr bwMode="auto">
          <a:xfrm>
            <a:off x="554038" y="1871663"/>
            <a:ext cx="8285162" cy="369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GB" smtClean="0"/>
              <a:t>Click to edit Master text styles</a:t>
            </a:r>
          </a:p>
          <a:p>
            <a:pPr lvl="1"/>
            <a:r>
              <a:rPr lang="en-US" altLang="en-GB" smtClean="0"/>
              <a:t>Second level</a:t>
            </a:r>
          </a:p>
          <a:p>
            <a:pPr lvl="2"/>
            <a:r>
              <a:rPr lang="en-US" altLang="en-GB" smtClean="0"/>
              <a:t>Third level</a:t>
            </a:r>
          </a:p>
          <a:p>
            <a:pPr lvl="3"/>
            <a:r>
              <a:rPr lang="en-US" altLang="en-GB" smtClean="0"/>
              <a:t>Fourth level</a:t>
            </a:r>
          </a:p>
          <a:p>
            <a:pPr lvl="4"/>
            <a:r>
              <a:rPr lang="en-US" altLang="en-GB" smtClean="0"/>
              <a:t>Fifth level</a:t>
            </a:r>
          </a:p>
        </p:txBody>
      </p:sp>
      <p:sp>
        <p:nvSpPr>
          <p:cNvPr id="295943" name="Line 7"/>
          <p:cNvSpPr>
            <a:spLocks noChangeShapeType="1"/>
          </p:cNvSpPr>
          <p:nvPr/>
        </p:nvSpPr>
        <p:spPr bwMode="auto">
          <a:xfrm>
            <a:off x="0" y="1295400"/>
            <a:ext cx="9144000" cy="0"/>
          </a:xfrm>
          <a:prstGeom prst="line">
            <a:avLst/>
          </a:prstGeom>
          <a:noFill/>
          <a:ln w="17526">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95944" name="Rectangle 8"/>
          <p:cNvSpPr>
            <a:spLocks noGrp="1" noChangeArrowheads="1"/>
          </p:cNvSpPr>
          <p:nvPr>
            <p:ph type="dt" sz="quarter" idx="2"/>
          </p:nvPr>
        </p:nvSpPr>
        <p:spPr bwMode="auto">
          <a:xfrm>
            <a:off x="7308850" y="6165850"/>
            <a:ext cx="151288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spcBef>
                <a:spcPct val="0"/>
              </a:spcBef>
              <a:defRPr sz="1600">
                <a:solidFill>
                  <a:schemeClr val="accent1"/>
                </a:solidFill>
                <a:latin typeface="+mn-lt"/>
              </a:defRPr>
            </a:lvl1pPr>
          </a:lstStyle>
          <a:p>
            <a:r>
              <a:rPr lang="en-GB"/>
              <a:t>my date</a:t>
            </a:r>
            <a:endParaRPr lang="en-GB" altLang="en-GB" sz="2200"/>
          </a:p>
        </p:txBody>
      </p:sp>
      <p:sp>
        <p:nvSpPr>
          <p:cNvPr id="295945" name="Rectangle 9"/>
          <p:cNvSpPr>
            <a:spLocks noGrp="1" noChangeArrowheads="1"/>
          </p:cNvSpPr>
          <p:nvPr>
            <p:ph type="ftr" sz="quarter" idx="3"/>
          </p:nvPr>
        </p:nvSpPr>
        <p:spPr bwMode="auto">
          <a:xfrm>
            <a:off x="539750" y="6165850"/>
            <a:ext cx="6408738"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b="1">
                <a:solidFill>
                  <a:schemeClr val="tx1"/>
                </a:solidFill>
                <a:latin typeface="+mn-lt"/>
              </a:defRPr>
            </a:lvl1pPr>
          </a:lstStyle>
          <a:p>
            <a:r>
              <a:rPr lang="en-GB" altLang="en-GB" sz="1600">
                <a:solidFill>
                  <a:schemeClr val="accent1"/>
                </a:solidFill>
              </a:rPr>
              <a:t>my footer</a:t>
            </a:r>
            <a:endParaRPr lang="en-GB" altLang="en-GB" sz="1600" b="0">
              <a:solidFill>
                <a:schemeClr val="accent1"/>
              </a:solidFill>
            </a:endParaRPr>
          </a:p>
          <a:p>
            <a:endParaRPr lang="en-GB" b="0">
              <a:latin typeface="Times" pitchFamily="18" charset="0"/>
            </a:endParaRPr>
          </a:p>
        </p:txBody>
      </p:sp>
      <p:sp>
        <p:nvSpPr>
          <p:cNvPr id="295946" name="Rectangle 10"/>
          <p:cNvSpPr>
            <a:spLocks noGrp="1" noChangeArrowheads="1"/>
          </p:cNvSpPr>
          <p:nvPr>
            <p:ph type="sldNum" sz="quarter" idx="4"/>
          </p:nvPr>
        </p:nvSpPr>
        <p:spPr bwMode="auto">
          <a:xfrm>
            <a:off x="0" y="6165850"/>
            <a:ext cx="468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600" b="1">
                <a:solidFill>
                  <a:schemeClr val="accent1"/>
                </a:solidFill>
                <a:latin typeface="+mn-lt"/>
              </a:defRPr>
            </a:lvl1pPr>
          </a:lstStyle>
          <a:p>
            <a:fld id="{3D5EF988-F53D-4170-A17F-01DFBBAE36F3}" type="slidenum">
              <a:rPr lang="en-GB"/>
              <a:pPr/>
              <a:t>‹#›</a:t>
            </a:fld>
            <a:endParaRPr lang="en-GB"/>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hf hdr="0"/>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defRPr>
      </a:lvl2pPr>
      <a:lvl3pPr algn="l" rtl="0" eaLnBrk="0" fontAlgn="base" hangingPunct="0">
        <a:spcBef>
          <a:spcPct val="0"/>
        </a:spcBef>
        <a:spcAft>
          <a:spcPct val="0"/>
        </a:spcAft>
        <a:defRPr sz="2600" b="1">
          <a:solidFill>
            <a:schemeClr val="tx2"/>
          </a:solidFill>
          <a:latin typeface="Arial" charset="0"/>
        </a:defRPr>
      </a:lvl3pPr>
      <a:lvl4pPr algn="l" rtl="0" eaLnBrk="0" fontAlgn="base" hangingPunct="0">
        <a:spcBef>
          <a:spcPct val="0"/>
        </a:spcBef>
        <a:spcAft>
          <a:spcPct val="0"/>
        </a:spcAft>
        <a:defRPr sz="2600" b="1">
          <a:solidFill>
            <a:schemeClr val="tx2"/>
          </a:solidFill>
          <a:latin typeface="Arial" charset="0"/>
        </a:defRPr>
      </a:lvl4pPr>
      <a:lvl5pPr algn="l" rtl="0" eaLnBrk="0" fontAlgn="base" hangingPunct="0">
        <a:spcBef>
          <a:spcPct val="0"/>
        </a:spcBef>
        <a:spcAft>
          <a:spcPct val="0"/>
        </a:spcAft>
        <a:defRPr sz="2600" b="1">
          <a:solidFill>
            <a:schemeClr val="tx2"/>
          </a:solidFill>
          <a:latin typeface="Arial" charset="0"/>
        </a:defRPr>
      </a:lvl5pPr>
      <a:lvl6pPr marL="457200" algn="l" rtl="0" eaLnBrk="0" fontAlgn="base" hangingPunct="0">
        <a:spcBef>
          <a:spcPct val="0"/>
        </a:spcBef>
        <a:spcAft>
          <a:spcPct val="0"/>
        </a:spcAft>
        <a:defRPr sz="2600" b="1">
          <a:solidFill>
            <a:schemeClr val="tx2"/>
          </a:solidFill>
          <a:latin typeface="Arial" charset="0"/>
        </a:defRPr>
      </a:lvl6pPr>
      <a:lvl7pPr marL="914400" algn="l" rtl="0" eaLnBrk="0" fontAlgn="base" hangingPunct="0">
        <a:spcBef>
          <a:spcPct val="0"/>
        </a:spcBef>
        <a:spcAft>
          <a:spcPct val="0"/>
        </a:spcAft>
        <a:defRPr sz="2600" b="1">
          <a:solidFill>
            <a:schemeClr val="tx2"/>
          </a:solidFill>
          <a:latin typeface="Arial" charset="0"/>
        </a:defRPr>
      </a:lvl7pPr>
      <a:lvl8pPr marL="1371600" algn="l" rtl="0" eaLnBrk="0" fontAlgn="base" hangingPunct="0">
        <a:spcBef>
          <a:spcPct val="0"/>
        </a:spcBef>
        <a:spcAft>
          <a:spcPct val="0"/>
        </a:spcAft>
        <a:defRPr sz="2600" b="1">
          <a:solidFill>
            <a:schemeClr val="tx2"/>
          </a:solidFill>
          <a:latin typeface="Arial" charset="0"/>
        </a:defRPr>
      </a:lvl8pPr>
      <a:lvl9pPr marL="1828800" algn="l" rtl="0" eaLnBrk="0" fontAlgn="base" hangingPunct="0">
        <a:spcBef>
          <a:spcPct val="0"/>
        </a:spcBef>
        <a:spcAft>
          <a:spcPct val="0"/>
        </a:spcAft>
        <a:defRPr sz="2600" b="1">
          <a:solidFill>
            <a:schemeClr val="tx2"/>
          </a:solidFill>
          <a:latin typeface="Arial" charset="0"/>
        </a:defRPr>
      </a:lvl9pPr>
    </p:titleStyle>
    <p:bodyStyle>
      <a:lvl1pPr marL="177800" indent="-177800" algn="l" rtl="0" eaLnBrk="0" fontAlgn="base" hangingPunct="0">
        <a:lnSpc>
          <a:spcPct val="125000"/>
        </a:lnSpc>
        <a:spcBef>
          <a:spcPct val="0"/>
        </a:spcBef>
        <a:spcAft>
          <a:spcPct val="0"/>
        </a:spcAft>
        <a:buChar char="•"/>
        <a:defRPr sz="2200">
          <a:solidFill>
            <a:srgbClr val="DDDDDD"/>
          </a:solidFill>
          <a:latin typeface="+mn-lt"/>
          <a:ea typeface="+mn-ea"/>
          <a:cs typeface="+mn-cs"/>
        </a:defRPr>
      </a:lvl1pPr>
      <a:lvl2pPr marL="547688" indent="-190500" algn="l" rtl="0" eaLnBrk="0" fontAlgn="base" hangingPunct="0">
        <a:lnSpc>
          <a:spcPct val="125000"/>
        </a:lnSpc>
        <a:spcBef>
          <a:spcPct val="20000"/>
        </a:spcBef>
        <a:spcAft>
          <a:spcPct val="0"/>
        </a:spcAft>
        <a:buFont typeface="Arial" charset="0"/>
        <a:buChar char="-"/>
        <a:defRPr sz="2200">
          <a:solidFill>
            <a:srgbClr val="DDDDDD"/>
          </a:solidFill>
          <a:latin typeface="+mn-lt"/>
        </a:defRPr>
      </a:lvl2pPr>
      <a:lvl3pPr marL="901700" indent="-174625" algn="l" rtl="0" eaLnBrk="0" fontAlgn="base" hangingPunct="0">
        <a:lnSpc>
          <a:spcPct val="125000"/>
        </a:lnSpc>
        <a:spcBef>
          <a:spcPct val="20000"/>
        </a:spcBef>
        <a:spcAft>
          <a:spcPct val="0"/>
        </a:spcAft>
        <a:buFont typeface="Symbol" pitchFamily="18" charset="2"/>
        <a:defRPr sz="2200">
          <a:solidFill>
            <a:srgbClr val="DDDDDD"/>
          </a:solidFill>
          <a:latin typeface="+mn-lt"/>
        </a:defRPr>
      </a:lvl3pPr>
      <a:lvl4pPr marL="1258888" indent="-177800" algn="l" rtl="0" eaLnBrk="0" fontAlgn="base" hangingPunct="0">
        <a:spcBef>
          <a:spcPct val="20000"/>
        </a:spcBef>
        <a:spcAft>
          <a:spcPct val="0"/>
        </a:spcAft>
        <a:defRPr sz="2200">
          <a:solidFill>
            <a:srgbClr val="DDDDDD"/>
          </a:solidFill>
          <a:latin typeface="+mn-lt"/>
        </a:defRPr>
      </a:lvl4pPr>
      <a:lvl5pPr marL="1612900" indent="-174625" algn="l" rtl="0" eaLnBrk="0" fontAlgn="base" hangingPunct="0">
        <a:spcBef>
          <a:spcPct val="20000"/>
        </a:spcBef>
        <a:spcAft>
          <a:spcPct val="0"/>
        </a:spcAft>
        <a:buFont typeface="Times" pitchFamily="18" charset="0"/>
        <a:defRPr sz="2200">
          <a:solidFill>
            <a:srgbClr val="DDDDDD"/>
          </a:solidFill>
          <a:latin typeface="+mn-lt"/>
        </a:defRPr>
      </a:lvl5pPr>
      <a:lvl6pPr marL="2070100" indent="-174625" algn="l" rtl="0" eaLnBrk="0" fontAlgn="base" hangingPunct="0">
        <a:spcBef>
          <a:spcPct val="20000"/>
        </a:spcBef>
        <a:spcAft>
          <a:spcPct val="0"/>
        </a:spcAft>
        <a:buFont typeface="Times" pitchFamily="18" charset="0"/>
        <a:defRPr sz="2200">
          <a:solidFill>
            <a:srgbClr val="DDDDDD"/>
          </a:solidFill>
          <a:latin typeface="+mn-lt"/>
        </a:defRPr>
      </a:lvl6pPr>
      <a:lvl7pPr marL="2527300" indent="-174625" algn="l" rtl="0" eaLnBrk="0" fontAlgn="base" hangingPunct="0">
        <a:spcBef>
          <a:spcPct val="20000"/>
        </a:spcBef>
        <a:spcAft>
          <a:spcPct val="0"/>
        </a:spcAft>
        <a:buFont typeface="Times" pitchFamily="18" charset="0"/>
        <a:defRPr sz="2200">
          <a:solidFill>
            <a:srgbClr val="DDDDDD"/>
          </a:solidFill>
          <a:latin typeface="+mn-lt"/>
        </a:defRPr>
      </a:lvl7pPr>
      <a:lvl8pPr marL="2984500" indent="-174625" algn="l" rtl="0" eaLnBrk="0" fontAlgn="base" hangingPunct="0">
        <a:spcBef>
          <a:spcPct val="20000"/>
        </a:spcBef>
        <a:spcAft>
          <a:spcPct val="0"/>
        </a:spcAft>
        <a:buFont typeface="Times" pitchFamily="18" charset="0"/>
        <a:defRPr sz="2200">
          <a:solidFill>
            <a:srgbClr val="DDDDDD"/>
          </a:solidFill>
          <a:latin typeface="+mn-lt"/>
        </a:defRPr>
      </a:lvl8pPr>
      <a:lvl9pPr marL="3441700" indent="-174625" algn="l" rtl="0" eaLnBrk="0" fontAlgn="base" hangingPunct="0">
        <a:spcBef>
          <a:spcPct val="20000"/>
        </a:spcBef>
        <a:spcAft>
          <a:spcPct val="0"/>
        </a:spcAft>
        <a:buFont typeface="Times" pitchFamily="18" charset="0"/>
        <a:defRPr sz="2200">
          <a:solidFill>
            <a:srgbClr val="DDDDDD"/>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a.faulkner@sussex.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6602288" cy="990600"/>
          </a:xfrm>
        </p:spPr>
        <p:txBody>
          <a:bodyPr/>
          <a:lstStyle/>
          <a:p>
            <a:r>
              <a:rPr lang="en-GB" sz="2400" dirty="0">
                <a:solidFill>
                  <a:schemeClr val="accent1">
                    <a:lumMod val="60000"/>
                    <a:lumOff val="40000"/>
                  </a:schemeClr>
                </a:solidFill>
              </a:rPr>
              <a:t>Panel 3. Designing Pharmaceutical Markets: </a:t>
            </a:r>
            <a:r>
              <a:rPr lang="en-GB" sz="2400" dirty="0" err="1">
                <a:solidFill>
                  <a:schemeClr val="accent1">
                    <a:lumMod val="60000"/>
                    <a:lumOff val="40000"/>
                  </a:schemeClr>
                </a:solidFill>
              </a:rPr>
              <a:t>Pharmaceuticalisation</a:t>
            </a:r>
            <a:r>
              <a:rPr lang="en-GB" sz="2400" dirty="0">
                <a:solidFill>
                  <a:schemeClr val="accent1">
                    <a:lumMod val="60000"/>
                    <a:lumOff val="40000"/>
                  </a:schemeClr>
                </a:solidFill>
              </a:rPr>
              <a:t>, Regulation and Global Health</a:t>
            </a:r>
            <a:r>
              <a:rPr lang="en-GB" sz="2400" dirty="0"/>
              <a:t/>
            </a:r>
            <a:br>
              <a:rPr lang="en-GB" sz="2400" dirty="0"/>
            </a:br>
            <a:endParaRPr lang="en-GB" sz="2400" dirty="0"/>
          </a:p>
        </p:txBody>
      </p:sp>
      <p:sp>
        <p:nvSpPr>
          <p:cNvPr id="3" name="Content Placeholder 2"/>
          <p:cNvSpPr>
            <a:spLocks noGrp="1"/>
          </p:cNvSpPr>
          <p:nvPr>
            <p:ph idx="1"/>
          </p:nvPr>
        </p:nvSpPr>
        <p:spPr>
          <a:xfrm>
            <a:off x="554038" y="2599068"/>
            <a:ext cx="8589962" cy="2963531"/>
          </a:xfrm>
        </p:spPr>
        <p:txBody>
          <a:bodyPr/>
          <a:lstStyle/>
          <a:p>
            <a:pPr marL="0" indent="0">
              <a:buNone/>
            </a:pPr>
            <a:r>
              <a:rPr lang="en-GB" dirty="0" smtClean="0"/>
              <a:t/>
            </a:r>
            <a:br>
              <a:rPr lang="en-GB" dirty="0" smtClean="0"/>
            </a:br>
            <a:r>
              <a:rPr lang="en-GB" dirty="0" smtClean="0"/>
              <a:t>1. G. </a:t>
            </a:r>
            <a:r>
              <a:rPr lang="en-GB" dirty="0"/>
              <a:t>Bloom –‘</a:t>
            </a:r>
            <a:r>
              <a:rPr lang="en-GB" sz="2000" dirty="0"/>
              <a:t>Addressing the challenge of unorganised markets for pharmaceuticals in low and middle income countries’.</a:t>
            </a:r>
          </a:p>
          <a:p>
            <a:pPr marL="0" indent="0">
              <a:buNone/>
            </a:pPr>
            <a:r>
              <a:rPr lang="en-GB" dirty="0" smtClean="0"/>
              <a:t>2. I. Harper </a:t>
            </a:r>
            <a:r>
              <a:rPr lang="en-GB" dirty="0"/>
              <a:t>– </a:t>
            </a:r>
            <a:r>
              <a:rPr lang="en-GB" sz="2000" dirty="0"/>
              <a:t>‘Understanding TB drug markets in South Asia: The case of Nepal’</a:t>
            </a:r>
          </a:p>
          <a:p>
            <a:pPr marL="0" indent="0">
              <a:buNone/>
            </a:pPr>
            <a:r>
              <a:rPr lang="en-GB" dirty="0" smtClean="0"/>
              <a:t>3. A .Faulkner </a:t>
            </a:r>
            <a:r>
              <a:rPr lang="en-GB" dirty="0"/>
              <a:t>– </a:t>
            </a:r>
            <a:r>
              <a:rPr lang="en-GB" sz="2000" dirty="0"/>
              <a:t>‘The pharmaceutical imperative: extension of the European Union’s medicines regulation’ </a:t>
            </a:r>
          </a:p>
          <a:p>
            <a:pPr marL="0" indent="0">
              <a:buNone/>
            </a:pPr>
            <a:r>
              <a:rPr lang="en-GB" dirty="0" smtClean="0"/>
              <a:t>4. P</a:t>
            </a:r>
            <a:r>
              <a:rPr lang="en-GB" dirty="0"/>
              <a:t>. Martin </a:t>
            </a:r>
            <a:r>
              <a:rPr lang="en-GB" dirty="0" smtClean="0"/>
              <a:t>- </a:t>
            </a:r>
            <a:r>
              <a:rPr lang="en-GB" sz="2000" dirty="0" smtClean="0"/>
              <a:t>‘</a:t>
            </a:r>
            <a:r>
              <a:rPr lang="en-GB" sz="2000" dirty="0"/>
              <a:t>Pharmaceutical  Futures’</a:t>
            </a:r>
          </a:p>
          <a:p>
            <a:pPr marL="0" indent="0">
              <a:buNone/>
            </a:pPr>
            <a:r>
              <a:rPr lang="en-GB" dirty="0" smtClean="0"/>
              <a:t>5. J</a:t>
            </a:r>
            <a:r>
              <a:rPr lang="en-GB" dirty="0"/>
              <a:t>. Abraham - </a:t>
            </a:r>
            <a:r>
              <a:rPr lang="en-GB" sz="2000" dirty="0"/>
              <a:t>'The Challenge of </a:t>
            </a:r>
            <a:r>
              <a:rPr lang="en-GB" sz="2000" dirty="0" smtClean="0"/>
              <a:t>Evaluating </a:t>
            </a:r>
            <a:r>
              <a:rPr lang="en-GB" sz="2000" dirty="0" err="1" smtClean="0"/>
              <a:t>Pharmaceuticalisation</a:t>
            </a:r>
            <a:r>
              <a:rPr lang="en-GB" sz="2000" dirty="0"/>
              <a:t>'.</a:t>
            </a:r>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5960" y="1556792"/>
            <a:ext cx="5923899" cy="1186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2025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3"/>
          </p:nvPr>
        </p:nvSpPr>
        <p:spPr/>
        <p:txBody>
          <a:bodyPr/>
          <a:lstStyle/>
          <a:p>
            <a:r>
              <a:rPr lang="en-GB" altLang="en-GB" b="1" dirty="0" smtClean="0">
                <a:latin typeface="Arial" charset="0"/>
              </a:rPr>
              <a:t> </a:t>
            </a:r>
            <a:endParaRPr lang="en-GB" altLang="en-GB" dirty="0">
              <a:latin typeface="Arial" charset="0"/>
            </a:endParaRPr>
          </a:p>
          <a:p>
            <a:endParaRPr lang="en-GB" sz="1400" dirty="0">
              <a:solidFill>
                <a:schemeClr val="tx1"/>
              </a:solidFill>
            </a:endParaRPr>
          </a:p>
        </p:txBody>
      </p:sp>
      <p:sp>
        <p:nvSpPr>
          <p:cNvPr id="17459" name="Rectangle 51"/>
          <p:cNvSpPr>
            <a:spLocks noGrp="1" noChangeArrowheads="1"/>
          </p:cNvSpPr>
          <p:nvPr>
            <p:ph type="subTitle" idx="1"/>
          </p:nvPr>
        </p:nvSpPr>
        <p:spPr>
          <a:xfrm>
            <a:off x="179512" y="1484784"/>
            <a:ext cx="8646790" cy="1152128"/>
          </a:xfrm>
        </p:spPr>
        <p:txBody>
          <a:bodyPr/>
          <a:lstStyle/>
          <a:p>
            <a:pPr algn="ctr"/>
            <a:r>
              <a:rPr lang="en-GB" sz="3200" i="1" dirty="0" smtClean="0"/>
              <a:t>The </a:t>
            </a:r>
            <a:r>
              <a:rPr lang="en-GB" sz="3200" i="1" dirty="0"/>
              <a:t>pharmaceutical imperative: extension of the European Union’s medicines regulation</a:t>
            </a:r>
            <a:r>
              <a:rPr lang="en-GB" sz="3200" i="1" dirty="0" smtClean="0"/>
              <a:t>’</a:t>
            </a:r>
          </a:p>
          <a:p>
            <a:pPr algn="ctr"/>
            <a:endParaRPr lang="en-GB" altLang="en-GB" dirty="0" smtClean="0"/>
          </a:p>
          <a:p>
            <a:pPr algn="ctr" eaLnBrk="1" hangingPunct="1">
              <a:defRPr/>
            </a:pPr>
            <a:r>
              <a:rPr lang="en-US" sz="2800" b="0" dirty="0">
                <a:solidFill>
                  <a:schemeClr val="accent1">
                    <a:lumMod val="40000"/>
                    <a:lumOff val="60000"/>
                  </a:schemeClr>
                </a:solidFill>
              </a:rPr>
              <a:t>Alex Faulkner</a:t>
            </a:r>
          </a:p>
          <a:p>
            <a:pPr algn="ctr" eaLnBrk="1" hangingPunct="1">
              <a:defRPr/>
            </a:pPr>
            <a:r>
              <a:rPr lang="en-US" sz="2400" b="0" dirty="0">
                <a:solidFill>
                  <a:schemeClr val="accent1">
                    <a:lumMod val="40000"/>
                    <a:lumOff val="60000"/>
                  </a:schemeClr>
                </a:solidFill>
              </a:rPr>
              <a:t>Centre for Global Health Policy</a:t>
            </a:r>
          </a:p>
          <a:p>
            <a:pPr algn="ctr" eaLnBrk="1" hangingPunct="1">
              <a:defRPr/>
            </a:pPr>
            <a:r>
              <a:rPr lang="en-US" sz="2400" b="0" dirty="0">
                <a:solidFill>
                  <a:schemeClr val="accent1">
                    <a:lumMod val="40000"/>
                    <a:lumOff val="60000"/>
                  </a:schemeClr>
                </a:solidFill>
              </a:rPr>
              <a:t>University of </a:t>
            </a:r>
            <a:r>
              <a:rPr lang="en-US" sz="2400" b="0" dirty="0" smtClean="0">
                <a:solidFill>
                  <a:schemeClr val="accent1">
                    <a:lumMod val="40000"/>
                    <a:lumOff val="60000"/>
                  </a:schemeClr>
                </a:solidFill>
              </a:rPr>
              <a:t>Sussex</a:t>
            </a:r>
            <a:endParaRPr lang="en-US" sz="2800" dirty="0">
              <a:solidFill>
                <a:schemeClr val="tx2">
                  <a:lumMod val="75000"/>
                </a:schemeClr>
              </a:solidFill>
            </a:endParaRPr>
          </a:p>
          <a:p>
            <a:pPr algn="ctr"/>
            <a:r>
              <a:rPr lang="en-US" sz="2000" b="0" i="1" u="sng" dirty="0" smtClean="0">
                <a:solidFill>
                  <a:schemeClr val="tx2">
                    <a:lumMod val="75000"/>
                  </a:schemeClr>
                </a:solidFill>
                <a:hlinkClick r:id="rId3"/>
              </a:rPr>
              <a:t>a.faulkner@sussex.ac.uk</a:t>
            </a:r>
            <a:r>
              <a:rPr lang="en-US" sz="2000" i="1" dirty="0" smtClean="0">
                <a:solidFill>
                  <a:schemeClr val="tx2">
                    <a:lumMod val="75000"/>
                  </a:schemeClr>
                </a:solidFill>
              </a:rPr>
              <a:t/>
            </a:r>
            <a:br>
              <a:rPr lang="en-US" sz="2000" i="1" dirty="0" smtClean="0">
                <a:solidFill>
                  <a:schemeClr val="tx2">
                    <a:lumMod val="75000"/>
                  </a:schemeClr>
                </a:solidFill>
              </a:rPr>
            </a:br>
            <a:r>
              <a:rPr lang="en-US" sz="2000" i="1" dirty="0" smtClean="0">
                <a:solidFill>
                  <a:schemeClr val="tx2">
                    <a:lumMod val="75000"/>
                  </a:schemeClr>
                </a:solidFill>
              </a:rPr>
              <a:t/>
            </a:r>
            <a:br>
              <a:rPr lang="en-US" sz="2000" i="1" dirty="0" smtClean="0">
                <a:solidFill>
                  <a:schemeClr val="tx2">
                    <a:lumMod val="75000"/>
                  </a:schemeClr>
                </a:solidFill>
              </a:rPr>
            </a:br>
            <a:r>
              <a:rPr lang="en-GB" sz="2000" dirty="0">
                <a:solidFill>
                  <a:schemeClr val="tx1"/>
                </a:solidFill>
              </a:rPr>
              <a:t>Pharmaceuticals and Global Health -</a:t>
            </a:r>
          </a:p>
          <a:p>
            <a:pPr algn="ctr"/>
            <a:r>
              <a:rPr lang="en-GB" sz="2000" dirty="0">
                <a:solidFill>
                  <a:schemeClr val="tx1"/>
                </a:solidFill>
              </a:rPr>
              <a:t>Inequalities and Innovation in the 21st </a:t>
            </a:r>
            <a:r>
              <a:rPr lang="en-GB" sz="2000" dirty="0" smtClean="0">
                <a:solidFill>
                  <a:schemeClr val="tx1"/>
                </a:solidFill>
              </a:rPr>
              <a:t>Century</a:t>
            </a:r>
            <a:br>
              <a:rPr lang="en-GB" sz="2000" dirty="0" smtClean="0">
                <a:solidFill>
                  <a:schemeClr val="tx1"/>
                </a:solidFill>
              </a:rPr>
            </a:br>
            <a:r>
              <a:rPr lang="en-GB" sz="1800" dirty="0" smtClean="0">
                <a:solidFill>
                  <a:schemeClr val="tx1"/>
                </a:solidFill>
              </a:rPr>
              <a:t>University of Sussex, 19 July 2013</a:t>
            </a:r>
            <a:endParaRPr lang="en-GB" sz="1800" dirty="0">
              <a:solidFill>
                <a:schemeClr val="tx1"/>
              </a:solidFill>
            </a:endParaRPr>
          </a:p>
          <a:p>
            <a:pPr algn="ctr"/>
            <a:r>
              <a:rPr lang="en-GB" sz="2000" dirty="0"/>
              <a:t> </a:t>
            </a:r>
          </a:p>
          <a:p>
            <a:pPr algn="ctr" eaLnBrk="1" hangingPunct="1">
              <a:defRPr/>
            </a:pPr>
            <a:r>
              <a:rPr lang="en-US" sz="2000" i="1" dirty="0" smtClean="0">
                <a:solidFill>
                  <a:schemeClr val="tx2">
                    <a:lumMod val="75000"/>
                  </a:schemeClr>
                </a:solidFill>
              </a:rPr>
              <a:t/>
            </a:r>
            <a:br>
              <a:rPr lang="en-US" sz="2000" i="1" dirty="0" smtClean="0">
                <a:solidFill>
                  <a:schemeClr val="tx2">
                    <a:lumMod val="75000"/>
                  </a:schemeClr>
                </a:solidFill>
              </a:rPr>
            </a:br>
            <a:endParaRPr lang="en-US" sz="2000" i="1" dirty="0">
              <a:solidFill>
                <a:schemeClr val="tx2">
                  <a:lumMod val="75000"/>
                </a:schemeClr>
              </a:solidFill>
            </a:endParaRPr>
          </a:p>
          <a:p>
            <a:endParaRPr lang="en-GB" altLang="en-GB" dirty="0"/>
          </a:p>
        </p:txBody>
      </p:sp>
      <p:sp>
        <p:nvSpPr>
          <p:cNvPr id="17460" name="Rectangle 52"/>
          <p:cNvSpPr>
            <a:spLocks noGrp="1" noChangeArrowheads="1"/>
          </p:cNvSpPr>
          <p:nvPr>
            <p:ph type="ctrTitle"/>
          </p:nvPr>
        </p:nvSpPr>
        <p:spPr>
          <a:xfrm>
            <a:off x="515938" y="295275"/>
            <a:ext cx="4602162" cy="1000125"/>
          </a:xfrm>
        </p:spPr>
        <p:txBody>
          <a:bodyPr/>
          <a:lstStyle/>
          <a:p>
            <a:r>
              <a:rPr lang="en-GB" altLang="en-GB" sz="2400" dirty="0" smtClean="0">
                <a:solidFill>
                  <a:srgbClr val="FFCC00"/>
                </a:solidFill>
                <a:latin typeface="+mn-lt"/>
                <a:ea typeface="+mn-ea"/>
                <a:cs typeface="+mn-cs"/>
              </a:rPr>
              <a:t> </a:t>
            </a:r>
            <a:endParaRPr lang="en-GB" altLang="en-GB" sz="2400" dirty="0">
              <a:solidFill>
                <a:srgbClr val="FFCC00"/>
              </a:solidFill>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Global medical </a:t>
            </a:r>
            <a:r>
              <a:rPr lang="en-GB" dirty="0" err="1" smtClean="0"/>
              <a:t>bioeconomy</a:t>
            </a:r>
            <a:endParaRPr lang="en-GB" dirty="0"/>
          </a:p>
        </p:txBody>
      </p:sp>
      <p:sp>
        <p:nvSpPr>
          <p:cNvPr id="3" name="Content Placeholder 2"/>
          <p:cNvSpPr>
            <a:spLocks noGrp="1"/>
          </p:cNvSpPr>
          <p:nvPr>
            <p:ph idx="1"/>
          </p:nvPr>
        </p:nvSpPr>
        <p:spPr/>
        <p:txBody>
          <a:bodyPr/>
          <a:lstStyle/>
          <a:p>
            <a:pPr marL="0" indent="0">
              <a:buNone/>
            </a:pPr>
            <a:r>
              <a:rPr lang="en-GB" dirty="0" smtClean="0"/>
              <a:t>   </a:t>
            </a:r>
            <a:endParaRPr lang="en-GB" dirty="0"/>
          </a:p>
        </p:txBody>
      </p:sp>
      <p:sp>
        <p:nvSpPr>
          <p:cNvPr id="5" name="Footer Placeholder 4"/>
          <p:cNvSpPr>
            <a:spLocks noGrp="1"/>
          </p:cNvSpPr>
          <p:nvPr>
            <p:ph type="ftr" sz="quarter" idx="11"/>
          </p:nvPr>
        </p:nvSpPr>
        <p:spPr/>
        <p:txBody>
          <a:bodyPr/>
          <a:lstStyle/>
          <a:p>
            <a:endParaRPr lang="en-GB" altLang="en-GB" dirty="0" smtClean="0">
              <a:latin typeface="+mn-lt"/>
            </a:endParaRPr>
          </a:p>
          <a:p>
            <a:endParaRPr lang="en-GB" sz="1400" dirty="0">
              <a:solidFill>
                <a:schemeClr val="tx1"/>
              </a:solidFill>
            </a:endParaRPr>
          </a:p>
        </p:txBody>
      </p:sp>
      <p:pic>
        <p:nvPicPr>
          <p:cNvPr id="303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364769"/>
            <a:ext cx="3456384" cy="4954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62247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Revolution in emerging global healthcare?</a:t>
            </a:r>
            <a:endParaRPr lang="en-GB" dirty="0"/>
          </a:p>
        </p:txBody>
      </p:sp>
      <p:pic>
        <p:nvPicPr>
          <p:cNvPr id="3082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412776"/>
            <a:ext cx="7128792" cy="5346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56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Global regulatory politics of innovative  medical products</a:t>
            </a:r>
            <a:endParaRPr lang="en-GB" dirty="0"/>
          </a:p>
        </p:txBody>
      </p:sp>
      <p:sp>
        <p:nvSpPr>
          <p:cNvPr id="8" name="Content Placeholder 7"/>
          <p:cNvSpPr>
            <a:spLocks noGrp="1"/>
          </p:cNvSpPr>
          <p:nvPr>
            <p:ph idx="1"/>
          </p:nvPr>
        </p:nvSpPr>
        <p:spPr/>
        <p:txBody>
          <a:bodyPr/>
          <a:lstStyle/>
          <a:p>
            <a:pPr marL="1423988" lvl="3" indent="-342900">
              <a:buFontTx/>
              <a:buChar char="-"/>
            </a:pPr>
            <a:r>
              <a:rPr lang="en-GB" sz="2400" dirty="0" smtClean="0"/>
              <a:t>Medicines and medical devices</a:t>
            </a:r>
          </a:p>
          <a:p>
            <a:pPr marL="1423988" lvl="3" indent="-342900">
              <a:buFontTx/>
              <a:buChar char="-"/>
            </a:pPr>
            <a:endParaRPr lang="en-GB" sz="2400" dirty="0"/>
          </a:p>
          <a:p>
            <a:pPr marL="1423988" lvl="3" indent="-342900">
              <a:buFontTx/>
              <a:buChar char="-"/>
            </a:pPr>
            <a:r>
              <a:rPr lang="en-GB" sz="2400" dirty="0" smtClean="0"/>
              <a:t>Variegated national/regional regulatory patchwork</a:t>
            </a:r>
            <a:br>
              <a:rPr lang="en-GB" sz="2400" dirty="0" smtClean="0"/>
            </a:br>
            <a:endParaRPr lang="en-GB" sz="2400" dirty="0" smtClean="0"/>
          </a:p>
          <a:p>
            <a:pPr marL="1423988" lvl="3" indent="-342900">
              <a:buFontTx/>
              <a:buChar char="-"/>
            </a:pPr>
            <a:r>
              <a:rPr lang="en-GB" sz="2400" dirty="0" smtClean="0"/>
              <a:t>Regulatory </a:t>
            </a:r>
            <a:r>
              <a:rPr lang="en-GB" sz="2400" dirty="0"/>
              <a:t>regimes </a:t>
            </a:r>
            <a:r>
              <a:rPr lang="en-GB" sz="2400" dirty="0" smtClean="0"/>
              <a:t>and agencies compete and collaborate</a:t>
            </a:r>
            <a:r>
              <a:rPr lang="en-GB" dirty="0" smtClean="0"/>
              <a:t/>
            </a:r>
            <a:br>
              <a:rPr lang="en-GB" dirty="0" smtClean="0"/>
            </a:br>
            <a:r>
              <a:rPr lang="en-GB" dirty="0" smtClean="0"/>
              <a:t/>
            </a:r>
            <a:br>
              <a:rPr lang="en-GB" dirty="0" smtClean="0"/>
            </a:br>
            <a:endParaRPr lang="en-GB" dirty="0" smtClean="0"/>
          </a:p>
          <a:p>
            <a:pPr marL="1081088" lvl="3" indent="0"/>
            <a:r>
              <a:rPr lang="en-GB" sz="2800" dirty="0" smtClean="0"/>
              <a:t>-&gt; Innovation and medical need vs. ‘quality, safety, efficacy’ </a:t>
            </a:r>
          </a:p>
          <a:p>
            <a:pPr marL="1081088" lvl="3" indent="0"/>
            <a:endParaRPr lang="en-GB" dirty="0"/>
          </a:p>
          <a:p>
            <a:pPr marL="1081088" lvl="3" indent="0"/>
            <a:endParaRPr lang="en-GB" dirty="0" smtClean="0"/>
          </a:p>
        </p:txBody>
      </p:sp>
    </p:spTree>
    <p:extLst>
      <p:ext uri="{BB962C8B-B14F-4D97-AF65-F5344CB8AC3E}">
        <p14:creationId xmlns:p14="http://schemas.microsoft.com/office/powerpoint/2010/main" val="34659160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0" name="Rectangle 24"/>
          <p:cNvSpPr>
            <a:spLocks noGrp="1" noChangeArrowheads="1"/>
          </p:cNvSpPr>
          <p:nvPr>
            <p:ph type="title"/>
          </p:nvPr>
        </p:nvSpPr>
        <p:spPr/>
        <p:txBody>
          <a:bodyPr/>
          <a:lstStyle/>
          <a:p>
            <a:r>
              <a:rPr lang="en-US" altLang="en-GB" dirty="0" smtClean="0"/>
              <a:t>Global variegation in regulation</a:t>
            </a:r>
            <a:endParaRPr lang="en-GB" altLang="en-GB" dirty="0"/>
          </a:p>
        </p:txBody>
      </p:sp>
      <p:sp>
        <p:nvSpPr>
          <p:cNvPr id="9242" name="Rectangle 26"/>
          <p:cNvSpPr>
            <a:spLocks noGrp="1" noChangeArrowheads="1"/>
          </p:cNvSpPr>
          <p:nvPr>
            <p:ph type="body" idx="1"/>
          </p:nvPr>
        </p:nvSpPr>
        <p:spPr/>
        <p:txBody>
          <a:bodyPr/>
          <a:lstStyle/>
          <a:p>
            <a:pPr marL="0" indent="0">
              <a:buNone/>
            </a:pPr>
            <a:r>
              <a:rPr lang="en-GB" altLang="en-GB" dirty="0" smtClean="0"/>
              <a:t> </a:t>
            </a:r>
            <a:endParaRPr lang="en-GB" altLang="en-GB" dirty="0"/>
          </a:p>
        </p:txBody>
      </p:sp>
      <p:pic>
        <p:nvPicPr>
          <p:cNvPr id="304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484784"/>
            <a:ext cx="6267450" cy="521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EU’s ‘Advanced Therapy Medicinal Products’ 2007</a:t>
            </a:r>
            <a:endParaRPr lang="en-GB" dirty="0"/>
          </a:p>
        </p:txBody>
      </p:sp>
      <p:sp>
        <p:nvSpPr>
          <p:cNvPr id="3" name="Content Placeholder 2"/>
          <p:cNvSpPr>
            <a:spLocks noGrp="1"/>
          </p:cNvSpPr>
          <p:nvPr>
            <p:ph idx="1"/>
          </p:nvPr>
        </p:nvSpPr>
        <p:spPr/>
        <p:txBody>
          <a:bodyPr/>
          <a:lstStyle/>
          <a:p>
            <a:pPr marL="1069975" lvl="2" indent="-342900">
              <a:buFontTx/>
              <a:buChar char="-"/>
            </a:pPr>
            <a:r>
              <a:rPr lang="en-GB" sz="2400" dirty="0" smtClean="0"/>
              <a:t>Cell therapy</a:t>
            </a:r>
          </a:p>
          <a:p>
            <a:pPr marL="1069975" lvl="2" indent="-342900">
              <a:buFontTx/>
              <a:buChar char="-"/>
            </a:pPr>
            <a:r>
              <a:rPr lang="en-GB" sz="2400" dirty="0" smtClean="0"/>
              <a:t>Gene therapy</a:t>
            </a:r>
          </a:p>
          <a:p>
            <a:pPr marL="1069975" lvl="2" indent="-342900">
              <a:buFontTx/>
              <a:buChar char="-"/>
            </a:pPr>
            <a:r>
              <a:rPr lang="en-GB" sz="2400" dirty="0" smtClean="0"/>
              <a:t>Tissue engineered products</a:t>
            </a:r>
          </a:p>
          <a:p>
            <a:pPr marL="1069975" lvl="2" indent="-342900">
              <a:buFontTx/>
              <a:buChar char="-"/>
            </a:pPr>
            <a:r>
              <a:rPr lang="en-GB" sz="2400" dirty="0" smtClean="0"/>
              <a:t>‘Medical devices’ and combined products</a:t>
            </a:r>
          </a:p>
          <a:p>
            <a:pPr marL="727075" lvl="2" indent="0"/>
            <a:r>
              <a:rPr lang="en-GB" sz="2400" dirty="0" smtClean="0"/>
              <a:t> </a:t>
            </a:r>
            <a:endParaRPr lang="en-GB" sz="2400" dirty="0"/>
          </a:p>
          <a:p>
            <a:pPr marL="727075" lvl="2" indent="0"/>
            <a:r>
              <a:rPr lang="en-GB" sz="2400" dirty="0" smtClean="0"/>
              <a:t>		- a ‘coherent </a:t>
            </a:r>
            <a:r>
              <a:rPr lang="en-GB" sz="2400" dirty="0"/>
              <a:t>ensemble</a:t>
            </a:r>
            <a:r>
              <a:rPr lang="en-GB" sz="2400" dirty="0" smtClean="0"/>
              <a:t>’</a:t>
            </a:r>
          </a:p>
          <a:p>
            <a:pPr marL="1069975" lvl="2" indent="-342900">
              <a:buFontTx/>
              <a:buChar char="-"/>
            </a:pPr>
            <a:endParaRPr lang="en-GB" sz="2400" dirty="0" smtClean="0"/>
          </a:p>
          <a:p>
            <a:pPr marL="727075" lvl="2" indent="0"/>
            <a:r>
              <a:rPr lang="en-GB" sz="2400" dirty="0" smtClean="0"/>
              <a:t>- cancers, diabetes, arthritis, heart repair….</a:t>
            </a:r>
            <a:endParaRPr lang="en-GB" sz="2400" dirty="0"/>
          </a:p>
        </p:txBody>
      </p:sp>
    </p:spTree>
    <p:extLst>
      <p:ext uri="{BB962C8B-B14F-4D97-AF65-F5344CB8AC3E}">
        <p14:creationId xmlns:p14="http://schemas.microsoft.com/office/powerpoint/2010/main" val="1720584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regenerative medicine and cell therapy sector</a:t>
            </a:r>
            <a:endParaRPr lang="en-GB" dirty="0"/>
          </a:p>
        </p:txBody>
      </p:sp>
      <p:sp>
        <p:nvSpPr>
          <p:cNvPr id="3" name="Content Placeholder 2"/>
          <p:cNvSpPr>
            <a:spLocks noGrp="1"/>
          </p:cNvSpPr>
          <p:nvPr>
            <p:ph idx="1"/>
          </p:nvPr>
        </p:nvSpPr>
        <p:spPr>
          <a:xfrm>
            <a:off x="539552" y="1556792"/>
            <a:ext cx="8285162" cy="3690937"/>
          </a:xfrm>
        </p:spPr>
        <p:txBody>
          <a:bodyPr/>
          <a:lstStyle/>
          <a:p>
            <a:pPr marL="0" indent="0">
              <a:buNone/>
            </a:pPr>
            <a:r>
              <a:rPr lang="en-GB" dirty="0" smtClean="0"/>
              <a:t>-- </a:t>
            </a:r>
            <a:r>
              <a:rPr lang="en-GB" dirty="0"/>
              <a:t> </a:t>
            </a:r>
            <a:r>
              <a:rPr lang="en-GB" dirty="0" smtClean="0"/>
              <a:t>High government and charity-invested </a:t>
            </a:r>
            <a:r>
              <a:rPr lang="en-GB" dirty="0"/>
              <a:t>sector </a:t>
            </a:r>
            <a:endParaRPr lang="en-GB" dirty="0" smtClean="0"/>
          </a:p>
          <a:p>
            <a:pPr marL="0" indent="0">
              <a:buNone/>
            </a:pPr>
            <a:endParaRPr lang="en-GB" dirty="0"/>
          </a:p>
          <a:p>
            <a:pPr marL="0" indent="0">
              <a:buNone/>
            </a:pPr>
            <a:r>
              <a:rPr lang="en-GB" dirty="0" smtClean="0"/>
              <a:t>-- Fragile, with many SME and clinical trial failures and lack of clear business model; majority trial preclinical</a:t>
            </a:r>
          </a:p>
          <a:p>
            <a:pPr marL="0" indent="0">
              <a:buNone/>
            </a:pPr>
            <a:r>
              <a:rPr lang="en-GB" dirty="0"/>
              <a:t/>
            </a:r>
            <a:br>
              <a:rPr lang="en-GB" dirty="0"/>
            </a:br>
            <a:r>
              <a:rPr lang="en-GB" dirty="0" smtClean="0"/>
              <a:t>-- few </a:t>
            </a:r>
            <a:r>
              <a:rPr lang="en-GB" dirty="0" err="1" smtClean="0"/>
              <a:t>marketised</a:t>
            </a:r>
            <a:r>
              <a:rPr lang="en-GB" dirty="0" smtClean="0"/>
              <a:t> products</a:t>
            </a:r>
          </a:p>
          <a:p>
            <a:pPr marL="0" indent="0">
              <a:buNone/>
            </a:pPr>
            <a:endParaRPr lang="en-GB" dirty="0" smtClean="0"/>
          </a:p>
          <a:p>
            <a:pPr marL="0" indent="0">
              <a:buNone/>
            </a:pPr>
            <a:r>
              <a:rPr lang="en-GB" dirty="0" smtClean="0"/>
              <a:t>-- most activity in EU is in hospitals/academia</a:t>
            </a:r>
          </a:p>
          <a:p>
            <a:pPr marL="0" indent="0">
              <a:buNone/>
            </a:pPr>
            <a:endParaRPr lang="en-GB" dirty="0"/>
          </a:p>
          <a:p>
            <a:pPr marL="0" indent="0">
              <a:buNone/>
            </a:pPr>
            <a:r>
              <a:rPr lang="en-GB" dirty="0" smtClean="0"/>
              <a:t>-- technical ‘scale-up’ and production standards issues</a:t>
            </a:r>
          </a:p>
          <a:p>
            <a:pPr marL="0" indent="0">
              <a:buNone/>
            </a:pPr>
            <a:endParaRPr lang="en-GB" dirty="0"/>
          </a:p>
          <a:p>
            <a:pPr marL="0" indent="0">
              <a:buNone/>
            </a:pPr>
            <a:r>
              <a:rPr lang="en-GB" dirty="0" smtClean="0"/>
              <a:t>-- Gradual interest of big </a:t>
            </a:r>
            <a:r>
              <a:rPr lang="en-GB" dirty="0" err="1" smtClean="0"/>
              <a:t>pharma</a:t>
            </a:r>
            <a:endParaRPr lang="en-GB" dirty="0"/>
          </a:p>
        </p:txBody>
      </p:sp>
    </p:spTree>
    <p:extLst>
      <p:ext uri="{BB962C8B-B14F-4D97-AF65-F5344CB8AC3E}">
        <p14:creationId xmlns:p14="http://schemas.microsoft.com/office/powerpoint/2010/main" val="2522632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Pharmaceuticals: The European Medicines Agency</a:t>
            </a:r>
            <a:endParaRPr lang="en-GB" dirty="0"/>
          </a:p>
        </p:txBody>
      </p:sp>
      <p:sp>
        <p:nvSpPr>
          <p:cNvPr id="3" name="Content Placeholder 2"/>
          <p:cNvSpPr>
            <a:spLocks noGrp="1"/>
          </p:cNvSpPr>
          <p:nvPr>
            <p:ph idx="1"/>
          </p:nvPr>
        </p:nvSpPr>
        <p:spPr/>
        <p:txBody>
          <a:bodyPr/>
          <a:lstStyle/>
          <a:p>
            <a:pPr marL="0" indent="0">
              <a:buNone/>
            </a:pPr>
            <a:r>
              <a:rPr lang="en-GB" sz="2400" dirty="0" smtClean="0"/>
              <a:t>Essentially centralised regulatory system for medicines authorisation (</a:t>
            </a:r>
            <a:r>
              <a:rPr lang="en-GB" sz="2400" dirty="0" err="1" smtClean="0"/>
              <a:t>incl</a:t>
            </a:r>
            <a:r>
              <a:rPr lang="en-GB" sz="2400" dirty="0" smtClean="0"/>
              <a:t> mutual recognition </a:t>
            </a:r>
            <a:r>
              <a:rPr lang="en-GB" sz="2400" dirty="0" err="1" smtClean="0"/>
              <a:t>etc</a:t>
            </a:r>
            <a:r>
              <a:rPr lang="en-GB" sz="2400" dirty="0" smtClean="0"/>
              <a:t>)</a:t>
            </a:r>
          </a:p>
          <a:p>
            <a:pPr marL="0" indent="0">
              <a:buNone/>
            </a:pPr>
            <a:endParaRPr lang="en-GB" sz="2400" dirty="0"/>
          </a:p>
          <a:p>
            <a:pPr marL="0" indent="0">
              <a:buNone/>
            </a:pPr>
            <a:r>
              <a:rPr lang="en-GB" sz="2400" dirty="0" smtClean="0"/>
              <a:t>Focus on pre-market data on quality, safety, efficacy</a:t>
            </a:r>
          </a:p>
          <a:p>
            <a:pPr marL="0" indent="0">
              <a:buNone/>
            </a:pPr>
            <a:endParaRPr lang="en-GB" sz="2400" dirty="0"/>
          </a:p>
          <a:p>
            <a:pPr marL="0" indent="0">
              <a:buNone/>
            </a:pPr>
            <a:r>
              <a:rPr lang="en-GB" sz="2400" dirty="0" smtClean="0"/>
              <a:t>Industry ‘blockbuster’ model</a:t>
            </a:r>
            <a:endParaRPr lang="en-GB" sz="2400" dirty="0"/>
          </a:p>
        </p:txBody>
      </p:sp>
    </p:spTree>
    <p:extLst>
      <p:ext uri="{BB962C8B-B14F-4D97-AF65-F5344CB8AC3E}">
        <p14:creationId xmlns:p14="http://schemas.microsoft.com/office/powerpoint/2010/main" val="1745015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Medical Devices: Directives regulation in EU</a:t>
            </a:r>
            <a:endParaRPr lang="en-GB" dirty="0"/>
          </a:p>
        </p:txBody>
      </p:sp>
      <p:sp>
        <p:nvSpPr>
          <p:cNvPr id="3" name="Content Placeholder 2"/>
          <p:cNvSpPr>
            <a:spLocks noGrp="1"/>
          </p:cNvSpPr>
          <p:nvPr>
            <p:ph idx="1"/>
          </p:nvPr>
        </p:nvSpPr>
        <p:spPr/>
        <p:txBody>
          <a:bodyPr/>
          <a:lstStyle/>
          <a:p>
            <a:pPr marL="0" indent="0">
              <a:buNone/>
            </a:pPr>
            <a:r>
              <a:rPr lang="en-GB" dirty="0" smtClean="0"/>
              <a:t>Very different industry and regulatory model</a:t>
            </a:r>
            <a:br>
              <a:rPr lang="en-GB" dirty="0" smtClean="0"/>
            </a:br>
            <a:endParaRPr lang="en-GB" dirty="0" smtClean="0"/>
          </a:p>
          <a:p>
            <a:pPr>
              <a:buFontTx/>
              <a:buChar char="-"/>
            </a:pPr>
            <a:r>
              <a:rPr lang="en-GB" dirty="0" smtClean="0"/>
              <a:t>Directives transposed into national law</a:t>
            </a:r>
          </a:p>
          <a:p>
            <a:pPr>
              <a:buFontTx/>
              <a:buChar char="-"/>
            </a:pPr>
            <a:r>
              <a:rPr lang="en-GB" dirty="0" smtClean="0"/>
              <a:t>Technical standards-based</a:t>
            </a:r>
          </a:p>
          <a:p>
            <a:pPr>
              <a:buFontTx/>
              <a:buChar char="-"/>
            </a:pPr>
            <a:r>
              <a:rPr lang="en-GB" dirty="0" smtClean="0"/>
              <a:t>No central agency</a:t>
            </a:r>
          </a:p>
          <a:p>
            <a:pPr>
              <a:buFontTx/>
              <a:buChar char="-"/>
            </a:pPr>
            <a:r>
              <a:rPr lang="en-GB" dirty="0" smtClean="0"/>
              <a:t>Devolved product assessment agencies</a:t>
            </a:r>
          </a:p>
          <a:p>
            <a:pPr>
              <a:buFontTx/>
              <a:buChar char="-"/>
            </a:pPr>
            <a:r>
              <a:rPr lang="en-GB" dirty="0" smtClean="0"/>
              <a:t>Focus on post-market/clinic data</a:t>
            </a:r>
          </a:p>
          <a:p>
            <a:pPr>
              <a:buFontTx/>
              <a:buChar char="-"/>
            </a:pPr>
            <a:r>
              <a:rPr lang="en-GB" dirty="0" smtClean="0"/>
              <a:t>Incremental innovation</a:t>
            </a:r>
          </a:p>
          <a:p>
            <a:pPr>
              <a:buFontTx/>
              <a:buChar char="-"/>
            </a:pPr>
            <a:endParaRPr lang="en-GB" dirty="0"/>
          </a:p>
          <a:p>
            <a:pPr marL="0" indent="0">
              <a:buNone/>
            </a:pPr>
            <a:r>
              <a:rPr lang="en-GB" dirty="0" smtClean="0"/>
              <a:t>-Regarded as softer than </a:t>
            </a:r>
            <a:r>
              <a:rPr lang="en-GB" dirty="0" err="1" smtClean="0"/>
              <a:t>pharma</a:t>
            </a:r>
            <a:r>
              <a:rPr lang="en-GB" dirty="0" smtClean="0"/>
              <a:t> regulation and the US device system</a:t>
            </a:r>
            <a:endParaRPr lang="en-GB" dirty="0"/>
          </a:p>
        </p:txBody>
      </p:sp>
    </p:spTree>
    <p:extLst>
      <p:ext uri="{BB962C8B-B14F-4D97-AF65-F5344CB8AC3E}">
        <p14:creationId xmlns:p14="http://schemas.microsoft.com/office/powerpoint/2010/main" val="29979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Medicine vs. Device politics – e.g. products combining cells and device</a:t>
            </a:r>
            <a:endParaRPr lang="en-GB" dirty="0"/>
          </a:p>
        </p:txBody>
      </p:sp>
      <p:sp>
        <p:nvSpPr>
          <p:cNvPr id="3" name="Content Placeholder 2"/>
          <p:cNvSpPr>
            <a:spLocks noGrp="1"/>
          </p:cNvSpPr>
          <p:nvPr>
            <p:ph idx="1"/>
          </p:nvPr>
        </p:nvSpPr>
        <p:spPr>
          <a:xfrm>
            <a:off x="539552" y="1484784"/>
            <a:ext cx="8285162" cy="3690937"/>
          </a:xfrm>
        </p:spPr>
        <p:txBody>
          <a:bodyPr/>
          <a:lstStyle/>
          <a:p>
            <a:pPr marL="0" indent="0">
              <a:buNone/>
            </a:pPr>
            <a:r>
              <a:rPr lang="en-GB" dirty="0"/>
              <a:t>‘The Presidency has also suggested…all combined products containing viable cells or tissues should be considered </a:t>
            </a:r>
            <a:r>
              <a:rPr lang="en-GB" dirty="0" smtClean="0"/>
              <a:t>ATMPs:</a:t>
            </a:r>
            <a:r>
              <a:rPr lang="en-GB" dirty="0"/>
              <a:t/>
            </a:r>
            <a:br>
              <a:rPr lang="en-GB" dirty="0"/>
            </a:br>
            <a:r>
              <a:rPr lang="en-GB" dirty="0"/>
              <a:t/>
            </a:r>
            <a:br>
              <a:rPr lang="en-GB" dirty="0"/>
            </a:br>
            <a:r>
              <a:rPr lang="en-GB" u="sng" dirty="0"/>
              <a:t>Support</a:t>
            </a:r>
            <a:r>
              <a:rPr lang="en-GB" dirty="0"/>
              <a:t>: Belgian, Estonian, Lithuanian, Hungarian, Portuguese and Slovenian delegations; </a:t>
            </a:r>
            <a:endParaRPr lang="en-GB" dirty="0" smtClean="0"/>
          </a:p>
          <a:p>
            <a:pPr marL="0" indent="0">
              <a:buNone/>
            </a:pPr>
            <a:r>
              <a:rPr lang="en-GB" dirty="0"/>
              <a:t/>
            </a:r>
            <a:br>
              <a:rPr lang="en-GB" dirty="0"/>
            </a:br>
            <a:r>
              <a:rPr lang="en-GB" u="sng" dirty="0"/>
              <a:t>Against</a:t>
            </a:r>
            <a:r>
              <a:rPr lang="en-GB" dirty="0"/>
              <a:t>: Danish, Spanish, French, Netherlands, Swedish and United Kingdom delegations hold that the </a:t>
            </a:r>
            <a:r>
              <a:rPr lang="en-GB" u="sng" dirty="0"/>
              <a:t>principal mode of action </a:t>
            </a:r>
            <a:r>
              <a:rPr lang="en-GB" dirty="0"/>
              <a:t>should be decisive</a:t>
            </a:r>
            <a:r>
              <a:rPr lang="en-GB" dirty="0" smtClean="0"/>
              <a:t>.</a:t>
            </a:r>
            <a:endParaRPr lang="en-GB" dirty="0"/>
          </a:p>
          <a:p>
            <a:pPr marL="0" indent="0">
              <a:buNone/>
            </a:pPr>
            <a:endParaRPr lang="en-GB" dirty="0"/>
          </a:p>
          <a:p>
            <a:pPr marL="0" indent="0">
              <a:buNone/>
            </a:pPr>
            <a:r>
              <a:rPr lang="en-GB" dirty="0"/>
              <a:t>		</a:t>
            </a:r>
            <a:r>
              <a:rPr lang="en-GB" dirty="0" smtClean="0"/>
              <a:t>		</a:t>
            </a:r>
            <a:r>
              <a:rPr lang="en-GB" sz="1800" dirty="0" smtClean="0"/>
              <a:t>(</a:t>
            </a:r>
            <a:r>
              <a:rPr lang="en-GB" sz="1800" dirty="0"/>
              <a:t>Health Council of Europe Working Party on</a:t>
            </a:r>
            <a:br>
              <a:rPr lang="en-GB" sz="1800" dirty="0"/>
            </a:br>
            <a:r>
              <a:rPr lang="en-GB" sz="1800" dirty="0"/>
              <a:t>		</a:t>
            </a:r>
            <a:r>
              <a:rPr lang="en-GB" sz="1800" dirty="0" smtClean="0"/>
              <a:t>		 </a:t>
            </a:r>
            <a:r>
              <a:rPr lang="en-GB" sz="1800" dirty="0"/>
              <a:t>Pharmaceuticals &amp; Medical Devices, 2006)</a:t>
            </a:r>
          </a:p>
        </p:txBody>
      </p:sp>
    </p:spTree>
    <p:extLst>
      <p:ext uri="{BB962C8B-B14F-4D97-AF65-F5344CB8AC3E}">
        <p14:creationId xmlns:p14="http://schemas.microsoft.com/office/powerpoint/2010/main" val="3892350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Medicine or Device? Politics of </a:t>
            </a:r>
            <a:br>
              <a:rPr lang="en-GB" dirty="0" smtClean="0"/>
            </a:br>
            <a:r>
              <a:rPr lang="en-GB" i="1" dirty="0" smtClean="0"/>
              <a:t>medicinal</a:t>
            </a:r>
            <a:r>
              <a:rPr lang="en-GB" dirty="0" smtClean="0"/>
              <a:t> mode of action</a:t>
            </a:r>
            <a:endParaRPr lang="en-GB" dirty="0"/>
          </a:p>
        </p:txBody>
      </p:sp>
      <p:sp>
        <p:nvSpPr>
          <p:cNvPr id="3" name="Content Placeholder 2"/>
          <p:cNvSpPr>
            <a:spLocks noGrp="1"/>
          </p:cNvSpPr>
          <p:nvPr>
            <p:ph idx="1"/>
          </p:nvPr>
        </p:nvSpPr>
        <p:spPr/>
        <p:txBody>
          <a:bodyPr/>
          <a:lstStyle/>
          <a:p>
            <a:pPr marL="0" indent="0">
              <a:buNone/>
            </a:pPr>
            <a:r>
              <a:rPr lang="en-GB" sz="2800" dirty="0"/>
              <a:t>‘… say a heart valve covered by cells. .. the main mode of action is…not the cells, it’s the valve itself. However the cells are there for a certain function but it might be secondary to the physical mode of action by the </a:t>
            </a:r>
            <a:r>
              <a:rPr lang="en-GB" sz="2800" dirty="0" smtClean="0"/>
              <a:t>valve…’ </a:t>
            </a:r>
            <a:r>
              <a:rPr lang="en-GB" dirty="0"/>
              <a:t/>
            </a:r>
            <a:br>
              <a:rPr lang="en-GB" dirty="0"/>
            </a:br>
            <a:r>
              <a:rPr lang="en-GB" dirty="0"/>
              <a:t/>
            </a:r>
            <a:br>
              <a:rPr lang="en-GB" dirty="0"/>
            </a:br>
            <a:r>
              <a:rPr lang="en-GB" dirty="0" smtClean="0"/>
              <a:t>				(</a:t>
            </a:r>
            <a:r>
              <a:rPr lang="en-GB" dirty="0"/>
              <a:t>MHRA interview with medical </a:t>
            </a:r>
            <a:r>
              <a:rPr lang="en-GB" dirty="0" smtClean="0"/>
              <a:t>device</a:t>
            </a:r>
            <a:br>
              <a:rPr lang="en-GB" dirty="0" smtClean="0"/>
            </a:br>
            <a:r>
              <a:rPr lang="en-GB" dirty="0" smtClean="0"/>
              <a:t> 				regulator</a:t>
            </a:r>
            <a:r>
              <a:rPr lang="en-GB" dirty="0"/>
              <a:t>, 2006).</a:t>
            </a:r>
          </a:p>
          <a:p>
            <a:pPr marL="0" indent="0">
              <a:buNone/>
            </a:pPr>
            <a:endParaRPr lang="en-GB" dirty="0"/>
          </a:p>
        </p:txBody>
      </p:sp>
    </p:spTree>
    <p:extLst>
      <p:ext uri="{BB962C8B-B14F-4D97-AF65-F5344CB8AC3E}">
        <p14:creationId xmlns:p14="http://schemas.microsoft.com/office/powerpoint/2010/main" val="1344802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Pharmaceutical Imperative</a:t>
            </a:r>
            <a:endParaRPr lang="en-GB" dirty="0"/>
          </a:p>
        </p:txBody>
      </p:sp>
      <p:sp>
        <p:nvSpPr>
          <p:cNvPr id="3" name="Content Placeholder 2"/>
          <p:cNvSpPr>
            <a:spLocks noGrp="1"/>
          </p:cNvSpPr>
          <p:nvPr>
            <p:ph idx="1"/>
          </p:nvPr>
        </p:nvSpPr>
        <p:spPr>
          <a:xfrm>
            <a:off x="251520" y="1871663"/>
            <a:ext cx="8784976" cy="3690937"/>
          </a:xfrm>
        </p:spPr>
        <p:txBody>
          <a:bodyPr/>
          <a:lstStyle/>
          <a:p>
            <a:pPr marL="0" indent="0">
              <a:buNone/>
            </a:pPr>
            <a:r>
              <a:rPr lang="en-GB" sz="2600" dirty="0" smtClean="0">
                <a:solidFill>
                  <a:schemeClr val="accent2">
                    <a:lumMod val="20000"/>
                    <a:lumOff val="80000"/>
                  </a:schemeClr>
                </a:solidFill>
              </a:rPr>
              <a:t>‘Advanced Therapy </a:t>
            </a:r>
            <a:r>
              <a:rPr lang="en-GB" sz="2600" i="1" dirty="0" smtClean="0">
                <a:solidFill>
                  <a:schemeClr val="accent2">
                    <a:lumMod val="20000"/>
                    <a:lumOff val="80000"/>
                  </a:schemeClr>
                </a:solidFill>
              </a:rPr>
              <a:t>Medicinal</a:t>
            </a:r>
            <a:r>
              <a:rPr lang="en-GB" sz="2600" dirty="0" smtClean="0">
                <a:solidFill>
                  <a:schemeClr val="accent2">
                    <a:lumMod val="20000"/>
                    <a:lumOff val="80000"/>
                  </a:schemeClr>
                </a:solidFill>
              </a:rPr>
              <a:t> Products Regulation’ 2007</a:t>
            </a:r>
          </a:p>
          <a:p>
            <a:pPr marL="0" indent="0">
              <a:buNone/>
            </a:pPr>
            <a:endParaRPr lang="en-GB" dirty="0"/>
          </a:p>
          <a:p>
            <a:pPr marL="0" indent="0">
              <a:buNone/>
            </a:pPr>
            <a:endParaRPr lang="en-GB" dirty="0"/>
          </a:p>
        </p:txBody>
      </p:sp>
      <p:pic>
        <p:nvPicPr>
          <p:cNvPr id="307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912" y="2708920"/>
            <a:ext cx="6528439" cy="3310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000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Effects of Regulation</a:t>
            </a:r>
            <a:endParaRPr lang="en-GB" dirty="0"/>
          </a:p>
        </p:txBody>
      </p:sp>
      <p:sp>
        <p:nvSpPr>
          <p:cNvPr id="3" name="Content Placeholder 2"/>
          <p:cNvSpPr>
            <a:spLocks noGrp="1"/>
          </p:cNvSpPr>
          <p:nvPr>
            <p:ph idx="1"/>
          </p:nvPr>
        </p:nvSpPr>
        <p:spPr/>
        <p:txBody>
          <a:bodyPr/>
          <a:lstStyle/>
          <a:p>
            <a:pPr marL="0" indent="0">
              <a:buNone/>
            </a:pPr>
            <a:r>
              <a:rPr lang="en-GB" sz="2800" dirty="0" smtClean="0"/>
              <a:t>- Harmonised pan-EU centralised regulation</a:t>
            </a:r>
          </a:p>
          <a:p>
            <a:pPr marL="0" indent="0">
              <a:buNone/>
            </a:pPr>
            <a:endParaRPr lang="en-GB" sz="2800" dirty="0"/>
          </a:p>
          <a:p>
            <a:pPr marL="0" indent="0">
              <a:buNone/>
            </a:pPr>
            <a:r>
              <a:rPr lang="en-GB" sz="2800" dirty="0" smtClean="0"/>
              <a:t>-But Member State-level exemptions to encourage small scale innovation within the harmonised standards – hospital/academia bias</a:t>
            </a:r>
          </a:p>
          <a:p>
            <a:pPr marL="0" indent="0">
              <a:buNone/>
            </a:pPr>
            <a:endParaRPr lang="en-GB" sz="2800" dirty="0"/>
          </a:p>
          <a:p>
            <a:pPr marL="0" indent="0">
              <a:buNone/>
            </a:pPr>
            <a:r>
              <a:rPr lang="en-GB" sz="2800" dirty="0" smtClean="0"/>
              <a:t>- Review of medical device features of Regulation</a:t>
            </a:r>
            <a:br>
              <a:rPr lang="en-GB" sz="2800" dirty="0" smtClean="0"/>
            </a:br>
            <a:r>
              <a:rPr lang="en-GB" sz="2800" dirty="0" smtClean="0"/>
              <a:t>	- high-risk devices under EMA?</a:t>
            </a:r>
            <a:endParaRPr lang="en-GB" sz="2800" dirty="0"/>
          </a:p>
        </p:txBody>
      </p:sp>
    </p:spTree>
    <p:extLst>
      <p:ext uri="{BB962C8B-B14F-4D97-AF65-F5344CB8AC3E}">
        <p14:creationId xmlns:p14="http://schemas.microsoft.com/office/powerpoint/2010/main" val="2758679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sz="2800" dirty="0"/>
          </a:p>
          <a:p>
            <a:pPr marL="0" indent="0" algn="ctr">
              <a:buNone/>
            </a:pPr>
            <a:r>
              <a:rPr lang="en-GB" sz="2800" b="1" dirty="0">
                <a:solidFill>
                  <a:schemeClr val="tx2"/>
                </a:solidFill>
              </a:rPr>
              <a:t>EXTENSION OF EU/EC </a:t>
            </a:r>
            <a:r>
              <a:rPr lang="en-GB" sz="2800" b="1" dirty="0" smtClean="0">
                <a:solidFill>
                  <a:schemeClr val="tx2"/>
                </a:solidFill>
              </a:rPr>
              <a:t>REACH:</a:t>
            </a:r>
          </a:p>
          <a:p>
            <a:pPr marL="0" indent="0" algn="ctr">
              <a:buNone/>
            </a:pPr>
            <a:r>
              <a:rPr lang="en-GB" sz="2800" b="1" dirty="0" smtClean="0">
                <a:solidFill>
                  <a:schemeClr val="tx2"/>
                </a:solidFill>
              </a:rPr>
              <a:t>European Medicines Agency (EMA)</a:t>
            </a:r>
            <a:endParaRPr lang="en-GB" sz="2800" b="1" dirty="0">
              <a:solidFill>
                <a:schemeClr val="tx2"/>
              </a:solidFill>
            </a:endParaRPr>
          </a:p>
        </p:txBody>
      </p:sp>
    </p:spTree>
    <p:extLst>
      <p:ext uri="{BB962C8B-B14F-4D97-AF65-F5344CB8AC3E}">
        <p14:creationId xmlns:p14="http://schemas.microsoft.com/office/powerpoint/2010/main" val="247754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Countering challenge to IP threats to European cell therapy R&amp;D</a:t>
            </a:r>
            <a:endParaRPr lang="en-GB" dirty="0"/>
          </a:p>
        </p:txBody>
      </p:sp>
      <p:sp>
        <p:nvSpPr>
          <p:cNvPr id="3" name="Content Placeholder 2"/>
          <p:cNvSpPr>
            <a:spLocks noGrp="1"/>
          </p:cNvSpPr>
          <p:nvPr>
            <p:ph idx="1"/>
          </p:nvPr>
        </p:nvSpPr>
        <p:spPr/>
        <p:txBody>
          <a:bodyPr/>
          <a:lstStyle/>
          <a:p>
            <a:pPr marL="0" indent="0">
              <a:buNone/>
            </a:pPr>
            <a:r>
              <a:rPr lang="en-GB" dirty="0"/>
              <a:t>‘“To maintain its global edge in this area of research, Europe must ensure all avenues of stem cell research continue to be financially supported, including through Horizon 2020.Europe’s strengths in this field present valuable opportunities to attract skilled scientists, biopharmaceutical companies and international investment in stem cell research to </a:t>
            </a:r>
            <a:r>
              <a:rPr lang="en-GB" dirty="0" smtClean="0"/>
              <a:t>Europe…and </a:t>
            </a:r>
            <a:r>
              <a:rPr lang="en-GB" b="1" u="sng" dirty="0"/>
              <a:t>to influence the international agenda</a:t>
            </a:r>
            <a:r>
              <a:rPr lang="en-GB" u="sng" dirty="0" smtClean="0"/>
              <a:t>”.</a:t>
            </a:r>
            <a:r>
              <a:rPr lang="en-GB" dirty="0" smtClean="0"/>
              <a:t>  (</a:t>
            </a:r>
            <a:r>
              <a:rPr lang="en-GB" dirty="0" err="1" smtClean="0"/>
              <a:t>Wellcome</a:t>
            </a:r>
            <a:r>
              <a:rPr lang="en-GB" dirty="0" smtClean="0"/>
              <a:t> Trust and others, 2012)</a:t>
            </a:r>
            <a:endParaRPr lang="en-GB" dirty="0"/>
          </a:p>
          <a:p>
            <a:pPr marL="0" indent="0">
              <a:buNone/>
            </a:pPr>
            <a:endParaRPr lang="en-GB" dirty="0"/>
          </a:p>
        </p:txBody>
      </p:sp>
    </p:spTree>
    <p:extLst>
      <p:ext uri="{BB962C8B-B14F-4D97-AF65-F5344CB8AC3E}">
        <p14:creationId xmlns:p14="http://schemas.microsoft.com/office/powerpoint/2010/main" val="2076954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trials outside EU</a:t>
            </a:r>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r>
              <a:rPr lang="en-GB" sz="2800" dirty="0" smtClean="0"/>
              <a:t>‘clinical </a:t>
            </a:r>
            <a:r>
              <a:rPr lang="en-GB" sz="2800" dirty="0"/>
              <a:t>trials conducted in countries outside </a:t>
            </a:r>
            <a:r>
              <a:rPr lang="en-GB" sz="2800" dirty="0" smtClean="0"/>
              <a:t>EU/EEA… (to be) conducted </a:t>
            </a:r>
            <a:r>
              <a:rPr lang="en-GB" sz="2800" dirty="0"/>
              <a:t>in accordance with the principle of Good Clinical Practice (GCP) and equivalent ethical standards as those applied/requested in the </a:t>
            </a:r>
            <a:r>
              <a:rPr lang="en-GB" sz="2800" dirty="0" smtClean="0"/>
              <a:t>EU’</a:t>
            </a:r>
          </a:p>
          <a:p>
            <a:pPr marL="0" indent="0">
              <a:buNone/>
            </a:pPr>
            <a:endParaRPr lang="en-GB" dirty="0"/>
          </a:p>
          <a:p>
            <a:pPr marL="0" indent="0">
              <a:buNone/>
            </a:pPr>
            <a:endParaRPr lang="en-GB" dirty="0" smtClean="0"/>
          </a:p>
          <a:p>
            <a:pPr marL="0" indent="0">
              <a:buNone/>
            </a:pPr>
            <a:r>
              <a:rPr lang="en-GB" dirty="0" smtClean="0"/>
              <a:t>				           (EMA ‘Reflection paper’ 2012)</a:t>
            </a:r>
            <a:endParaRPr lang="en-GB" dirty="0"/>
          </a:p>
        </p:txBody>
      </p:sp>
    </p:spTree>
    <p:extLst>
      <p:ext uri="{BB962C8B-B14F-4D97-AF65-F5344CB8AC3E}">
        <p14:creationId xmlns:p14="http://schemas.microsoft.com/office/powerpoint/2010/main" val="1883632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Regulatory </a:t>
            </a:r>
            <a:r>
              <a:rPr lang="en-GB" dirty="0" smtClean="0"/>
              <a:t>‘cooperation’ EC-India</a:t>
            </a:r>
            <a:r>
              <a:rPr lang="en-GB" dirty="0"/>
              <a:t/>
            </a:r>
            <a:br>
              <a:rPr lang="en-GB" dirty="0"/>
            </a:br>
            <a:endParaRPr lang="en-GB" dirty="0"/>
          </a:p>
        </p:txBody>
      </p:sp>
      <p:sp>
        <p:nvSpPr>
          <p:cNvPr id="3" name="Content Placeholder 2"/>
          <p:cNvSpPr>
            <a:spLocks noGrp="1"/>
          </p:cNvSpPr>
          <p:nvPr>
            <p:ph idx="1"/>
          </p:nvPr>
        </p:nvSpPr>
        <p:spPr/>
        <p:txBody>
          <a:bodyPr/>
          <a:lstStyle/>
          <a:p>
            <a:pPr marL="0" lvl="0" indent="0" eaLnBrk="1" hangingPunct="1">
              <a:lnSpc>
                <a:spcPct val="100000"/>
              </a:lnSpc>
              <a:spcBef>
                <a:spcPct val="20000"/>
              </a:spcBef>
              <a:buNone/>
            </a:pPr>
            <a:r>
              <a:rPr lang="en-GB" sz="2800" dirty="0"/>
              <a:t>EMA </a:t>
            </a:r>
            <a:br>
              <a:rPr lang="en-GB" sz="2800" dirty="0"/>
            </a:br>
            <a:r>
              <a:rPr lang="en-GB" sz="2800" dirty="0"/>
              <a:t/>
            </a:r>
            <a:br>
              <a:rPr lang="en-GB" sz="2800" dirty="0"/>
            </a:br>
            <a:r>
              <a:rPr lang="en-GB" sz="2800" dirty="0"/>
              <a:t>“working with India in the application of international standards in manufacturing and clinical trial activities, and is facilitating capacity building and regulatory contacts through the GMP”. </a:t>
            </a:r>
          </a:p>
          <a:p>
            <a:pPr marL="0" indent="0">
              <a:buNone/>
            </a:pPr>
            <a:endParaRPr lang="en-GB" dirty="0"/>
          </a:p>
        </p:txBody>
      </p:sp>
    </p:spTree>
    <p:extLst>
      <p:ext uri="{BB962C8B-B14F-4D97-AF65-F5344CB8AC3E}">
        <p14:creationId xmlns:p14="http://schemas.microsoft.com/office/powerpoint/2010/main" val="262095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Regulatory ‘cooperation’ EC-India - standardisation</a:t>
            </a:r>
            <a:endParaRPr lang="en-GB" dirty="0"/>
          </a:p>
        </p:txBody>
      </p:sp>
      <p:sp>
        <p:nvSpPr>
          <p:cNvPr id="3" name="Content Placeholder 2"/>
          <p:cNvSpPr>
            <a:spLocks noGrp="1"/>
          </p:cNvSpPr>
          <p:nvPr>
            <p:ph idx="1"/>
          </p:nvPr>
        </p:nvSpPr>
        <p:spPr>
          <a:xfrm>
            <a:off x="539552" y="1556792"/>
            <a:ext cx="8285162" cy="3690937"/>
          </a:xfrm>
        </p:spPr>
        <p:txBody>
          <a:bodyPr/>
          <a:lstStyle/>
          <a:p>
            <a:pPr marL="0" indent="0">
              <a:buNone/>
            </a:pPr>
            <a:r>
              <a:rPr lang="en-GB" sz="2800" dirty="0"/>
              <a:t>EU Council of Ministers for Health and the Indian Department of Biotechnology joint programmes, e.g.</a:t>
            </a:r>
          </a:p>
          <a:p>
            <a:pPr marL="0" indent="0">
              <a:buNone/>
            </a:pPr>
            <a:endParaRPr lang="en-GB" dirty="0" smtClean="0"/>
          </a:p>
          <a:p>
            <a:pPr marL="0" indent="0">
              <a:buNone/>
            </a:pPr>
            <a:r>
              <a:rPr lang="en-GB" dirty="0"/>
              <a:t>“ALZBIOINDIGO aims to develop an indo-euro network to accelerate the development of </a:t>
            </a:r>
            <a:r>
              <a:rPr lang="en-GB" dirty="0" smtClean="0"/>
              <a:t>new </a:t>
            </a:r>
            <a:r>
              <a:rPr lang="en-GB" dirty="0"/>
              <a:t>molecular biomarkers for Alzheimer's Disease </a:t>
            </a:r>
            <a:r>
              <a:rPr lang="en-GB" dirty="0" smtClean="0"/>
              <a:t/>
            </a:r>
            <a:br>
              <a:rPr lang="en-GB" dirty="0" smtClean="0"/>
            </a:br>
            <a:r>
              <a:rPr lang="en-GB" dirty="0" smtClean="0"/>
              <a:t>…ensuring </a:t>
            </a:r>
            <a:r>
              <a:rPr lang="en-GB" dirty="0"/>
              <a:t>a predictive and efficient drug development, thus </a:t>
            </a:r>
            <a:r>
              <a:rPr lang="en-GB" b="1" u="sng" dirty="0" smtClean="0"/>
              <a:t>concomitantly </a:t>
            </a:r>
            <a:r>
              <a:rPr lang="en-GB" b="1" u="sng" dirty="0"/>
              <a:t>reinforcing the EU and Indian biotech collaboration and </a:t>
            </a:r>
            <a:r>
              <a:rPr lang="en-GB" b="1" u="sng" dirty="0" smtClean="0"/>
              <a:t>competitiveness</a:t>
            </a:r>
            <a:r>
              <a:rPr lang="en-GB" b="1" dirty="0" smtClean="0"/>
              <a:t/>
            </a:r>
            <a:br>
              <a:rPr lang="en-GB" b="1" dirty="0" smtClean="0"/>
            </a:br>
            <a:r>
              <a:rPr lang="en-GB" b="1" dirty="0" smtClean="0"/>
              <a:t/>
            </a:r>
            <a:br>
              <a:rPr lang="en-GB" b="1" dirty="0" smtClean="0"/>
            </a:br>
            <a:r>
              <a:rPr lang="en-GB" sz="2800" b="1" i="1" dirty="0" smtClean="0">
                <a:solidFill>
                  <a:srgbClr val="FFFF00"/>
                </a:solidFill>
              </a:rPr>
              <a:t>…</a:t>
            </a:r>
            <a:r>
              <a:rPr lang="en-GB" sz="2800" i="1" dirty="0" smtClean="0">
                <a:solidFill>
                  <a:srgbClr val="FFFF00"/>
                </a:solidFill>
              </a:rPr>
              <a:t>in </a:t>
            </a:r>
            <a:r>
              <a:rPr lang="en-GB" sz="2800" i="1" dirty="0">
                <a:solidFill>
                  <a:srgbClr val="FFFF00"/>
                </a:solidFill>
              </a:rPr>
              <a:t>agreement with EMA guidelines</a:t>
            </a:r>
            <a:r>
              <a:rPr lang="en-GB" sz="2800" i="1" dirty="0" smtClean="0">
                <a:solidFill>
                  <a:srgbClr val="FFFF00"/>
                </a:solidFill>
              </a:rPr>
              <a:t>”.</a:t>
            </a:r>
            <a:endParaRPr lang="en-GB" sz="2800" i="1" dirty="0">
              <a:solidFill>
                <a:srgbClr val="FFFF00"/>
              </a:solidFill>
            </a:endParaRPr>
          </a:p>
          <a:p>
            <a:pPr marL="0" indent="0">
              <a:buNone/>
            </a:pPr>
            <a:endParaRPr lang="en-GB" dirty="0"/>
          </a:p>
        </p:txBody>
      </p:sp>
    </p:spTree>
    <p:extLst>
      <p:ext uri="{BB962C8B-B14F-4D97-AF65-F5344CB8AC3E}">
        <p14:creationId xmlns:p14="http://schemas.microsoft.com/office/powerpoint/2010/main" val="425878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Regulatory ‘cooperation’ EC-China</a:t>
            </a:r>
            <a:endParaRPr lang="en-GB" dirty="0"/>
          </a:p>
        </p:txBody>
      </p:sp>
      <p:sp>
        <p:nvSpPr>
          <p:cNvPr id="3" name="Content Placeholder 2"/>
          <p:cNvSpPr>
            <a:spLocks noGrp="1"/>
          </p:cNvSpPr>
          <p:nvPr>
            <p:ph idx="1"/>
          </p:nvPr>
        </p:nvSpPr>
        <p:spPr/>
        <p:txBody>
          <a:bodyPr/>
          <a:lstStyle/>
          <a:p>
            <a:pPr marL="0" indent="0">
              <a:buNone/>
            </a:pPr>
            <a:r>
              <a:rPr lang="en-GB" sz="2800" dirty="0"/>
              <a:t>2010 European Commission/EMA- Chinese State FDA specific action plan on manufacturing and clinical facility GCP inspections</a:t>
            </a:r>
            <a:br>
              <a:rPr lang="en-GB" sz="2800" dirty="0"/>
            </a:br>
            <a:endParaRPr lang="en-GB" sz="2800" dirty="0"/>
          </a:p>
          <a:p>
            <a:pPr marL="0" indent="0">
              <a:buNone/>
            </a:pPr>
            <a:r>
              <a:rPr lang="en-GB" sz="2800" dirty="0"/>
              <a:t>EMA + WHO to support activities with the China FDA, providing support for training and capacity building activities; invitation of inspectors to GCP training </a:t>
            </a:r>
          </a:p>
        </p:txBody>
      </p:sp>
    </p:spTree>
    <p:extLst>
      <p:ext uri="{BB962C8B-B14F-4D97-AF65-F5344CB8AC3E}">
        <p14:creationId xmlns:p14="http://schemas.microsoft.com/office/powerpoint/2010/main" val="3452627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EMA-WHO –areas of cooperation</a:t>
            </a:r>
            <a:endParaRPr lang="en-GB" dirty="0"/>
          </a:p>
        </p:txBody>
      </p:sp>
      <p:sp>
        <p:nvSpPr>
          <p:cNvPr id="3" name="Content Placeholder 2"/>
          <p:cNvSpPr>
            <a:spLocks noGrp="1"/>
          </p:cNvSpPr>
          <p:nvPr>
            <p:ph idx="1"/>
          </p:nvPr>
        </p:nvSpPr>
        <p:spPr/>
        <p:txBody>
          <a:bodyPr/>
          <a:lstStyle/>
          <a:p>
            <a:r>
              <a:rPr lang="en-GB" sz="2800" dirty="0" smtClean="0"/>
              <a:t> Regulatory capacity building</a:t>
            </a:r>
          </a:p>
          <a:p>
            <a:endParaRPr lang="en-GB" sz="2800" dirty="0"/>
          </a:p>
          <a:p>
            <a:r>
              <a:rPr lang="en-GB" sz="2800" dirty="0" err="1" smtClean="0"/>
              <a:t>Pharmacovigilance</a:t>
            </a:r>
            <a:endParaRPr lang="en-GB" sz="2800" dirty="0" smtClean="0"/>
          </a:p>
          <a:p>
            <a:endParaRPr lang="en-GB" sz="2800" dirty="0"/>
          </a:p>
          <a:p>
            <a:r>
              <a:rPr lang="en-GB" sz="2800" dirty="0" smtClean="0"/>
              <a:t>Pandemic influenza</a:t>
            </a:r>
            <a:endParaRPr lang="en-GB" sz="2800" dirty="0"/>
          </a:p>
        </p:txBody>
      </p:sp>
    </p:spTree>
    <p:extLst>
      <p:ext uri="{BB962C8B-B14F-4D97-AF65-F5344CB8AC3E}">
        <p14:creationId xmlns:p14="http://schemas.microsoft.com/office/powerpoint/2010/main" val="59355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Conclusion</a:t>
            </a:r>
            <a:endParaRPr lang="en-GB" sz="4000" dirty="0"/>
          </a:p>
        </p:txBody>
      </p:sp>
      <p:sp>
        <p:nvSpPr>
          <p:cNvPr id="3" name="Content Placeholder 2"/>
          <p:cNvSpPr>
            <a:spLocks noGrp="1"/>
          </p:cNvSpPr>
          <p:nvPr>
            <p:ph idx="1"/>
          </p:nvPr>
        </p:nvSpPr>
        <p:spPr/>
        <p:txBody>
          <a:bodyPr/>
          <a:lstStyle/>
          <a:p>
            <a:pPr>
              <a:buFontTx/>
              <a:buChar char="-"/>
            </a:pPr>
            <a:r>
              <a:rPr lang="en-GB" sz="2800" dirty="0" smtClean="0"/>
              <a:t>‘</a:t>
            </a:r>
            <a:r>
              <a:rPr lang="en-GB" sz="2800" dirty="0" err="1" smtClean="0"/>
              <a:t>Pharmaceuticalisation</a:t>
            </a:r>
            <a:r>
              <a:rPr lang="en-GB" sz="2800" dirty="0" smtClean="0"/>
              <a:t>’ – various forms</a:t>
            </a:r>
          </a:p>
          <a:p>
            <a:pPr>
              <a:buFontTx/>
              <a:buChar char="-"/>
            </a:pPr>
            <a:endParaRPr lang="en-GB" sz="2800" dirty="0"/>
          </a:p>
          <a:p>
            <a:pPr>
              <a:buFontTx/>
              <a:buChar char="-"/>
            </a:pPr>
            <a:r>
              <a:rPr lang="en-GB" sz="2800" dirty="0" smtClean="0"/>
              <a:t>Extension of EC/EMA regulatory reach</a:t>
            </a:r>
            <a:br>
              <a:rPr lang="en-GB" sz="2800" dirty="0" smtClean="0"/>
            </a:br>
            <a:r>
              <a:rPr lang="en-GB" sz="2800" dirty="0" smtClean="0"/>
              <a:t>	- new biomedical materials</a:t>
            </a:r>
            <a:br>
              <a:rPr lang="en-GB" sz="2800" dirty="0" smtClean="0"/>
            </a:br>
            <a:r>
              <a:rPr lang="en-GB" sz="2800" dirty="0" smtClean="0"/>
              <a:t>	- geopolitical reach</a:t>
            </a:r>
            <a:br>
              <a:rPr lang="en-GB" sz="2800" dirty="0" smtClean="0"/>
            </a:br>
            <a:r>
              <a:rPr lang="en-GB" sz="2800" dirty="0" smtClean="0"/>
              <a:t>	- transnational actors</a:t>
            </a:r>
            <a:br>
              <a:rPr lang="en-GB" sz="2800" dirty="0" smtClean="0"/>
            </a:br>
            <a:endParaRPr lang="en-GB" sz="2800" dirty="0" smtClean="0"/>
          </a:p>
          <a:p>
            <a:pPr>
              <a:buFontTx/>
              <a:buChar char="-"/>
            </a:pPr>
            <a:r>
              <a:rPr lang="en-GB" sz="2800" dirty="0" smtClean="0"/>
              <a:t>Conflicting regulatory regimes for biomedical innovation globally but </a:t>
            </a:r>
            <a:r>
              <a:rPr lang="en-GB" sz="2800" dirty="0" err="1" smtClean="0"/>
              <a:t>pharma</a:t>
            </a:r>
            <a:r>
              <a:rPr lang="en-GB" sz="2800" dirty="0" smtClean="0"/>
              <a:t> ascendant</a:t>
            </a:r>
            <a:endParaRPr lang="en-GB" sz="2800" dirty="0"/>
          </a:p>
        </p:txBody>
      </p:sp>
    </p:spTree>
    <p:extLst>
      <p:ext uri="{BB962C8B-B14F-4D97-AF65-F5344CB8AC3E}">
        <p14:creationId xmlns:p14="http://schemas.microsoft.com/office/powerpoint/2010/main" val="359225216"/>
      </p:ext>
    </p:extLst>
  </p:cSld>
  <p:clrMapOvr>
    <a:masterClrMapping/>
  </p:clrMapOvr>
</p:sld>
</file>

<file path=ppt/theme/theme1.xml><?xml version="1.0" encoding="utf-8"?>
<a:theme xmlns:a="http://schemas.openxmlformats.org/drawingml/2006/main" name="Sussex_template_tabs_v2">
  <a:themeElements>
    <a:clrScheme name="Sussex_template_tabs_v2 2">
      <a:dk1>
        <a:srgbClr val="FFCC00"/>
      </a:dk1>
      <a:lt1>
        <a:srgbClr val="FF9900"/>
      </a:lt1>
      <a:dk2>
        <a:srgbClr val="FF6600"/>
      </a:dk2>
      <a:lt2>
        <a:srgbClr val="FFFD00"/>
      </a:lt2>
      <a:accent1>
        <a:srgbClr val="008080"/>
      </a:accent1>
      <a:accent2>
        <a:srgbClr val="33CCCC"/>
      </a:accent2>
      <a:accent3>
        <a:srgbClr val="FFB8AA"/>
      </a:accent3>
      <a:accent4>
        <a:srgbClr val="DA8200"/>
      </a:accent4>
      <a:accent5>
        <a:srgbClr val="AAC0C0"/>
      </a:accent5>
      <a:accent6>
        <a:srgbClr val="2DB9B9"/>
      </a:accent6>
      <a:hlink>
        <a:srgbClr val="00FFFF"/>
      </a:hlink>
      <a:folHlink>
        <a:srgbClr val="CCFFFF"/>
      </a:folHlink>
    </a:clrScheme>
    <a:fontScheme name="Sussex_template_tabs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1588"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None/>
          <a:tabLst/>
          <a:defRPr kumimoji="0" lang="en-GB" sz="1800" b="0" i="0" u="none" strike="noStrike" cap="none" normalizeH="0" baseline="0" smtClean="0">
            <a:ln>
              <a:noFill/>
            </a:ln>
            <a:solidFill>
              <a:schemeClr val="bg1"/>
            </a:solidFill>
            <a:effectLst/>
            <a:latin typeface="Times" pitchFamily="18" charset="0"/>
            <a:cs typeface="Arial" charset="0"/>
          </a:defRPr>
        </a:defPPr>
      </a:lstStyle>
    </a:spDef>
    <a:lnDef>
      <a:spPr bwMode="auto">
        <a:xfrm>
          <a:off x="0" y="0"/>
          <a:ext cx="1" cy="1"/>
        </a:xfrm>
        <a:custGeom>
          <a:avLst/>
          <a:gdLst/>
          <a:ahLst/>
          <a:cxnLst/>
          <a:rect l="0" t="0" r="0" b="0"/>
          <a:pathLst/>
        </a:custGeom>
        <a:solidFill>
          <a:srgbClr val="000000"/>
        </a:solidFill>
        <a:ln w="1588"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None/>
          <a:tabLst/>
          <a:defRPr kumimoji="0" lang="en-GB" sz="1800" b="0" i="0" u="none" strike="noStrike" cap="none" normalizeH="0" baseline="0" smtClean="0">
            <a:ln>
              <a:noFill/>
            </a:ln>
            <a:solidFill>
              <a:schemeClr val="bg1"/>
            </a:solidFill>
            <a:effectLst/>
            <a:latin typeface="Times" pitchFamily="18" charset="0"/>
            <a:cs typeface="Arial" charset="0"/>
          </a:defRPr>
        </a:defPPr>
      </a:lstStyle>
    </a:lnDef>
  </a:objectDefaults>
  <a:extraClrSchemeLst>
    <a:extraClrScheme>
      <a:clrScheme name="Sussex_template_tabs_v2 1">
        <a:dk1>
          <a:srgbClr val="000000"/>
        </a:dk1>
        <a:lt1>
          <a:srgbClr val="004846"/>
        </a:lt1>
        <a:dk2>
          <a:srgbClr val="FFFFFF"/>
        </a:dk2>
        <a:lt2>
          <a:srgbClr val="808080"/>
        </a:lt2>
        <a:accent1>
          <a:srgbClr val="9BB9BA"/>
        </a:accent1>
        <a:accent2>
          <a:srgbClr val="658E92"/>
        </a:accent2>
        <a:accent3>
          <a:srgbClr val="AAB1B0"/>
        </a:accent3>
        <a:accent4>
          <a:srgbClr val="000000"/>
        </a:accent4>
        <a:accent5>
          <a:srgbClr val="CBD9D9"/>
        </a:accent5>
        <a:accent6>
          <a:srgbClr val="5B8084"/>
        </a:accent6>
        <a:hlink>
          <a:srgbClr val="326065"/>
        </a:hlink>
        <a:folHlink>
          <a:srgbClr val="10393E"/>
        </a:folHlink>
      </a:clrScheme>
      <a:clrMap bg1="lt1" tx1="dk1" bg2="lt2" tx2="dk2" accent1="accent1" accent2="accent2" accent3="accent3" accent4="accent4" accent5="accent5" accent6="accent6" hlink="hlink" folHlink="folHlink"/>
    </a:extraClrScheme>
    <a:extraClrScheme>
      <a:clrScheme name="Sussex_template_tabs_v2 2">
        <a:dk1>
          <a:srgbClr val="FFCC00"/>
        </a:dk1>
        <a:lt1>
          <a:srgbClr val="FF9900"/>
        </a:lt1>
        <a:dk2>
          <a:srgbClr val="FF6600"/>
        </a:dk2>
        <a:lt2>
          <a:srgbClr val="FFFD00"/>
        </a:lt2>
        <a:accent1>
          <a:srgbClr val="008080"/>
        </a:accent1>
        <a:accent2>
          <a:srgbClr val="33CCCC"/>
        </a:accent2>
        <a:accent3>
          <a:srgbClr val="FFB8AA"/>
        </a:accent3>
        <a:accent4>
          <a:srgbClr val="DA8200"/>
        </a:accent4>
        <a:accent5>
          <a:srgbClr val="AAC0C0"/>
        </a:accent5>
        <a:accent6>
          <a:srgbClr val="2DB9B9"/>
        </a:accent6>
        <a:hlink>
          <a:srgbClr val="00FFFF"/>
        </a:hlink>
        <a:folHlink>
          <a:srgbClr val="CC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Sussex_PowerPoint_Template_Flint_V2</Template>
  <TotalTime>0</TotalTime>
  <Words>552</Words>
  <Application>Microsoft Office PowerPoint</Application>
  <PresentationFormat>On-screen Show (4:3)</PresentationFormat>
  <Paragraphs>116</Paragraphs>
  <Slides>22</Slides>
  <Notes>4</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Sussex_template_tabs_v2</vt:lpstr>
      <vt:lpstr>Panel 3. Designing Pharmaceutical Markets: Pharmaceuticalisation, Regulation and Global Health </vt:lpstr>
      <vt:lpstr> </vt:lpstr>
      <vt:lpstr>Global medical bioeconomy</vt:lpstr>
      <vt:lpstr>Revolution in emerging global healthcare?</vt:lpstr>
      <vt:lpstr>Global regulatory politics of innovative  medical products</vt:lpstr>
      <vt:lpstr>Global variegation in regulation</vt:lpstr>
      <vt:lpstr>The EU’s ‘Advanced Therapy Medicinal Products’ 2007</vt:lpstr>
      <vt:lpstr>The regenerative medicine and cell therapy sector</vt:lpstr>
      <vt:lpstr>Pharmaceuticals: The European Medicines Agency</vt:lpstr>
      <vt:lpstr>Medical Devices: Directives regulation in EU</vt:lpstr>
      <vt:lpstr>Medicine vs. Device politics – e.g. products combining cells and device</vt:lpstr>
      <vt:lpstr>Medicine or Device? Politics of  medicinal mode of action</vt:lpstr>
      <vt:lpstr>The Pharmaceutical Imperative</vt:lpstr>
      <vt:lpstr>Effects of Regulation</vt:lpstr>
      <vt:lpstr> </vt:lpstr>
      <vt:lpstr>Countering challenge to IP threats to European cell therapy R&amp;D</vt:lpstr>
      <vt:lpstr>Clinical trials outside EU</vt:lpstr>
      <vt:lpstr>Regulatory ‘cooperation’ EC-India </vt:lpstr>
      <vt:lpstr>Regulatory ‘cooperation’ EC-India - standardisation</vt:lpstr>
      <vt:lpstr>Regulatory ‘cooperation’ EC-China</vt:lpstr>
      <vt:lpstr>EMA-WHO –areas of cooperation</vt:lpstr>
      <vt:lpstr>Conclusion</vt:lpstr>
    </vt:vector>
  </TitlesOfParts>
  <Company>Blast Design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Sam Elmer</dc:creator>
  <cp:lastModifiedBy>Karis Petty</cp:lastModifiedBy>
  <cp:revision>179</cp:revision>
  <cp:lastPrinted>2004-02-23T16:20:12Z</cp:lastPrinted>
  <dcterms:created xsi:type="dcterms:W3CDTF">2001-11-09T14:58:06Z</dcterms:created>
  <dcterms:modified xsi:type="dcterms:W3CDTF">2013-07-17T16:43:55Z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-820265547</vt:i4>
  </property>
  <property fmtid="{D5CDD505-2E9C-101B-9397-08002B2CF9AE}" pid="3" name="_NewReviewCycle">
    <vt:lpwstr/>
  </property>
  <property fmtid="{D5CDD505-2E9C-101B-9397-08002B2CF9AE}" pid="4" name="_EmailSubject">
    <vt:lpwstr>PowerPoint Templates</vt:lpwstr>
  </property>
  <property fmtid="{D5CDD505-2E9C-101B-9397-08002B2CF9AE}" pid="5" name="_AuthorEmail">
    <vt:lpwstr>S.J.Elmer@sussex.ac.uk</vt:lpwstr>
  </property>
  <property fmtid="{D5CDD505-2E9C-101B-9397-08002B2CF9AE}" pid="6" name="_AuthorEmailDisplayName">
    <vt:lpwstr>Sam Elmer</vt:lpwstr>
  </property>
</Properties>
</file>