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9"/>
  </p:notesMasterIdLst>
  <p:sldIdLst>
    <p:sldId id="285" r:id="rId2"/>
    <p:sldId id="279" r:id="rId3"/>
    <p:sldId id="286" r:id="rId4"/>
    <p:sldId id="287" r:id="rId5"/>
    <p:sldId id="288" r:id="rId6"/>
    <p:sldId id="289" r:id="rId7"/>
    <p:sldId id="29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5620"/>
    <p:restoredTop sz="94660"/>
  </p:normalViewPr>
  <p:slideViewPr>
    <p:cSldViewPr snapToGrid="0" snapToObjects="1">
      <p:cViewPr>
        <p:scale>
          <a:sx n="79" d="100"/>
          <a:sy n="79" d="100"/>
        </p:scale>
        <p:origin x="-126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56876-2C3E-904B-A28C-B78B6520327C}" type="datetimeFigureOut">
              <a:rPr lang="en-US" smtClean="0"/>
              <a:t>7/18/2013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80647-7579-7B49-8DE2-E997DCC08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7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B80C-3D5D-4036-876C-B3AB82BF204A}" type="slidenum">
              <a:rPr lang="en-AU" smtClean="0"/>
              <a:pPr/>
              <a:t>1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4" y="1773238"/>
            <a:ext cx="8662989" cy="4679949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  <a:lvl6pPr marL="1074738" indent="-174625">
              <a:buClr>
                <a:schemeClr val="accent1"/>
              </a:buClr>
              <a:defRPr sz="1600" baseline="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9FE4-E5B6-45F5-BB0C-3144BD7F90BF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1783634"/>
            <a:ext cx="4270375" cy="4502885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  <a:lvl6pPr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50825" y="1773238"/>
            <a:ext cx="4321175" cy="3941761"/>
          </a:xfrm>
        </p:spPr>
        <p:txBody>
          <a:bodyPr rtlCol="0">
            <a:normAutofit/>
          </a:bodyPr>
          <a:lstStyle>
            <a:lvl1pPr algn="ctr">
              <a:buNone/>
              <a:defRPr baseline="0"/>
            </a:lvl1pPr>
          </a:lstStyle>
          <a:p>
            <a:pPr lvl="0"/>
            <a:r>
              <a:rPr lang="en-AU" noProof="0" dirty="0" smtClean="0"/>
              <a:t>Click icon to add picture</a:t>
            </a:r>
            <a:endParaRPr lang="en-AU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50825" y="5715000"/>
            <a:ext cx="4392613" cy="593725"/>
          </a:xfrm>
        </p:spPr>
        <p:txBody>
          <a:bodyPr/>
          <a:lstStyle>
            <a:lvl1pPr>
              <a:buNone/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D505D-1E7D-4F7F-AD4B-BC7D8D2DA5FA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7" y="1773238"/>
            <a:ext cx="4270375" cy="4513281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50825" y="5715001"/>
            <a:ext cx="4392613" cy="428644"/>
          </a:xfrm>
        </p:spPr>
        <p:txBody>
          <a:bodyPr/>
          <a:lstStyle>
            <a:lvl1pPr>
              <a:buNone/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6"/>
          </p:nvPr>
        </p:nvSpPr>
        <p:spPr>
          <a:xfrm>
            <a:off x="250826" y="1764138"/>
            <a:ext cx="4319004" cy="3950861"/>
          </a:xfrm>
        </p:spPr>
        <p:txBody>
          <a:bodyPr rtlCol="0">
            <a:normAutofit/>
          </a:bodyPr>
          <a:lstStyle>
            <a:lvl1pPr marL="174625" marR="0" indent="-174625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baseline="0"/>
            </a:lvl1pPr>
          </a:lstStyle>
          <a:p>
            <a:pPr lvl="0"/>
            <a:r>
              <a:rPr lang="en-AU" noProof="0" dirty="0" smtClean="0"/>
              <a:t>Click icon to add table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50825" y="6143643"/>
            <a:ext cx="4392613" cy="165082"/>
          </a:xfrm>
        </p:spPr>
        <p:txBody>
          <a:bodyPr anchor="ctr">
            <a:noAutofit/>
          </a:bodyPr>
          <a:lstStyle>
            <a:lvl1pPr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 userDrawn="1"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77C1D-517B-4340-90D0-BAA2FFAC645F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1773238"/>
            <a:ext cx="4270375" cy="4513281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50825" y="5715001"/>
            <a:ext cx="4392613" cy="428644"/>
          </a:xfrm>
        </p:spPr>
        <p:txBody>
          <a:bodyPr/>
          <a:lstStyle>
            <a:lvl1pPr>
              <a:buNone/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50825" y="6143643"/>
            <a:ext cx="4392613" cy="165082"/>
          </a:xfrm>
        </p:spPr>
        <p:txBody>
          <a:bodyPr anchor="ctr">
            <a:noAutofit/>
          </a:bodyPr>
          <a:lstStyle>
            <a:lvl1pPr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8"/>
          </p:nvPr>
        </p:nvSpPr>
        <p:spPr>
          <a:xfrm>
            <a:off x="250825" y="1764139"/>
            <a:ext cx="4321175" cy="3950860"/>
          </a:xfrm>
        </p:spPr>
        <p:txBody>
          <a:bodyPr rtlCol="0">
            <a:normAutofit/>
          </a:bodyPr>
          <a:lstStyle>
            <a:lvl1pPr marL="174625" marR="0" indent="-174625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en-AU" noProof="0" dirty="0" smtClean="0"/>
              <a:t>Click icon to add chart</a:t>
            </a:r>
            <a:endParaRPr lang="en-AU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 userDrawn="1"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D95F2-B2F9-47E9-BEA2-3A819C3E8BC4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50826" y="1773238"/>
            <a:ext cx="8662988" cy="4679949"/>
          </a:xfrm>
        </p:spPr>
        <p:txBody>
          <a:bodyPr rtlCol="0">
            <a:normAutofit/>
          </a:bodyPr>
          <a:lstStyle>
            <a:lvl1pPr marL="174625" marR="0" indent="-174625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en-AU" noProof="0" dirty="0" smtClean="0"/>
              <a:t>Click icon to add picture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F732C-14A9-4EC6-B407-8295BCC61D70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773237"/>
            <a:ext cx="4321176" cy="453548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73237"/>
            <a:ext cx="4270375" cy="453548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F760B-5D14-4E3B-B718-029E651A8DB2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766F3-2358-42AF-8C5E-9FC8C9A749A4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1065-8019-44A0-AFBA-C4DCADD3C529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071538" y="0"/>
            <a:ext cx="8072462" cy="57864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2" name="Rectangle 21"/>
          <p:cNvSpPr/>
          <p:nvPr userDrawn="1"/>
        </p:nvSpPr>
        <p:spPr bwMode="ltGray">
          <a:xfrm>
            <a:off x="1071536" y="4200304"/>
            <a:ext cx="2304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31912" y="285729"/>
            <a:ext cx="7704138" cy="100013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1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baseline="0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PRESENTATION TITLE HERE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31912" y="1428736"/>
            <a:ext cx="7704137" cy="50006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AU" sz="2000" b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| Use Line Dividers To Separate Headings (Shift \)</a:t>
            </a:r>
            <a:endParaRPr lang="en-AU" dirty="0"/>
          </a:p>
        </p:txBody>
      </p:sp>
      <p:sp>
        <p:nvSpPr>
          <p:cNvPr id="11" name="Content Placeholder 25"/>
          <p:cNvSpPr>
            <a:spLocks noGrp="1"/>
          </p:cNvSpPr>
          <p:nvPr>
            <p:ph sz="quarter" idx="11" hasCustomPrompt="1"/>
          </p:nvPr>
        </p:nvSpPr>
        <p:spPr>
          <a:xfrm>
            <a:off x="3428992" y="5286388"/>
            <a:ext cx="5572133" cy="285752"/>
          </a:xfrm>
        </p:spPr>
        <p:txBody>
          <a:bodyPr lIns="0" tIns="0" rIns="0" bIns="0" anchor="t" anchorCtr="0">
            <a:noAutofit/>
          </a:bodyPr>
          <a:lstStyle>
            <a:lvl1pPr marL="174625" marR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marL="174625" marR="0" lvl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UNIT OR PROGRAM NAME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2" name="Content Placeholder 25"/>
          <p:cNvSpPr>
            <a:spLocks noGrp="1"/>
          </p:cNvSpPr>
          <p:nvPr>
            <p:ph sz="quarter" idx="12" hasCustomPrompt="1"/>
          </p:nvPr>
        </p:nvSpPr>
        <p:spPr>
          <a:xfrm>
            <a:off x="3428992" y="5000636"/>
            <a:ext cx="5572133" cy="285752"/>
          </a:xfrm>
        </p:spPr>
        <p:txBody>
          <a:bodyPr lIns="0" tIns="0" rIns="0" bIns="0" anchor="b" anchorCtr="0">
            <a:noAutofit/>
          </a:bodyPr>
          <a:lstStyle>
            <a:lvl1pPr algn="r">
              <a:buNone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 smtClean="0"/>
              <a:t>AUTHOR’S NAME | TITLE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3" hasCustomPrompt="1"/>
          </p:nvPr>
        </p:nvSpPr>
        <p:spPr>
          <a:xfrm>
            <a:off x="8055033" y="5819652"/>
            <a:ext cx="985150" cy="98515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000" baseline="0"/>
            </a:lvl1pPr>
          </a:lstStyle>
          <a:p>
            <a:r>
              <a:rPr lang="en-AU" dirty="0" smtClean="0"/>
              <a:t>Insert      Partner Logo </a:t>
            </a:r>
            <a:br>
              <a:rPr lang="en-AU" dirty="0" smtClean="0"/>
            </a:br>
            <a:r>
              <a:rPr lang="en-AU" dirty="0" smtClean="0"/>
              <a:t>- Delete if not required</a:t>
            </a:r>
            <a:endParaRPr lang="en-AU" dirty="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261938" y="5715016"/>
            <a:ext cx="1612106" cy="789289"/>
            <a:chOff x="261938" y="5715016"/>
            <a:chExt cx="1612106" cy="789289"/>
          </a:xfrm>
        </p:grpSpPr>
        <p:sp>
          <p:nvSpPr>
            <p:cNvPr id="18" name="Rectangle 17"/>
            <p:cNvSpPr/>
            <p:nvPr userDrawn="1"/>
          </p:nvSpPr>
          <p:spPr>
            <a:xfrm flipH="1">
              <a:off x="261938" y="5715016"/>
              <a:ext cx="1612106" cy="7892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pic>
          <p:nvPicPr>
            <p:cNvPr id="19" name="Picture 18" descr="USY_MB1_rgb_Reversed_Standard_Logo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433773" y="5890063"/>
              <a:ext cx="1268436" cy="4391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41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invGray">
          <a:xfrm flipH="1">
            <a:off x="928688" y="260350"/>
            <a:ext cx="8001000" cy="95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357313"/>
            <a:ext cx="8662988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664575" y="6586538"/>
            <a:ext cx="249238" cy="2143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AU"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9D860CF-7B7B-4DDE-9003-978817E7E970}" type="slidenum">
              <a:rPr>
                <a:solidFill>
                  <a:srgbClr val="CE1126"/>
                </a:solidFill>
                <a:latin typeface="Arial"/>
              </a:rPr>
              <a:pPr>
                <a:defRPr/>
              </a:pPr>
              <a:t>‹#›</a:t>
            </a:fld>
            <a:endParaRPr dirty="0">
              <a:solidFill>
                <a:srgbClr val="CE1126"/>
              </a:solidFill>
              <a:latin typeface="Arial"/>
            </a:endParaRP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250825" y="6575425"/>
            <a:ext cx="867886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1" name="Group 10"/>
          <p:cNvGrpSpPr>
            <a:grpSpLocks/>
          </p:cNvGrpSpPr>
          <p:nvPr userDrawn="1"/>
        </p:nvGrpSpPr>
        <p:grpSpPr bwMode="auto">
          <a:xfrm>
            <a:off x="250825" y="260350"/>
            <a:ext cx="1611313" cy="788988"/>
            <a:chOff x="261938" y="5715016"/>
            <a:chExt cx="1612106" cy="789289"/>
          </a:xfrm>
        </p:grpSpPr>
        <p:sp>
          <p:nvSpPr>
            <p:cNvPr id="12" name="Rectangle 11"/>
            <p:cNvSpPr/>
            <p:nvPr userDrawn="1"/>
          </p:nvSpPr>
          <p:spPr>
            <a:xfrm flipH="1">
              <a:off x="261938" y="5715016"/>
              <a:ext cx="1612106" cy="7892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1033" name="Picture 12" descr="USY_MB1_rgb_Reversed_Standard_Logo.png"/>
            <p:cNvPicPr>
              <a:picLocks noChangeAspect="1"/>
            </p:cNvPicPr>
            <p:nvPr userDrawn="1"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33773" y="5890063"/>
              <a:ext cx="1268436" cy="439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</p:sldLayoutIdLst>
  <p:hf hdr="0" ftr="0" dt="0"/>
  <p:txStyles>
    <p:titleStyle>
      <a:lvl1pPr algn="r" rtl="0" eaLnBrk="0" fontAlgn="base" hangingPunct="0">
        <a:lnSpc>
          <a:spcPts val="2500"/>
        </a:lnSpc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r" rtl="0" eaLnBrk="0" fontAlgn="base" hangingPunct="0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2pPr>
      <a:lvl3pPr algn="r" rtl="0" eaLnBrk="0" fontAlgn="base" hangingPunct="0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3pPr>
      <a:lvl4pPr algn="r" rtl="0" eaLnBrk="0" fontAlgn="base" hangingPunct="0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4pPr>
      <a:lvl5pPr algn="r" rtl="0" eaLnBrk="0" fontAlgn="base" hangingPunct="0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r" rtl="0" fontAlgn="base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r" rtl="0" fontAlgn="base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r" rtl="0" fontAlgn="base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r" rtl="0" fontAlgn="base">
        <a:lnSpc>
          <a:spcPts val="25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174625" indent="-174625" algn="l" rtl="0" eaLnBrk="0" fontAlgn="base" hangingPunct="0">
        <a:spcBef>
          <a:spcPts val="500"/>
        </a:spcBef>
        <a:spcAft>
          <a:spcPts val="500"/>
        </a:spcAft>
        <a:buClr>
          <a:schemeClr val="accent1"/>
        </a:buClr>
        <a:buFont typeface="Arial" pitchFamily="-123" charset="0"/>
        <a:buChar char="›"/>
        <a:defRPr lang="en-US" sz="2000" kern="1200" dirty="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361950" indent="-184150" algn="l" rtl="0" eaLnBrk="0" fontAlgn="base" hangingPunct="0">
        <a:spcBef>
          <a:spcPts val="500"/>
        </a:spcBef>
        <a:spcAft>
          <a:spcPts val="500"/>
        </a:spcAft>
        <a:buClr>
          <a:schemeClr val="accent1"/>
        </a:buClr>
        <a:buFont typeface="Arial" pitchFamily="-123" charset="0"/>
        <a:buChar char="-"/>
        <a:defRPr lang="en-US" kern="1200" dirty="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539750" indent="-177800" algn="l" rtl="0" eaLnBrk="0" fontAlgn="base" hangingPunct="0">
        <a:spcBef>
          <a:spcPts val="500"/>
        </a:spcBef>
        <a:spcAft>
          <a:spcPts val="500"/>
        </a:spcAft>
        <a:buClr>
          <a:schemeClr val="accent1"/>
        </a:buClr>
        <a:buFont typeface="Arial" pitchFamily="-123" charset="0"/>
        <a:buChar char="-"/>
        <a:defRPr lang="en-US" kern="1200" dirty="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717550" indent="-177800" algn="l" rtl="0" eaLnBrk="0" fontAlgn="base" hangingPunct="0">
        <a:spcBef>
          <a:spcPts val="500"/>
        </a:spcBef>
        <a:spcAft>
          <a:spcPts val="500"/>
        </a:spcAft>
        <a:buClr>
          <a:schemeClr val="accent1"/>
        </a:buClr>
        <a:buFont typeface="Arial" pitchFamily="-123" charset="0"/>
        <a:buChar char="-"/>
        <a:defRPr lang="en-US" kern="1200" dirty="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895350" indent="-177800" algn="l" rtl="0" eaLnBrk="0" fontAlgn="base" hangingPunct="0">
        <a:spcBef>
          <a:spcPts val="500"/>
        </a:spcBef>
        <a:spcAft>
          <a:spcPts val="500"/>
        </a:spcAft>
        <a:buClr>
          <a:schemeClr val="accent1"/>
        </a:buClr>
        <a:buFont typeface="Arial" pitchFamily="-123" charset="0"/>
        <a:buChar char="•"/>
        <a:defRPr lang="en-AU" sz="1600" kern="1200" dirty="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1074738" indent="-174625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912" y="423032"/>
            <a:ext cx="7704138" cy="1442002"/>
          </a:xfrm>
        </p:spPr>
        <p:txBody>
          <a:bodyPr>
            <a:normAutofit fontScale="90000"/>
          </a:bodyPr>
          <a:lstStyle/>
          <a:p>
            <a:r>
              <a:rPr lang="en-AU" sz="3200" dirty="0" smtClean="0"/>
              <a:t>Unmitigated Prejudice or Simple Negligence? The impact of biomedicine and EBM on pandemic influenza public policy</a:t>
            </a:r>
            <a:endParaRPr lang="en-AU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913" y="2435629"/>
            <a:ext cx="7704137" cy="500066"/>
          </a:xfrm>
        </p:spPr>
        <p:txBody>
          <a:bodyPr>
            <a:normAutofit fontScale="70000" lnSpcReduction="20000"/>
          </a:bodyPr>
          <a:lstStyle/>
          <a:p>
            <a:r>
              <a:rPr lang="en-AU" dirty="0" smtClean="0"/>
              <a:t>Pharmaceuticals and Global Health: Inequalities and Innovation in the 21</a:t>
            </a:r>
            <a:r>
              <a:rPr lang="en-AU" baseline="30000" dirty="0" smtClean="0"/>
              <a:t>st</a:t>
            </a:r>
            <a:r>
              <a:rPr lang="en-AU" dirty="0" smtClean="0"/>
              <a:t> Century</a:t>
            </a:r>
          </a:p>
          <a:p>
            <a:r>
              <a:rPr lang="en-AU" dirty="0" smtClean="0"/>
              <a:t>University of Sussex, 19 July 2013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AU" dirty="0" smtClean="0"/>
              <a:t>Centre for International Security Studies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AU" dirty="0" smtClean="0"/>
              <a:t>Dr Adam Kamradt-Scott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2294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Prejudice or Negligence: EBM &amp; flu policy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2608484" y="1773237"/>
            <a:ext cx="6305329" cy="4535487"/>
          </a:xfrm>
        </p:spPr>
        <p:txBody>
          <a:bodyPr/>
          <a:lstStyle/>
          <a:p>
            <a:r>
              <a:rPr lang="en-US" dirty="0" smtClean="0"/>
              <a:t>I am not a conspiracy theorist (!)</a:t>
            </a:r>
          </a:p>
          <a:p>
            <a:r>
              <a:rPr lang="en-US" dirty="0" smtClean="0"/>
              <a:t>Research originally funded by ERC (Ideas Grant 230489) to examine how different arguments, ideas and belief structures shape pandemic influenza public policy</a:t>
            </a:r>
          </a:p>
          <a:p>
            <a:r>
              <a:rPr lang="en-US" dirty="0" smtClean="0"/>
              <a:t>“The politics of medicine and the global governance of pandemic influenza” </a:t>
            </a:r>
            <a:r>
              <a:rPr lang="en-US" i="1" dirty="0" smtClean="0"/>
              <a:t>International Journal of Health Services</a:t>
            </a:r>
            <a:r>
              <a:rPr lang="en-US" dirty="0" smtClean="0"/>
              <a:t>, 43(1): 105-121.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Important clarifications, disclaimers &amp; acknowledgements…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495D505D-1E7D-4F7F-AD4B-BC7D8D2DA5FA}" type="slidenum">
              <a:rPr lang="en-AU" smtClean="0">
                <a:solidFill>
                  <a:srgbClr val="CE1126"/>
                </a:solidFill>
                <a:latin typeface="Arial"/>
              </a:rPr>
              <a:pPr>
                <a:defRPr/>
              </a:pPr>
              <a:t>2</a:t>
            </a:fld>
            <a:endParaRPr lang="en-AU" dirty="0">
              <a:solidFill>
                <a:srgbClr val="CE1126"/>
              </a:solidFill>
              <a:latin typeface="Arial"/>
            </a:endParaRPr>
          </a:p>
        </p:txBody>
      </p:sp>
      <p:pic>
        <p:nvPicPr>
          <p:cNvPr id="6" name="Picture 5" descr="MaskHysteriacartoo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0" y="4524903"/>
            <a:ext cx="2619925" cy="195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6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Prejudice or Negligence: EBM &amp; flu policy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5604" y="1773237"/>
            <a:ext cx="6328210" cy="4535487"/>
          </a:xfrm>
        </p:spPr>
        <p:txBody>
          <a:bodyPr/>
          <a:lstStyle/>
          <a:p>
            <a:r>
              <a:rPr lang="en-US" dirty="0" smtClean="0"/>
              <a:t>World Influenza Centre established in London in 1947</a:t>
            </a:r>
          </a:p>
          <a:p>
            <a:r>
              <a:rPr lang="en-US" dirty="0" smtClean="0"/>
              <a:t>Global Influenza Surveillance Network established in 1952 with 40 laboratories (NICs) but by 1977 = 98 NICS in 70 countries</a:t>
            </a:r>
          </a:p>
          <a:p>
            <a:r>
              <a:rPr lang="en-US" dirty="0" smtClean="0"/>
              <a:t>Renamed “Global Influenza Surveillance and Response System” in 2011 following PIPF </a:t>
            </a:r>
          </a:p>
          <a:p>
            <a:r>
              <a:rPr lang="en-US" dirty="0"/>
              <a:t>C</a:t>
            </a:r>
            <a:r>
              <a:rPr lang="en-US" dirty="0" smtClean="0"/>
              <a:t>urrently 141 NICs including 6 WHO CCs (as of 10 June 2013).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A short history of flu governance…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7DF760B-5D14-4E3B-B718-029E651A8DB2}" type="slidenum">
              <a:rPr lang="en-AU" smtClean="0">
                <a:solidFill>
                  <a:srgbClr val="CE1126"/>
                </a:solidFill>
                <a:latin typeface="Arial"/>
              </a:rPr>
              <a:pPr>
                <a:defRPr/>
              </a:pPr>
              <a:t>3</a:t>
            </a:fld>
            <a:endParaRPr lang="en-AU" dirty="0">
              <a:solidFill>
                <a:srgbClr val="CE1126"/>
              </a:solidFill>
              <a:latin typeface="Arial"/>
            </a:endParaRPr>
          </a:p>
        </p:txBody>
      </p:sp>
      <p:pic>
        <p:nvPicPr>
          <p:cNvPr id="7" name="Picture 6" descr="who_log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2610804"/>
            <a:ext cx="1713201" cy="171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Prejudice or Negligence: EBM &amp; flu policy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1113" y="1773237"/>
            <a:ext cx="6522702" cy="4535487"/>
          </a:xfrm>
        </p:spPr>
        <p:txBody>
          <a:bodyPr/>
          <a:lstStyle/>
          <a:p>
            <a:r>
              <a:rPr lang="en-US" dirty="0" smtClean="0"/>
              <a:t>Post-1918, causal agent believed to be bacteria</a:t>
            </a:r>
          </a:p>
          <a:p>
            <a:r>
              <a:rPr lang="en-US" dirty="0" smtClean="0"/>
              <a:t>Influenza virus discovered in 1933 by Smith, </a:t>
            </a:r>
            <a:r>
              <a:rPr lang="en-US" dirty="0" err="1" smtClean="0"/>
              <a:t>Andrewes</a:t>
            </a:r>
            <a:r>
              <a:rPr lang="en-US" dirty="0" smtClean="0"/>
              <a:t> &amp; Laidlaw</a:t>
            </a:r>
          </a:p>
          <a:p>
            <a:r>
              <a:rPr lang="en-US" dirty="0" smtClean="0"/>
              <a:t>Experimentation with vaccines initially led by military scientists, but picked up by civilian authorities who initiated a number of clinical trials to assess efficacy</a:t>
            </a:r>
          </a:p>
          <a:p>
            <a:r>
              <a:rPr lang="en-US" dirty="0" smtClean="0"/>
              <a:t>In 1952, vaccines were “still, in the opinion of the [WHO Expert Influenza] committee, an experimental procedure”</a:t>
            </a:r>
          </a:p>
          <a:p>
            <a:r>
              <a:rPr lang="en-US" dirty="0" smtClean="0"/>
              <a:t>By 1959, the WHO Expert </a:t>
            </a:r>
            <a:r>
              <a:rPr lang="en-US" dirty="0"/>
              <a:t>C</a:t>
            </a:r>
            <a:r>
              <a:rPr lang="en-US" dirty="0" smtClean="0"/>
              <a:t>ommittee on Respiratory Viruses concluded “Experience in many countries has now established vaccination as the most efficient method for the prevention of influenza”.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Pharmaceuticals in Pandemic Flu Public Policy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7DF760B-5D14-4E3B-B718-029E651A8DB2}" type="slidenum">
              <a:rPr lang="en-AU" smtClean="0">
                <a:solidFill>
                  <a:srgbClr val="CE1126"/>
                </a:solidFill>
                <a:latin typeface="Arial"/>
              </a:rPr>
              <a:pPr>
                <a:defRPr/>
              </a:pPr>
              <a:t>4</a:t>
            </a:fld>
            <a:endParaRPr lang="en-AU" dirty="0">
              <a:solidFill>
                <a:srgbClr val="CE1126"/>
              </a:solidFill>
              <a:latin typeface="Arial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26621"/>
            <a:ext cx="1719904" cy="114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64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Prejudice or Negligence: EBM &amp; flu policy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79671" y="1773237"/>
            <a:ext cx="6534143" cy="4535487"/>
          </a:xfrm>
        </p:spPr>
        <p:txBody>
          <a:bodyPr/>
          <a:lstStyle/>
          <a:p>
            <a:r>
              <a:rPr lang="en-US" dirty="0" smtClean="0"/>
              <a:t>Pharmacological arsenal added to in 1960s with advent of antiviral medications, but vaccines “cornerstone” of pandemic preparedness</a:t>
            </a:r>
          </a:p>
          <a:p>
            <a:r>
              <a:rPr lang="en-US" dirty="0" smtClean="0"/>
              <a:t>1997 H5N1 outbreak in Hong Kong increases global anxiety of new “overdue” pandemic, but WHO influenza personnel = 1 staff member</a:t>
            </a:r>
          </a:p>
          <a:p>
            <a:r>
              <a:rPr lang="en-US" dirty="0" smtClean="0"/>
              <a:t>1999 WHO releases pandemic guidelines, updated in  2005 and 2009 (beside topic-specific guidelines)</a:t>
            </a:r>
          </a:p>
          <a:p>
            <a:r>
              <a:rPr lang="en-US" dirty="0" smtClean="0"/>
              <a:t>By 2005 and ‘Bird Flu’ crisis all leading governance institutions (WHO, UNSIC</a:t>
            </a:r>
            <a:r>
              <a:rPr lang="en-US" dirty="0"/>
              <a:t>, World Bank, IMF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 were advocating vaccines &amp; antivirals as 1</a:t>
            </a:r>
            <a:r>
              <a:rPr lang="en-US" baseline="30000" dirty="0" smtClean="0"/>
              <a:t>st</a:t>
            </a:r>
            <a:r>
              <a:rPr lang="en-US" dirty="0" smtClean="0"/>
              <a:t> line of </a:t>
            </a:r>
            <a:r>
              <a:rPr lang="en-US" dirty="0" err="1" smtClean="0"/>
              <a:t>defence</a:t>
            </a:r>
            <a:endParaRPr lang="en-US" dirty="0" smtClean="0"/>
          </a:p>
          <a:p>
            <a:r>
              <a:rPr lang="en-US" dirty="0" smtClean="0"/>
              <a:t>By 2006 securitization &amp; EBM = ‘perfect storm’ for inadequate global supply.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Pharmaceuticals in Pandemic Flu Public </a:t>
            </a:r>
            <a:r>
              <a:rPr lang="en-US" b="1" dirty="0" smtClean="0"/>
              <a:t>Policy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7DF760B-5D14-4E3B-B718-029E651A8DB2}" type="slidenum">
              <a:rPr lang="en-AU" smtClean="0">
                <a:solidFill>
                  <a:srgbClr val="CE1126"/>
                </a:solidFill>
                <a:latin typeface="Arial"/>
              </a:rPr>
              <a:pPr>
                <a:defRPr/>
              </a:pPr>
              <a:t>5</a:t>
            </a:fld>
            <a:endParaRPr lang="en-AU" dirty="0">
              <a:solidFill>
                <a:srgbClr val="CE1126"/>
              </a:solidFill>
              <a:latin typeface="Arial"/>
            </a:endParaRPr>
          </a:p>
        </p:txBody>
      </p:sp>
      <p:pic>
        <p:nvPicPr>
          <p:cNvPr id="7" name="Picture 6" descr="HSAV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40" y="4525129"/>
            <a:ext cx="1783595" cy="1783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fluvaccin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53591"/>
            <a:ext cx="1751875" cy="204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8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Prejudice or Negligence: EBM &amp; flu policy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79672" y="1773237"/>
            <a:ext cx="6534142" cy="4535487"/>
          </a:xfrm>
        </p:spPr>
        <p:txBody>
          <a:bodyPr/>
          <a:lstStyle/>
          <a:p>
            <a:r>
              <a:rPr lang="en-US" dirty="0" smtClean="0"/>
              <a:t>According to WHO, global vaccine production capacity increased from 500 million doses in 2006 to almost 1 billion by 2010, nonetheless significant global shortfalls</a:t>
            </a:r>
          </a:p>
          <a:p>
            <a:r>
              <a:rPr lang="en-US" dirty="0" smtClean="0"/>
              <a:t>Focus on “evidence” preferences pharmaceutical interventions over non-pharmaceutical as more readily assessed (e.g. RCTs)</a:t>
            </a:r>
          </a:p>
          <a:p>
            <a:r>
              <a:rPr lang="en-US" dirty="0" smtClean="0"/>
              <a:t>Other potential pharmaceutical interventions are downplayed or derided (statins, elderberry extract,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 incentive for pharmaceutical companies to initiate clinical trials of statins as off-patent and already widespread generic production</a:t>
            </a:r>
          </a:p>
          <a:p>
            <a:r>
              <a:rPr lang="en-US" dirty="0" smtClean="0"/>
              <a:t>Even new universal flu vaccine will be unlikely to address global shortfall or affordability.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Is there really anything wrong with this picture though?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7DF760B-5D14-4E3B-B718-029E651A8DB2}" type="slidenum">
              <a:rPr lang="en-AU" smtClean="0">
                <a:solidFill>
                  <a:srgbClr val="CE1126"/>
                </a:solidFill>
                <a:latin typeface="Arial"/>
              </a:rPr>
              <a:pPr>
                <a:defRPr/>
              </a:pPr>
              <a:t>6</a:t>
            </a:fld>
            <a:endParaRPr lang="en-AU" dirty="0">
              <a:solidFill>
                <a:srgbClr val="CE1126"/>
              </a:solidFill>
              <a:latin typeface="Arial"/>
            </a:endParaRPr>
          </a:p>
        </p:txBody>
      </p:sp>
      <p:pic>
        <p:nvPicPr>
          <p:cNvPr id="8" name="Picture 6" descr="soap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84999"/>
            <a:ext cx="1731891" cy="115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4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Prejudice or Negligence: EBM &amp; flu policy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1112" y="1773237"/>
            <a:ext cx="6522701" cy="4535487"/>
          </a:xfrm>
        </p:spPr>
        <p:txBody>
          <a:bodyPr/>
          <a:lstStyle/>
          <a:p>
            <a:r>
              <a:rPr lang="en-US" dirty="0" smtClean="0"/>
              <a:t>Not to suggest that the desire for “evidence” is wrong, but it is not, in itself, the answer to every problem</a:t>
            </a:r>
          </a:p>
          <a:p>
            <a:r>
              <a:rPr lang="en-US" dirty="0" smtClean="0"/>
              <a:t>A re-balancing is required to obtain evidence on effectiveness of non-pharmaceutical interventions</a:t>
            </a:r>
          </a:p>
          <a:p>
            <a:r>
              <a:rPr lang="en-US" dirty="0"/>
              <a:t>P</a:t>
            </a:r>
            <a:r>
              <a:rPr lang="en-US" dirty="0" smtClean="0"/>
              <a:t>olitical pressure will be needed to investigate non-antiviral options (e.g. statins)</a:t>
            </a:r>
          </a:p>
          <a:p>
            <a:endParaRPr lang="en-US" dirty="0"/>
          </a:p>
          <a:p>
            <a:r>
              <a:rPr lang="en-US" dirty="0" smtClean="0"/>
              <a:t>Questions?</a:t>
            </a:r>
          </a:p>
          <a:p>
            <a:r>
              <a:rPr lang="en-US" dirty="0" smtClean="0"/>
              <a:t>Thank you.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Is there really anything wrong with this </a:t>
            </a:r>
            <a:r>
              <a:rPr lang="en-US" b="1" dirty="0" smtClean="0"/>
              <a:t>picture though?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7DF760B-5D14-4E3B-B718-029E651A8DB2}" type="slidenum">
              <a:rPr lang="en-AU" smtClean="0">
                <a:solidFill>
                  <a:srgbClr val="CE1126"/>
                </a:solidFill>
                <a:latin typeface="Arial"/>
              </a:rPr>
              <a:pPr>
                <a:defRPr/>
              </a:pPr>
              <a:t>7</a:t>
            </a:fld>
            <a:endParaRPr lang="en-AU" dirty="0">
              <a:solidFill>
                <a:srgbClr val="CE1126"/>
              </a:solidFill>
              <a:latin typeface="Arial"/>
            </a:endParaRPr>
          </a:p>
        </p:txBody>
      </p:sp>
      <p:pic>
        <p:nvPicPr>
          <p:cNvPr id="8" name="Picture 7" descr="quarantineflu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84498"/>
            <a:ext cx="1549207" cy="116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98" y="3950370"/>
            <a:ext cx="3337377" cy="25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NIS Master">
  <a:themeElements>
    <a:clrScheme name="Custom 1">
      <a:dk1>
        <a:sysClr val="windowText" lastClr="000000"/>
      </a:dk1>
      <a:lt1>
        <a:sysClr val="window" lastClr="FFFFFF"/>
      </a:lt1>
      <a:dk2>
        <a:srgbClr val="12416C"/>
      </a:dk2>
      <a:lt2>
        <a:srgbClr val="FBCD6B"/>
      </a:lt2>
      <a:accent1>
        <a:srgbClr val="CE1126"/>
      </a:accent1>
      <a:accent2>
        <a:srgbClr val="12416C"/>
      </a:accent2>
      <a:accent3>
        <a:srgbClr val="F9B72C"/>
      </a:accent3>
      <a:accent4>
        <a:srgbClr val="BBBDC0"/>
      </a:accent4>
      <a:accent5>
        <a:srgbClr val="E68892"/>
      </a:accent5>
      <a:accent6>
        <a:srgbClr val="88A0B5"/>
      </a:accent6>
      <a:hlink>
        <a:srgbClr val="0000FF"/>
      </a:hlink>
      <a:folHlink>
        <a:srgbClr val="0000FF"/>
      </a:folHlink>
    </a:clrScheme>
    <a:fontScheme name="UNIS_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0</TotalTime>
  <Words>616</Words>
  <Application>Microsoft Office PowerPoint</Application>
  <PresentationFormat>On-screen Show (4:3)</PresentationFormat>
  <Paragraphs>52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UNIS Master</vt:lpstr>
      <vt:lpstr>Unmitigated Prejudice or Simple Negligence? The impact of biomedicine and EBM on pandemic influenza public policy</vt:lpstr>
      <vt:lpstr>Prejudice or Negligence: EBM &amp; flu policy</vt:lpstr>
      <vt:lpstr>Prejudice or Negligence: EBM &amp; flu policy</vt:lpstr>
      <vt:lpstr>Prejudice or Negligence: EBM &amp; flu policy</vt:lpstr>
      <vt:lpstr>Prejudice or Negligence: EBM &amp; flu policy</vt:lpstr>
      <vt:lpstr>Prejudice or Negligence: EBM &amp; flu policy</vt:lpstr>
      <vt:lpstr>Prejudice or Negligence: EBM &amp; flu policy</vt:lpstr>
    </vt:vector>
  </TitlesOfParts>
  <Company>University of Sydney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Disease &amp; Security</dc:title>
  <dc:creator>Adam Kamradt-Scott</dc:creator>
  <cp:lastModifiedBy>Karis Petty</cp:lastModifiedBy>
  <cp:revision>109</cp:revision>
  <dcterms:created xsi:type="dcterms:W3CDTF">2012-03-04T02:56:37Z</dcterms:created>
  <dcterms:modified xsi:type="dcterms:W3CDTF">2013-07-18T17:09:13Z</dcterms:modified>
</cp:coreProperties>
</file>