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1"/>
  </p:sldMasterIdLst>
  <p:notesMasterIdLst>
    <p:notesMasterId r:id="rId8"/>
  </p:notesMasterIdLst>
  <p:sldIdLst>
    <p:sldId id="261" r:id="rId2"/>
    <p:sldId id="267" r:id="rId3"/>
    <p:sldId id="259" r:id="rId4"/>
    <p:sldId id="269" r:id="rId5"/>
    <p:sldId id="268" r:id="rId6"/>
    <p:sldId id="270" r:id="rId7"/>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420" autoAdjust="0"/>
  </p:normalViewPr>
  <p:slideViewPr>
    <p:cSldViewPr>
      <p:cViewPr varScale="1">
        <p:scale>
          <a:sx n="103" d="100"/>
          <a:sy n="103" d="100"/>
        </p:scale>
        <p:origin x="1782"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endParaRPr lang="en-GB"/>
          </a:p>
        </p:txBody>
      </p:sp>
      <p:sp>
        <p:nvSpPr>
          <p:cNvPr id="717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endParaRPr lang="en-GB"/>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endParaRPr lang="en-GB"/>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F61D7C9-AC1E-49EE-B3C3-2985D1340BFD}"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effectLst/>
              </a:rPr>
              <a:t>Permafrost regions are amongst the most sensitive to environmental change. The climates of northern Alaska, Canada and Russia are warming more rapidly than almost all other regions on Earth. Such warming is causing major changes in the earth-surface conditions: permafrost is warming and disappearing, frozen peatlands are degrading, wetlands are replacing some boreal forest and </a:t>
            </a:r>
            <a:r>
              <a:rPr lang="en-US" sz="1200" dirty="0" err="1">
                <a:effectLst/>
              </a:rPr>
              <a:t>treeline</a:t>
            </a:r>
            <a:r>
              <a:rPr lang="en-US" sz="1200" dirty="0">
                <a:effectLst/>
              </a:rPr>
              <a:t> is advancing northward into the Arctic. The study of such phenomena therefore provides an important indication of the magnitude and rate of environmental change – a yardstick to evaluate the effects of global warming.</a:t>
            </a:r>
          </a:p>
          <a:p>
            <a:endParaRPr lang="en-GB" dirty="0"/>
          </a:p>
        </p:txBody>
      </p:sp>
      <p:sp>
        <p:nvSpPr>
          <p:cNvPr id="4" name="Slide Number Placeholder 3"/>
          <p:cNvSpPr>
            <a:spLocks noGrp="1"/>
          </p:cNvSpPr>
          <p:nvPr>
            <p:ph type="sldNum" sz="quarter" idx="5"/>
          </p:nvPr>
        </p:nvSpPr>
        <p:spPr/>
        <p:txBody>
          <a:bodyPr/>
          <a:lstStyle/>
          <a:p>
            <a:fld id="{3F61D7C9-AC1E-49EE-B3C3-2985D1340BFD}" type="slidenum">
              <a:rPr lang="en-GB" altLang="en-US" smtClean="0"/>
              <a:pPr/>
              <a:t>1</a:t>
            </a:fld>
            <a:endParaRPr lang="en-GB" altLang="en-US"/>
          </a:p>
        </p:txBody>
      </p:sp>
    </p:spTree>
    <p:extLst>
      <p:ext uri="{BB962C8B-B14F-4D97-AF65-F5344CB8AC3E}">
        <p14:creationId xmlns:p14="http://schemas.microsoft.com/office/powerpoint/2010/main" val="2429764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p:spPr>
        <p:txBody>
          <a:bodyPr/>
          <a:lstStyle/>
          <a:p>
            <a:pPr eaLnBrk="1" hangingPunct="1"/>
            <a:endParaRPr lang="en-GB" altLang="en-US"/>
          </a:p>
        </p:txBody>
      </p:sp>
      <p:sp>
        <p:nvSpPr>
          <p:cNvPr id="18436"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26491E-657B-4B39-9030-206B4BC32EF1}" type="slidenum">
              <a:rPr lang="en-GB" altLang="en-US"/>
              <a:pPr eaLnBrk="1" hangingPunct="1">
                <a:spcBef>
                  <a:spcPct val="0"/>
                </a:spcBef>
              </a:pPr>
              <a:t>3</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6413"/>
            <a:chOff x="0" y="0"/>
            <a:chExt cx="5760" cy="4319"/>
          </a:xfrm>
        </p:grpSpPr>
        <p:sp>
          <p:nvSpPr>
            <p:cNvPr id="5"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6"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7"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8" name="Freeform 6"/>
            <p:cNvSpPr>
              <a:spLocks/>
            </p:cNvSpPr>
            <p:nvPr/>
          </p:nvSpPr>
          <p:spPr bwMode="hidden">
            <a:xfrm>
              <a:off x="4038" y="3577"/>
              <a:ext cx="1720" cy="65"/>
            </a:xfrm>
            <a:custGeom>
              <a:avLst/>
              <a:gdLst>
                <a:gd name="T0" fmla="*/ 1716 w 1722"/>
                <a:gd name="T1" fmla="*/ 63 h 66"/>
                <a:gd name="T2" fmla="*/ 1716 w 1722"/>
                <a:gd name="T3" fmla="*/ 57 h 66"/>
                <a:gd name="T4" fmla="*/ 0 w 1722"/>
                <a:gd name="T5" fmla="*/ 0 h 66"/>
                <a:gd name="T6" fmla="*/ 0 w 1722"/>
                <a:gd name="T7" fmla="*/ 45 h 66"/>
                <a:gd name="T8" fmla="*/ 1716 w 1722"/>
                <a:gd name="T9" fmla="*/ 63 h 66"/>
                <a:gd name="T10" fmla="*/ 1716 w 1722"/>
                <a:gd name="T11" fmla="*/ 6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9"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a:p>
          </p:txBody>
        </p:sp>
        <p:sp>
          <p:nvSpPr>
            <p:cNvPr id="10" name="Freeform 8"/>
            <p:cNvSpPr>
              <a:spLocks/>
            </p:cNvSpPr>
            <p:nvPr/>
          </p:nvSpPr>
          <p:spPr bwMode="hidden">
            <a:xfrm>
              <a:off x="4784" y="3702"/>
              <a:ext cx="974" cy="101"/>
            </a:xfrm>
            <a:custGeom>
              <a:avLst/>
              <a:gdLst>
                <a:gd name="T0" fmla="*/ 972 w 975"/>
                <a:gd name="T1" fmla="*/ 48 h 101"/>
                <a:gd name="T2" fmla="*/ 972 w 975"/>
                <a:gd name="T3" fmla="*/ 0 h 101"/>
                <a:gd name="T4" fmla="*/ 0 w 975"/>
                <a:gd name="T5" fmla="*/ 24 h 101"/>
                <a:gd name="T6" fmla="*/ 0 w 975"/>
                <a:gd name="T7" fmla="*/ 101 h 101"/>
                <a:gd name="T8" fmla="*/ 972 w 975"/>
                <a:gd name="T9" fmla="*/ 48 h 101"/>
                <a:gd name="T10" fmla="*/ 972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1" name="Freeform 9"/>
            <p:cNvSpPr>
              <a:spLocks/>
            </p:cNvSpPr>
            <p:nvPr/>
          </p:nvSpPr>
          <p:spPr bwMode="hidden">
            <a:xfrm>
              <a:off x="3619" y="3815"/>
              <a:ext cx="2139" cy="198"/>
            </a:xfrm>
            <a:custGeom>
              <a:avLst/>
              <a:gdLst>
                <a:gd name="T0" fmla="*/ 2135 w 2141"/>
                <a:gd name="T1" fmla="*/ 0 h 198"/>
                <a:gd name="T2" fmla="*/ 0 w 2141"/>
                <a:gd name="T3" fmla="*/ 156 h 198"/>
                <a:gd name="T4" fmla="*/ 0 w 2141"/>
                <a:gd name="T5" fmla="*/ 198 h 198"/>
                <a:gd name="T6" fmla="*/ 2135 w 2141"/>
                <a:gd name="T7" fmla="*/ 0 h 198"/>
                <a:gd name="T8" fmla="*/ 213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3" name="Freeform 11"/>
            <p:cNvSpPr>
              <a:spLocks/>
            </p:cNvSpPr>
            <p:nvPr/>
          </p:nvSpPr>
          <p:spPr bwMode="hidden">
            <a:xfrm>
              <a:off x="2097" y="4043"/>
              <a:ext cx="2514" cy="276"/>
            </a:xfrm>
            <a:custGeom>
              <a:avLst/>
              <a:gdLst>
                <a:gd name="T0" fmla="*/ 2173 w 2517"/>
                <a:gd name="T1" fmla="*/ 276 h 276"/>
                <a:gd name="T2" fmla="*/ 2508 w 2517"/>
                <a:gd name="T3" fmla="*/ 204 h 276"/>
                <a:gd name="T4" fmla="*/ 2251 w 2517"/>
                <a:gd name="T5" fmla="*/ 0 h 276"/>
                <a:gd name="T6" fmla="*/ 0 w 2517"/>
                <a:gd name="T7" fmla="*/ 276 h 276"/>
                <a:gd name="T8" fmla="*/ 2173 w 2517"/>
                <a:gd name="T9" fmla="*/ 276 h 276"/>
                <a:gd name="T10" fmla="*/ 2173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5" name="Freeform 13"/>
            <p:cNvSpPr>
              <a:spLocks/>
            </p:cNvSpPr>
            <p:nvPr/>
          </p:nvSpPr>
          <p:spPr bwMode="hidden">
            <a:xfrm>
              <a:off x="5030" y="3151"/>
              <a:ext cx="728" cy="240"/>
            </a:xfrm>
            <a:custGeom>
              <a:avLst/>
              <a:gdLst>
                <a:gd name="T0" fmla="*/ 726 w 729"/>
                <a:gd name="T1" fmla="*/ 240 h 240"/>
                <a:gd name="T2" fmla="*/ 0 w 729"/>
                <a:gd name="T3" fmla="*/ 0 h 240"/>
                <a:gd name="T4" fmla="*/ 0 w 729"/>
                <a:gd name="T5" fmla="*/ 6 h 240"/>
                <a:gd name="T6" fmla="*/ 726 w 729"/>
                <a:gd name="T7" fmla="*/ 240 h 240"/>
                <a:gd name="T8" fmla="*/ 726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6"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7" name="Freeform 15"/>
            <p:cNvSpPr>
              <a:spLocks/>
            </p:cNvSpPr>
            <p:nvPr/>
          </p:nvSpPr>
          <p:spPr bwMode="hidden">
            <a:xfrm>
              <a:off x="5030" y="3049"/>
              <a:ext cx="728" cy="318"/>
            </a:xfrm>
            <a:custGeom>
              <a:avLst/>
              <a:gdLst>
                <a:gd name="T0" fmla="*/ 726 w 729"/>
                <a:gd name="T1" fmla="*/ 318 h 318"/>
                <a:gd name="T2" fmla="*/ 726 w 729"/>
                <a:gd name="T3" fmla="*/ 312 h 318"/>
                <a:gd name="T4" fmla="*/ 0 w 729"/>
                <a:gd name="T5" fmla="*/ 0 h 318"/>
                <a:gd name="T6" fmla="*/ 0 w 729"/>
                <a:gd name="T7" fmla="*/ 54 h 318"/>
                <a:gd name="T8" fmla="*/ 726 w 729"/>
                <a:gd name="T9" fmla="*/ 318 h 318"/>
                <a:gd name="T10" fmla="*/ 726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8"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9"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1"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3"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5"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a:p>
          </p:txBody>
        </p:sp>
        <p:sp>
          <p:nvSpPr>
            <p:cNvPr id="26"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7"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8"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9"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0" name="Freeform 28"/>
            <p:cNvSpPr>
              <a:spLocks/>
            </p:cNvSpPr>
            <p:nvPr/>
          </p:nvSpPr>
          <p:spPr bwMode="hidden">
            <a:xfrm>
              <a:off x="5698" y="653"/>
              <a:ext cx="60" cy="311"/>
            </a:xfrm>
            <a:custGeom>
              <a:avLst/>
              <a:gdLst>
                <a:gd name="T0" fmla="*/ 0 w 60"/>
                <a:gd name="T1" fmla="*/ 144 h 312"/>
                <a:gd name="T2" fmla="*/ 60 w 60"/>
                <a:gd name="T3" fmla="*/ 309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2"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3"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4"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5"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6"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7"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8"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9"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40"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grpSp>
          <p:nvGrpSpPr>
            <p:cNvPr id="41"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43"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grpSp>
      </p:grpSp>
      <p:sp>
        <p:nvSpPr>
          <p:cNvPr id="202794" name="Rectangle 42"/>
          <p:cNvSpPr>
            <a:spLocks noGrp="1" noChangeArrowheads="1"/>
          </p:cNvSpPr>
          <p:nvPr>
            <p:ph type="ctrTitle" sz="quarter"/>
          </p:nvPr>
        </p:nvSpPr>
        <p:spPr>
          <a:xfrm>
            <a:off x="457200" y="1600200"/>
            <a:ext cx="8229600" cy="1828800"/>
          </a:xfrm>
        </p:spPr>
        <p:txBody>
          <a:bodyPr/>
          <a:lstStyle>
            <a:lvl1pPr>
              <a:defRPr sz="4800"/>
            </a:lvl1pPr>
          </a:lstStyle>
          <a:p>
            <a:pPr lvl="0"/>
            <a:r>
              <a:rPr lang="en-GB" noProof="0"/>
              <a:t>Click to edit Master title style</a:t>
            </a:r>
          </a:p>
        </p:txBody>
      </p:sp>
      <p:sp>
        <p:nvSpPr>
          <p:cNvPr id="202795"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pPr lvl="0"/>
            <a:r>
              <a:rPr lang="en-GB" noProof="0"/>
              <a:t>Click to edit Master subtitle style</a:t>
            </a:r>
          </a:p>
        </p:txBody>
      </p:sp>
      <p:sp>
        <p:nvSpPr>
          <p:cNvPr id="44" name="Rectangle 44"/>
          <p:cNvSpPr>
            <a:spLocks noGrp="1" noChangeArrowheads="1"/>
          </p:cNvSpPr>
          <p:nvPr>
            <p:ph type="dt" sz="quarter" idx="10"/>
          </p:nvPr>
        </p:nvSpPr>
        <p:spPr/>
        <p:txBody>
          <a:bodyPr/>
          <a:lstStyle>
            <a:lvl1pPr>
              <a:defRPr/>
            </a:lvl1pPr>
          </a:lstStyle>
          <a:p>
            <a:pPr>
              <a:defRPr/>
            </a:pPr>
            <a:endParaRPr lang="en-GB"/>
          </a:p>
        </p:txBody>
      </p:sp>
      <p:sp>
        <p:nvSpPr>
          <p:cNvPr id="45" name="Rectangle 45"/>
          <p:cNvSpPr>
            <a:spLocks noGrp="1" noChangeArrowheads="1"/>
          </p:cNvSpPr>
          <p:nvPr>
            <p:ph type="ftr" sz="quarter" idx="11"/>
          </p:nvPr>
        </p:nvSpPr>
        <p:spPr/>
        <p:txBody>
          <a:bodyPr/>
          <a:lstStyle>
            <a:lvl1pPr>
              <a:defRPr/>
            </a:lvl1pPr>
          </a:lstStyle>
          <a:p>
            <a:pPr>
              <a:defRPr/>
            </a:pPr>
            <a:endParaRPr lang="en-GB"/>
          </a:p>
        </p:txBody>
      </p:sp>
      <p:sp>
        <p:nvSpPr>
          <p:cNvPr id="46" name="Rectangle 46"/>
          <p:cNvSpPr>
            <a:spLocks noGrp="1" noChangeArrowheads="1"/>
          </p:cNvSpPr>
          <p:nvPr>
            <p:ph type="sldNum" sz="quarter" idx="12"/>
          </p:nvPr>
        </p:nvSpPr>
        <p:spPr/>
        <p:txBody>
          <a:bodyPr/>
          <a:lstStyle>
            <a:lvl1pPr>
              <a:defRPr/>
            </a:lvl1pPr>
          </a:lstStyle>
          <a:p>
            <a:fld id="{A000A774-4AC0-4DFE-8EDB-58A69CE6E6CD}" type="slidenum">
              <a:rPr lang="en-GB" altLang="en-US"/>
              <a:pPr/>
              <a:t>‹#›</a:t>
            </a:fld>
            <a:endParaRPr lang="en-GB" altLang="en-US"/>
          </a:p>
        </p:txBody>
      </p:sp>
    </p:spTree>
    <p:extLst>
      <p:ext uri="{BB962C8B-B14F-4D97-AF65-F5344CB8AC3E}">
        <p14:creationId xmlns:p14="http://schemas.microsoft.com/office/powerpoint/2010/main" val="432736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39610857-31D7-41A0-9546-ED267DA09A0A}" type="slidenum">
              <a:rPr lang="en-GB" altLang="en-US"/>
              <a:pPr/>
              <a:t>‹#›</a:t>
            </a:fld>
            <a:endParaRPr lang="en-GB" altLang="en-US"/>
          </a:p>
        </p:txBody>
      </p:sp>
    </p:spTree>
    <p:extLst>
      <p:ext uri="{BB962C8B-B14F-4D97-AF65-F5344CB8AC3E}">
        <p14:creationId xmlns:p14="http://schemas.microsoft.com/office/powerpoint/2010/main" val="4024516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0BCC7510-3463-4223-ACED-8F6E5901B23E}" type="slidenum">
              <a:rPr lang="en-GB" altLang="en-US"/>
              <a:pPr/>
              <a:t>‹#›</a:t>
            </a:fld>
            <a:endParaRPr lang="en-GB" altLang="en-US"/>
          </a:p>
        </p:txBody>
      </p:sp>
    </p:spTree>
    <p:extLst>
      <p:ext uri="{BB962C8B-B14F-4D97-AF65-F5344CB8AC3E}">
        <p14:creationId xmlns:p14="http://schemas.microsoft.com/office/powerpoint/2010/main" val="741059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pPr>
              <a:defRPr/>
            </a:pPr>
            <a:endParaRPr lang="en-GB"/>
          </a:p>
        </p:txBody>
      </p:sp>
      <p:sp>
        <p:nvSpPr>
          <p:cNvPr id="6" name="Footer Placeholder 5"/>
          <p:cNvSpPr>
            <a:spLocks noGrp="1"/>
          </p:cNvSpPr>
          <p:nvPr>
            <p:ph type="ftr" sz="quarter" idx="11"/>
          </p:nvPr>
        </p:nvSpPr>
        <p:spPr/>
        <p:txBody>
          <a:bodyPr/>
          <a:lstStyle>
            <a:lvl1pPr>
              <a:defRPr/>
            </a:lvl1pPr>
          </a:lstStyle>
          <a:p>
            <a:pPr>
              <a:defRPr/>
            </a:pPr>
            <a:endParaRPr lang="en-GB"/>
          </a:p>
        </p:txBody>
      </p:sp>
      <p:sp>
        <p:nvSpPr>
          <p:cNvPr id="7" name="Slide Number Placeholder 6"/>
          <p:cNvSpPr>
            <a:spLocks noGrp="1"/>
          </p:cNvSpPr>
          <p:nvPr>
            <p:ph type="sldNum" sz="quarter" idx="12"/>
          </p:nvPr>
        </p:nvSpPr>
        <p:spPr/>
        <p:txBody>
          <a:bodyPr/>
          <a:lstStyle>
            <a:lvl1pPr>
              <a:defRPr/>
            </a:lvl1pPr>
          </a:lstStyle>
          <a:p>
            <a:fld id="{21353380-4D0E-447A-8F48-6E0B833C91F3}" type="slidenum">
              <a:rPr lang="en-GB" altLang="en-US"/>
              <a:pPr/>
              <a:t>‹#›</a:t>
            </a:fld>
            <a:endParaRPr lang="en-GB" altLang="en-US"/>
          </a:p>
        </p:txBody>
      </p:sp>
    </p:spTree>
    <p:extLst>
      <p:ext uri="{BB962C8B-B14F-4D97-AF65-F5344CB8AC3E}">
        <p14:creationId xmlns:p14="http://schemas.microsoft.com/office/powerpoint/2010/main" val="396581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pPr>
              <a:defRPr/>
            </a:pPr>
            <a:endParaRPr lang="en-GB"/>
          </a:p>
        </p:txBody>
      </p:sp>
      <p:sp>
        <p:nvSpPr>
          <p:cNvPr id="8" name="Footer Placeholder 7"/>
          <p:cNvSpPr>
            <a:spLocks noGrp="1"/>
          </p:cNvSpPr>
          <p:nvPr>
            <p:ph type="ftr" sz="quarter" idx="11"/>
          </p:nvPr>
        </p:nvSpPr>
        <p:spPr/>
        <p:txBody>
          <a:bodyPr/>
          <a:lstStyle>
            <a:lvl1pPr>
              <a:defRPr/>
            </a:lvl1pPr>
          </a:lstStyle>
          <a:p>
            <a:pPr>
              <a:defRPr/>
            </a:pPr>
            <a:endParaRPr lang="en-GB"/>
          </a:p>
        </p:txBody>
      </p:sp>
      <p:sp>
        <p:nvSpPr>
          <p:cNvPr id="9" name="Slide Number Placeholder 8"/>
          <p:cNvSpPr>
            <a:spLocks noGrp="1"/>
          </p:cNvSpPr>
          <p:nvPr>
            <p:ph type="sldNum" sz="quarter" idx="12"/>
          </p:nvPr>
        </p:nvSpPr>
        <p:spPr/>
        <p:txBody>
          <a:bodyPr/>
          <a:lstStyle>
            <a:lvl1pPr>
              <a:defRPr/>
            </a:lvl1pPr>
          </a:lstStyle>
          <a:p>
            <a:fld id="{09BFF1A9-A947-47A5-8D45-F146CE12DD42}" type="slidenum">
              <a:rPr lang="en-GB" altLang="en-US"/>
              <a:pPr/>
              <a:t>‹#›</a:t>
            </a:fld>
            <a:endParaRPr lang="en-GB" altLang="en-US"/>
          </a:p>
        </p:txBody>
      </p:sp>
    </p:spTree>
    <p:extLst>
      <p:ext uri="{BB962C8B-B14F-4D97-AF65-F5344CB8AC3E}">
        <p14:creationId xmlns:p14="http://schemas.microsoft.com/office/powerpoint/2010/main" val="3246697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pPr>
              <a:defRPr/>
            </a:pPr>
            <a:endParaRPr lang="en-GB"/>
          </a:p>
        </p:txBody>
      </p:sp>
      <p:sp>
        <p:nvSpPr>
          <p:cNvPr id="4" name="Footer Placeholder 3"/>
          <p:cNvSpPr>
            <a:spLocks noGrp="1"/>
          </p:cNvSpPr>
          <p:nvPr>
            <p:ph type="ftr" sz="quarter" idx="11"/>
          </p:nvPr>
        </p:nvSpPr>
        <p:spPr/>
        <p:txBody>
          <a:bodyPr/>
          <a:lstStyle>
            <a:lvl1pPr>
              <a:defRPr/>
            </a:lvl1pPr>
          </a:lstStyle>
          <a:p>
            <a:pPr>
              <a:defRPr/>
            </a:pPr>
            <a:endParaRPr lang="en-GB"/>
          </a:p>
        </p:txBody>
      </p:sp>
      <p:sp>
        <p:nvSpPr>
          <p:cNvPr id="5" name="Slide Number Placeholder 4"/>
          <p:cNvSpPr>
            <a:spLocks noGrp="1"/>
          </p:cNvSpPr>
          <p:nvPr>
            <p:ph type="sldNum" sz="quarter" idx="12"/>
          </p:nvPr>
        </p:nvSpPr>
        <p:spPr/>
        <p:txBody>
          <a:bodyPr/>
          <a:lstStyle>
            <a:lvl1pPr>
              <a:defRPr/>
            </a:lvl1pPr>
          </a:lstStyle>
          <a:p>
            <a:fld id="{1336E2D7-3900-4784-84C2-576D07861B36}" type="slidenum">
              <a:rPr lang="en-GB" altLang="en-US"/>
              <a:pPr/>
              <a:t>‹#›</a:t>
            </a:fld>
            <a:endParaRPr lang="en-GB" altLang="en-US"/>
          </a:p>
        </p:txBody>
      </p:sp>
    </p:spTree>
    <p:extLst>
      <p:ext uri="{BB962C8B-B14F-4D97-AF65-F5344CB8AC3E}">
        <p14:creationId xmlns:p14="http://schemas.microsoft.com/office/powerpoint/2010/main" val="760746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GB"/>
          </a:p>
        </p:txBody>
      </p:sp>
      <p:sp>
        <p:nvSpPr>
          <p:cNvPr id="3" name="Footer Placeholder 2"/>
          <p:cNvSpPr>
            <a:spLocks noGrp="1"/>
          </p:cNvSpPr>
          <p:nvPr>
            <p:ph type="ftr" sz="quarter" idx="11"/>
          </p:nvPr>
        </p:nvSpPr>
        <p:spPr/>
        <p:txBody>
          <a:bodyPr/>
          <a:lstStyle>
            <a:lvl1pPr>
              <a:defRPr/>
            </a:lvl1pPr>
          </a:lstStyle>
          <a:p>
            <a:pPr>
              <a:defRPr/>
            </a:pPr>
            <a:endParaRPr lang="en-GB"/>
          </a:p>
        </p:txBody>
      </p:sp>
      <p:sp>
        <p:nvSpPr>
          <p:cNvPr id="4" name="Slide Number Placeholder 3"/>
          <p:cNvSpPr>
            <a:spLocks noGrp="1"/>
          </p:cNvSpPr>
          <p:nvPr>
            <p:ph type="sldNum" sz="quarter" idx="12"/>
          </p:nvPr>
        </p:nvSpPr>
        <p:spPr/>
        <p:txBody>
          <a:bodyPr/>
          <a:lstStyle>
            <a:lvl1pPr>
              <a:defRPr/>
            </a:lvl1pPr>
          </a:lstStyle>
          <a:p>
            <a:fld id="{C7976740-9501-4588-A25C-1048AA0727FD}" type="slidenum">
              <a:rPr lang="en-GB" altLang="en-US"/>
              <a:pPr/>
              <a:t>‹#›</a:t>
            </a:fld>
            <a:endParaRPr lang="en-GB" altLang="en-US"/>
          </a:p>
        </p:txBody>
      </p:sp>
    </p:spTree>
    <p:extLst>
      <p:ext uri="{BB962C8B-B14F-4D97-AF65-F5344CB8AC3E}">
        <p14:creationId xmlns:p14="http://schemas.microsoft.com/office/powerpoint/2010/main" val="1081236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GB"/>
          </a:p>
        </p:txBody>
      </p:sp>
      <p:sp>
        <p:nvSpPr>
          <p:cNvPr id="6" name="Footer Placeholder 5"/>
          <p:cNvSpPr>
            <a:spLocks noGrp="1"/>
          </p:cNvSpPr>
          <p:nvPr>
            <p:ph type="ftr" sz="quarter" idx="11"/>
          </p:nvPr>
        </p:nvSpPr>
        <p:spPr/>
        <p:txBody>
          <a:bodyPr/>
          <a:lstStyle>
            <a:lvl1pPr>
              <a:defRPr/>
            </a:lvl1pPr>
          </a:lstStyle>
          <a:p>
            <a:pPr>
              <a:defRPr/>
            </a:pPr>
            <a:endParaRPr lang="en-GB"/>
          </a:p>
        </p:txBody>
      </p:sp>
      <p:sp>
        <p:nvSpPr>
          <p:cNvPr id="7" name="Slide Number Placeholder 6"/>
          <p:cNvSpPr>
            <a:spLocks noGrp="1"/>
          </p:cNvSpPr>
          <p:nvPr>
            <p:ph type="sldNum" sz="quarter" idx="12"/>
          </p:nvPr>
        </p:nvSpPr>
        <p:spPr/>
        <p:txBody>
          <a:bodyPr/>
          <a:lstStyle>
            <a:lvl1pPr>
              <a:defRPr/>
            </a:lvl1pPr>
          </a:lstStyle>
          <a:p>
            <a:fld id="{12309816-065D-4CE5-92F9-01FA7149AFAD}" type="slidenum">
              <a:rPr lang="en-GB" altLang="en-US"/>
              <a:pPr/>
              <a:t>‹#›</a:t>
            </a:fld>
            <a:endParaRPr lang="en-GB" altLang="en-US"/>
          </a:p>
        </p:txBody>
      </p:sp>
    </p:spTree>
    <p:extLst>
      <p:ext uri="{BB962C8B-B14F-4D97-AF65-F5344CB8AC3E}">
        <p14:creationId xmlns:p14="http://schemas.microsoft.com/office/powerpoint/2010/main" val="3045824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GB"/>
          </a:p>
        </p:txBody>
      </p:sp>
      <p:sp>
        <p:nvSpPr>
          <p:cNvPr id="6" name="Footer Placeholder 5"/>
          <p:cNvSpPr>
            <a:spLocks noGrp="1"/>
          </p:cNvSpPr>
          <p:nvPr>
            <p:ph type="ftr" sz="quarter" idx="11"/>
          </p:nvPr>
        </p:nvSpPr>
        <p:spPr/>
        <p:txBody>
          <a:bodyPr/>
          <a:lstStyle>
            <a:lvl1pPr>
              <a:defRPr/>
            </a:lvl1pPr>
          </a:lstStyle>
          <a:p>
            <a:pPr>
              <a:defRPr/>
            </a:pPr>
            <a:endParaRPr lang="en-GB"/>
          </a:p>
        </p:txBody>
      </p:sp>
      <p:sp>
        <p:nvSpPr>
          <p:cNvPr id="7" name="Slide Number Placeholder 6"/>
          <p:cNvSpPr>
            <a:spLocks noGrp="1"/>
          </p:cNvSpPr>
          <p:nvPr>
            <p:ph type="sldNum" sz="quarter" idx="12"/>
          </p:nvPr>
        </p:nvSpPr>
        <p:spPr/>
        <p:txBody>
          <a:bodyPr/>
          <a:lstStyle>
            <a:lvl1pPr>
              <a:defRPr/>
            </a:lvl1pPr>
          </a:lstStyle>
          <a:p>
            <a:fld id="{4521364A-0A3E-467B-8F96-125A5B2B7AB3}" type="slidenum">
              <a:rPr lang="en-GB" altLang="en-US"/>
              <a:pPr/>
              <a:t>‹#›</a:t>
            </a:fld>
            <a:endParaRPr lang="en-GB" altLang="en-US"/>
          </a:p>
        </p:txBody>
      </p:sp>
    </p:spTree>
    <p:extLst>
      <p:ext uri="{BB962C8B-B14F-4D97-AF65-F5344CB8AC3E}">
        <p14:creationId xmlns:p14="http://schemas.microsoft.com/office/powerpoint/2010/main" val="3203148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A2C9719C-A4BB-46B7-9328-31CBAC2FAA84}" type="slidenum">
              <a:rPr lang="en-GB" altLang="en-US"/>
              <a:pPr/>
              <a:t>‹#›</a:t>
            </a:fld>
            <a:endParaRPr lang="en-GB" altLang="en-US"/>
          </a:p>
        </p:txBody>
      </p:sp>
    </p:spTree>
    <p:extLst>
      <p:ext uri="{BB962C8B-B14F-4D97-AF65-F5344CB8AC3E}">
        <p14:creationId xmlns:p14="http://schemas.microsoft.com/office/powerpoint/2010/main" val="4023622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E25BD322-7823-47C5-AD06-044AB396D095}" type="slidenum">
              <a:rPr lang="en-GB" altLang="en-US"/>
              <a:pPr/>
              <a:t>‹#›</a:t>
            </a:fld>
            <a:endParaRPr lang="en-GB" altLang="en-US"/>
          </a:p>
        </p:txBody>
      </p:sp>
    </p:spTree>
    <p:extLst>
      <p:ext uri="{BB962C8B-B14F-4D97-AF65-F5344CB8AC3E}">
        <p14:creationId xmlns:p14="http://schemas.microsoft.com/office/powerpoint/2010/main" val="2468908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6413"/>
            <a:chOff x="0" y="0"/>
            <a:chExt cx="5760" cy="4319"/>
          </a:xfrm>
        </p:grpSpPr>
        <p:sp>
          <p:nvSpPr>
            <p:cNvPr id="201731"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32"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33"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35" name="Freeform 6"/>
            <p:cNvSpPr>
              <a:spLocks/>
            </p:cNvSpPr>
            <p:nvPr/>
          </p:nvSpPr>
          <p:spPr bwMode="hidden">
            <a:xfrm>
              <a:off x="4038" y="3577"/>
              <a:ext cx="1720" cy="65"/>
            </a:xfrm>
            <a:custGeom>
              <a:avLst/>
              <a:gdLst>
                <a:gd name="T0" fmla="*/ 1716 w 1722"/>
                <a:gd name="T1" fmla="*/ 63 h 66"/>
                <a:gd name="T2" fmla="*/ 1716 w 1722"/>
                <a:gd name="T3" fmla="*/ 57 h 66"/>
                <a:gd name="T4" fmla="*/ 0 w 1722"/>
                <a:gd name="T5" fmla="*/ 0 h 66"/>
                <a:gd name="T6" fmla="*/ 0 w 1722"/>
                <a:gd name="T7" fmla="*/ 45 h 66"/>
                <a:gd name="T8" fmla="*/ 1716 w 1722"/>
                <a:gd name="T9" fmla="*/ 63 h 66"/>
                <a:gd name="T10" fmla="*/ 1716 w 1722"/>
                <a:gd name="T11" fmla="*/ 6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35"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a:p>
          </p:txBody>
        </p:sp>
        <p:sp>
          <p:nvSpPr>
            <p:cNvPr id="1037" name="Freeform 8"/>
            <p:cNvSpPr>
              <a:spLocks/>
            </p:cNvSpPr>
            <p:nvPr/>
          </p:nvSpPr>
          <p:spPr bwMode="hidden">
            <a:xfrm>
              <a:off x="4784" y="3702"/>
              <a:ext cx="974" cy="101"/>
            </a:xfrm>
            <a:custGeom>
              <a:avLst/>
              <a:gdLst>
                <a:gd name="T0" fmla="*/ 972 w 975"/>
                <a:gd name="T1" fmla="*/ 48 h 101"/>
                <a:gd name="T2" fmla="*/ 972 w 975"/>
                <a:gd name="T3" fmla="*/ 0 h 101"/>
                <a:gd name="T4" fmla="*/ 0 w 975"/>
                <a:gd name="T5" fmla="*/ 24 h 101"/>
                <a:gd name="T6" fmla="*/ 0 w 975"/>
                <a:gd name="T7" fmla="*/ 101 h 101"/>
                <a:gd name="T8" fmla="*/ 972 w 975"/>
                <a:gd name="T9" fmla="*/ 48 h 101"/>
                <a:gd name="T10" fmla="*/ 972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8" name="Freeform 9"/>
            <p:cNvSpPr>
              <a:spLocks/>
            </p:cNvSpPr>
            <p:nvPr/>
          </p:nvSpPr>
          <p:spPr bwMode="hidden">
            <a:xfrm>
              <a:off x="3619" y="3815"/>
              <a:ext cx="2139" cy="198"/>
            </a:xfrm>
            <a:custGeom>
              <a:avLst/>
              <a:gdLst>
                <a:gd name="T0" fmla="*/ 2135 w 2141"/>
                <a:gd name="T1" fmla="*/ 0 h 198"/>
                <a:gd name="T2" fmla="*/ 0 w 2141"/>
                <a:gd name="T3" fmla="*/ 156 h 198"/>
                <a:gd name="T4" fmla="*/ 0 w 2141"/>
                <a:gd name="T5" fmla="*/ 198 h 198"/>
                <a:gd name="T6" fmla="*/ 2135 w 2141"/>
                <a:gd name="T7" fmla="*/ 0 h 198"/>
                <a:gd name="T8" fmla="*/ 213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38"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40" name="Freeform 11"/>
            <p:cNvSpPr>
              <a:spLocks/>
            </p:cNvSpPr>
            <p:nvPr/>
          </p:nvSpPr>
          <p:spPr bwMode="hidden">
            <a:xfrm>
              <a:off x="2097" y="4043"/>
              <a:ext cx="2514" cy="276"/>
            </a:xfrm>
            <a:custGeom>
              <a:avLst/>
              <a:gdLst>
                <a:gd name="T0" fmla="*/ 2173 w 2517"/>
                <a:gd name="T1" fmla="*/ 276 h 276"/>
                <a:gd name="T2" fmla="*/ 2508 w 2517"/>
                <a:gd name="T3" fmla="*/ 204 h 276"/>
                <a:gd name="T4" fmla="*/ 2251 w 2517"/>
                <a:gd name="T5" fmla="*/ 0 h 276"/>
                <a:gd name="T6" fmla="*/ 0 w 2517"/>
                <a:gd name="T7" fmla="*/ 276 h 276"/>
                <a:gd name="T8" fmla="*/ 2173 w 2517"/>
                <a:gd name="T9" fmla="*/ 276 h 276"/>
                <a:gd name="T10" fmla="*/ 2173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40"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42" name="Freeform 13"/>
            <p:cNvSpPr>
              <a:spLocks/>
            </p:cNvSpPr>
            <p:nvPr/>
          </p:nvSpPr>
          <p:spPr bwMode="hidden">
            <a:xfrm>
              <a:off x="5030" y="3151"/>
              <a:ext cx="728" cy="240"/>
            </a:xfrm>
            <a:custGeom>
              <a:avLst/>
              <a:gdLst>
                <a:gd name="T0" fmla="*/ 726 w 729"/>
                <a:gd name="T1" fmla="*/ 240 h 240"/>
                <a:gd name="T2" fmla="*/ 0 w 729"/>
                <a:gd name="T3" fmla="*/ 0 h 240"/>
                <a:gd name="T4" fmla="*/ 0 w 729"/>
                <a:gd name="T5" fmla="*/ 6 h 240"/>
                <a:gd name="T6" fmla="*/ 726 w 729"/>
                <a:gd name="T7" fmla="*/ 240 h 240"/>
                <a:gd name="T8" fmla="*/ 726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42"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44" name="Freeform 15"/>
            <p:cNvSpPr>
              <a:spLocks/>
            </p:cNvSpPr>
            <p:nvPr/>
          </p:nvSpPr>
          <p:spPr bwMode="hidden">
            <a:xfrm>
              <a:off x="5030" y="3049"/>
              <a:ext cx="728" cy="318"/>
            </a:xfrm>
            <a:custGeom>
              <a:avLst/>
              <a:gdLst>
                <a:gd name="T0" fmla="*/ 726 w 729"/>
                <a:gd name="T1" fmla="*/ 318 h 318"/>
                <a:gd name="T2" fmla="*/ 726 w 729"/>
                <a:gd name="T3" fmla="*/ 312 h 318"/>
                <a:gd name="T4" fmla="*/ 0 w 729"/>
                <a:gd name="T5" fmla="*/ 0 h 318"/>
                <a:gd name="T6" fmla="*/ 0 w 729"/>
                <a:gd name="T7" fmla="*/ 54 h 318"/>
                <a:gd name="T8" fmla="*/ 726 w 729"/>
                <a:gd name="T9" fmla="*/ 318 h 318"/>
                <a:gd name="T10" fmla="*/ 726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44"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45"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46"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48"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48"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50"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50"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51"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a:p>
          </p:txBody>
        </p:sp>
        <p:sp>
          <p:nvSpPr>
            <p:cNvPr id="201752"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54"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54"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55"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57" name="Freeform 28"/>
            <p:cNvSpPr>
              <a:spLocks/>
            </p:cNvSpPr>
            <p:nvPr/>
          </p:nvSpPr>
          <p:spPr bwMode="hidden">
            <a:xfrm>
              <a:off x="5698" y="653"/>
              <a:ext cx="60" cy="311"/>
            </a:xfrm>
            <a:custGeom>
              <a:avLst/>
              <a:gdLst>
                <a:gd name="T0" fmla="*/ 0 w 60"/>
                <a:gd name="T1" fmla="*/ 144 h 312"/>
                <a:gd name="T2" fmla="*/ 60 w 60"/>
                <a:gd name="T3" fmla="*/ 309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57"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59"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1759"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60"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61"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62"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63"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64"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65"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66"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grpSp>
          <p:nvGrpSpPr>
            <p:cNvPr id="1068" name="Group 39"/>
            <p:cNvGrpSpPr>
              <a:grpSpLocks/>
            </p:cNvGrpSpPr>
            <p:nvPr userDrawn="1"/>
          </p:nvGrpSpPr>
          <p:grpSpPr bwMode="auto">
            <a:xfrm>
              <a:off x="0" y="1632"/>
              <a:ext cx="5758" cy="1858"/>
              <a:chOff x="0" y="1632"/>
              <a:chExt cx="5758" cy="1858"/>
            </a:xfrm>
          </p:grpSpPr>
          <p:sp>
            <p:nvSpPr>
              <p:cNvPr id="201768"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1769"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grpSp>
      </p:grpSp>
      <p:sp>
        <p:nvSpPr>
          <p:cNvPr id="201770" name="Rectangle 42"/>
          <p:cNvSpPr>
            <a:spLocks noGrp="1" noChangeArrowheads="1"/>
          </p:cNvSpPr>
          <p:nvPr>
            <p:ph type="title"/>
          </p:nvPr>
        </p:nvSpPr>
        <p:spPr bwMode="auto">
          <a:xfrm>
            <a:off x="4572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201771" name="Rectangle 4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01772" name="Rectangle 4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latin typeface="Arial" pitchFamily="34" charset="0"/>
              </a:defRPr>
            </a:lvl1pPr>
          </a:lstStyle>
          <a:p>
            <a:pPr>
              <a:defRPr/>
            </a:pPr>
            <a:endParaRPr lang="en-GB"/>
          </a:p>
        </p:txBody>
      </p:sp>
      <p:sp>
        <p:nvSpPr>
          <p:cNvPr id="201773" name="Rectangle 4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latin typeface="Arial" pitchFamily="34" charset="0"/>
              </a:defRPr>
            </a:lvl1pPr>
          </a:lstStyle>
          <a:p>
            <a:pPr>
              <a:defRPr/>
            </a:pPr>
            <a:endParaRPr lang="en-GB"/>
          </a:p>
        </p:txBody>
      </p:sp>
      <p:sp>
        <p:nvSpPr>
          <p:cNvPr id="201774" name="Rectangle 4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fld id="{31F0C733-C3AA-4317-9CBB-81ECB36D85EA}" type="slidenum">
              <a:rPr lang="en-GB" altLang="en-US"/>
              <a:pPr/>
              <a:t>‹#›</a:t>
            </a:fld>
            <a:endParaRPr lang="en-GB" altLang="en-US"/>
          </a:p>
        </p:txBody>
      </p:sp>
    </p:spTree>
  </p:cSld>
  <p:clrMap bg1="dk2" tx1="lt1" bg2="dk1" tx2="lt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3"/>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4"/>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5"/>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mailto:j.b.murton@sussex.ac.uk"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1.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wmf"/><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2.emf"/><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8"/>
          <p:cNvSpPr>
            <a:spLocks noChangeArrowheads="1"/>
          </p:cNvSpPr>
          <p:nvPr/>
        </p:nvSpPr>
        <p:spPr bwMode="auto">
          <a:xfrm>
            <a:off x="34925" y="0"/>
            <a:ext cx="9077325" cy="587375"/>
          </a:xfrm>
          <a:prstGeom prst="rect">
            <a:avLst/>
          </a:prstGeom>
          <a:solidFill>
            <a:schemeClr val="tx1"/>
          </a:solidFill>
          <a:ln w="38100">
            <a:solidFill>
              <a:srgbClr val="00B0F0"/>
            </a:solidFill>
            <a:miter lim="800000"/>
            <a:headEnd/>
            <a:tailEnd/>
          </a:ln>
        </p:spPr>
        <p:txBody>
          <a:bodyPr anchor="ctr"/>
          <a:lstStyle>
            <a:lvl1pPr eaLnBrk="0" hangingPunct="0">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2800" b="1" dirty="0">
                <a:solidFill>
                  <a:srgbClr val="00B0F0"/>
                </a:solidFill>
              </a:rPr>
              <a:t>Permafrost &amp; Environmental Change (</a:t>
            </a:r>
            <a:r>
              <a:rPr lang="en-US" altLang="en-US" sz="2800" b="1" dirty="0">
                <a:solidFill>
                  <a:srgbClr val="00B0F0"/>
                </a:solidFill>
              </a:rPr>
              <a:t>F8023A</a:t>
            </a:r>
            <a:r>
              <a:rPr lang="en-GB" altLang="en-US" sz="2800" b="1" dirty="0">
                <a:solidFill>
                  <a:srgbClr val="00B0F0"/>
                </a:solidFill>
              </a:rPr>
              <a:t>)</a:t>
            </a:r>
          </a:p>
        </p:txBody>
      </p:sp>
      <p:pic>
        <p:nvPicPr>
          <p:cNvPr id="13315" name="Picture 2" descr="permafrost_distribution_in_the_arctic_lar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0739" y="605524"/>
            <a:ext cx="6033261" cy="6252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extBox 9"/>
          <p:cNvSpPr txBox="1">
            <a:spLocks noChangeArrowheads="1"/>
          </p:cNvSpPr>
          <p:nvPr/>
        </p:nvSpPr>
        <p:spPr bwMode="auto">
          <a:xfrm>
            <a:off x="16701" y="1052736"/>
            <a:ext cx="3094038" cy="2262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eaLnBrk="0" hangingPunct="0">
              <a:spcBef>
                <a:spcPct val="20000"/>
              </a:spcBef>
              <a:buClr>
                <a:schemeClr val="hlink"/>
              </a:buClr>
              <a:buSzPct val="90000"/>
              <a:buFont typeface="Wingdings" panose="05000000000000000000" pitchFamily="2" charset="2"/>
              <a:buBlip>
                <a:blip r:embed="rId3"/>
              </a:buBlip>
              <a:tabLst>
                <a:tab pos="174625" algn="l"/>
              </a:tabLst>
              <a:defRPr sz="3200">
                <a:solidFill>
                  <a:schemeClr val="tx1"/>
                </a:solidFill>
                <a:latin typeface="Arial" panose="020B0604020202020204" pitchFamily="34" charset="0"/>
              </a:defRPr>
            </a:lvl1pPr>
            <a:lvl2pPr marL="742950" indent="-285750" eaLnBrk="0" hangingPunct="0">
              <a:spcBef>
                <a:spcPct val="20000"/>
              </a:spcBef>
              <a:buChar char="–"/>
              <a:tabLst>
                <a:tab pos="174625" algn="l"/>
              </a:tabLst>
              <a:defRPr sz="2800">
                <a:solidFill>
                  <a:schemeClr val="tx1"/>
                </a:solidFill>
                <a:latin typeface="Arial" panose="020B0604020202020204" pitchFamily="34" charset="0"/>
              </a:defRPr>
            </a:lvl2pPr>
            <a:lvl3pPr marL="1143000" indent="-228600" eaLnBrk="0" hangingPunct="0">
              <a:spcBef>
                <a:spcPct val="20000"/>
              </a:spcBef>
              <a:buClr>
                <a:schemeClr val="accent2"/>
              </a:buClr>
              <a:buSzPct val="90000"/>
              <a:buFont typeface="Wingdings" panose="05000000000000000000" pitchFamily="2" charset="2"/>
              <a:buBlip>
                <a:blip r:embed="rId4"/>
              </a:buBlip>
              <a:tabLst>
                <a:tab pos="174625" algn="l"/>
              </a:tabLst>
              <a:defRPr sz="2400">
                <a:solidFill>
                  <a:schemeClr val="tx1"/>
                </a:solidFill>
                <a:latin typeface="Arial" panose="020B0604020202020204" pitchFamily="34" charset="0"/>
              </a:defRPr>
            </a:lvl3pPr>
            <a:lvl4pPr marL="1600200" indent="-228600" eaLnBrk="0" hangingPunct="0">
              <a:spcBef>
                <a:spcPct val="20000"/>
              </a:spcBef>
              <a:buChar char="–"/>
              <a:tabLst>
                <a:tab pos="174625" algn="l"/>
              </a:tabLst>
              <a:defRPr sz="2000">
                <a:solidFill>
                  <a:schemeClr val="tx1"/>
                </a:solidFill>
                <a:latin typeface="Arial" panose="020B0604020202020204" pitchFamily="34" charset="0"/>
              </a:defRPr>
            </a:lvl4pPr>
            <a:lvl5pPr marL="2057400" indent="-228600" eaLnBrk="0" hangingPunct="0">
              <a:spcBef>
                <a:spcPct val="20000"/>
              </a:spcBef>
              <a:buClr>
                <a:schemeClr val="folHlink"/>
              </a:buClr>
              <a:buSzPct val="90000"/>
              <a:buFont typeface="Wingdings" panose="05000000000000000000" pitchFamily="2" charset="2"/>
              <a:buBlip>
                <a:blip r:embed="rId5"/>
              </a:buBlip>
              <a:tabLst>
                <a:tab pos="1746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tabLst>
                <a:tab pos="1746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tabLst>
                <a:tab pos="1746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tabLst>
                <a:tab pos="1746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tabLst>
                <a:tab pos="174625" algn="l"/>
              </a:tabLst>
              <a:defRPr sz="2000">
                <a:solidFill>
                  <a:schemeClr val="tx1"/>
                </a:solidFill>
                <a:latin typeface="Arial" panose="020B0604020202020204" pitchFamily="34" charset="0"/>
              </a:defRPr>
            </a:lvl9pPr>
          </a:lstStyle>
          <a:p>
            <a:pPr eaLnBrk="1" hangingPunct="1">
              <a:lnSpc>
                <a:spcPct val="150000"/>
              </a:lnSpc>
              <a:spcBef>
                <a:spcPct val="0"/>
              </a:spcBef>
              <a:buClr>
                <a:srgbClr val="FF0000"/>
              </a:buClr>
              <a:buSzPct val="150000"/>
              <a:buFont typeface="Arial" panose="020B0604020202020204" pitchFamily="34" charset="0"/>
              <a:buChar char="•"/>
            </a:pPr>
            <a:r>
              <a:rPr lang="en-GB" altLang="en-US" sz="1600" dirty="0"/>
              <a:t>Third-year geography module (open to BSc Geography) </a:t>
            </a:r>
          </a:p>
          <a:p>
            <a:pPr eaLnBrk="1" hangingPunct="1">
              <a:lnSpc>
                <a:spcPct val="150000"/>
              </a:lnSpc>
              <a:spcBef>
                <a:spcPct val="0"/>
              </a:spcBef>
              <a:buClr>
                <a:srgbClr val="FF0000"/>
              </a:buClr>
              <a:buSzPct val="150000"/>
              <a:buFont typeface="Arial" panose="020B0604020202020204" pitchFamily="34" charset="0"/>
              <a:buChar char="•"/>
            </a:pPr>
            <a:r>
              <a:rPr lang="en-GB" altLang="en-US" sz="1600" dirty="0"/>
              <a:t>Autumn term 2025</a:t>
            </a:r>
          </a:p>
          <a:p>
            <a:pPr eaLnBrk="1" hangingPunct="1">
              <a:lnSpc>
                <a:spcPct val="150000"/>
              </a:lnSpc>
              <a:spcBef>
                <a:spcPct val="0"/>
              </a:spcBef>
              <a:buClr>
                <a:srgbClr val="FF0000"/>
              </a:buClr>
              <a:buSzPct val="150000"/>
              <a:buFont typeface="Arial" panose="020B0604020202020204" pitchFamily="34" charset="0"/>
              <a:buChar char="•"/>
            </a:pPr>
            <a:r>
              <a:rPr lang="en-GB" altLang="en-US" sz="1600" dirty="0"/>
              <a:t>30 credits</a:t>
            </a:r>
          </a:p>
          <a:p>
            <a:pPr eaLnBrk="1" hangingPunct="1">
              <a:lnSpc>
                <a:spcPct val="150000"/>
              </a:lnSpc>
              <a:spcBef>
                <a:spcPct val="0"/>
              </a:spcBef>
              <a:buClr>
                <a:srgbClr val="FF0000"/>
              </a:buClr>
              <a:buSzPct val="150000"/>
              <a:buFont typeface="Arial" panose="020B0604020202020204" pitchFamily="34" charset="0"/>
              <a:buChar char="•"/>
            </a:pPr>
            <a:r>
              <a:rPr lang="en-GB" altLang="en-US" sz="1600" dirty="0"/>
              <a:t>No pre-requisites or co-requisites</a:t>
            </a:r>
          </a:p>
        </p:txBody>
      </p:sp>
      <p:sp>
        <p:nvSpPr>
          <p:cNvPr id="5" name="Rectangle 3">
            <a:extLst>
              <a:ext uri="{FF2B5EF4-FFF2-40B4-BE49-F238E27FC236}">
                <a16:creationId xmlns:a16="http://schemas.microsoft.com/office/drawing/2014/main" id="{85B2351A-17F6-4778-B1E7-18DE02FE5BC5}"/>
              </a:ext>
            </a:extLst>
          </p:cNvPr>
          <p:cNvSpPr txBox="1">
            <a:spLocks noChangeArrowheads="1"/>
          </p:cNvSpPr>
          <p:nvPr/>
        </p:nvSpPr>
        <p:spPr bwMode="auto">
          <a:xfrm>
            <a:off x="179512" y="3981297"/>
            <a:ext cx="2664296" cy="1397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lr>
                <a:schemeClr val="hlink"/>
              </a:buClr>
              <a:buSzPct val="90000"/>
              <a:buFont typeface="Wingdings" pitchFamily="2" charset="2"/>
              <a:buBlip>
                <a:blip r:embed="rId3"/>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itchFamily="2" charset="2"/>
              <a:buBlip>
                <a:blip r:embed="rId4"/>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5"/>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5"/>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5"/>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5"/>
              </a:buBlip>
              <a:defRPr sz="2000">
                <a:solidFill>
                  <a:schemeClr val="tx1"/>
                </a:solidFill>
                <a:effectLst>
                  <a:outerShdw blurRad="38100" dist="38100" dir="2700000" algn="tl">
                    <a:srgbClr val="000000"/>
                  </a:outerShdw>
                </a:effectLst>
                <a:latin typeface="+mn-lt"/>
              </a:defRPr>
            </a:lvl9pPr>
          </a:lstStyle>
          <a:p>
            <a:pPr marL="0" indent="0" eaLnBrk="1" hangingPunct="1">
              <a:lnSpc>
                <a:spcPct val="150000"/>
              </a:lnSpc>
              <a:buClr>
                <a:srgbClr val="FF0000"/>
              </a:buClr>
              <a:buSzPct val="150000"/>
              <a:buFont typeface="Wingdings" pitchFamily="2" charset="2"/>
              <a:buNone/>
              <a:tabLst>
                <a:tab pos="174625" algn="l"/>
              </a:tabLst>
              <a:defRPr/>
            </a:pPr>
            <a:r>
              <a:rPr lang="en-US" sz="1600" b="1" kern="0" dirty="0" err="1">
                <a:solidFill>
                  <a:srgbClr val="FFFF00"/>
                </a:solidFill>
                <a:effectLst/>
              </a:rPr>
              <a:t>Convenor</a:t>
            </a:r>
            <a:r>
              <a:rPr lang="en-US" sz="1600" b="1" kern="0" dirty="0">
                <a:solidFill>
                  <a:srgbClr val="FFFF00"/>
                </a:solidFill>
                <a:effectLst/>
              </a:rPr>
              <a:t> &amp; tutor</a:t>
            </a:r>
          </a:p>
          <a:p>
            <a:pPr marL="0" indent="0" eaLnBrk="1" hangingPunct="1">
              <a:lnSpc>
                <a:spcPct val="150000"/>
              </a:lnSpc>
              <a:buClr>
                <a:srgbClr val="FF0000"/>
              </a:buClr>
              <a:buSzPct val="150000"/>
              <a:buFont typeface="Wingdings" pitchFamily="2" charset="2"/>
              <a:buNone/>
              <a:defRPr/>
            </a:pPr>
            <a:r>
              <a:rPr lang="en-GB" altLang="en-US" sz="1600" dirty="0" err="1"/>
              <a:t>Prof.</a:t>
            </a:r>
            <a:r>
              <a:rPr lang="en-GB" altLang="en-US" sz="1600" dirty="0"/>
              <a:t> Julian Murton, </a:t>
            </a:r>
            <a:r>
              <a:rPr lang="en-US" altLang="en-US" sz="1600" dirty="0" err="1"/>
              <a:t>Chichester</a:t>
            </a:r>
            <a:r>
              <a:rPr lang="en-US" altLang="en-US" sz="1600" dirty="0"/>
              <a:t> 1-148, e-mail: </a:t>
            </a:r>
            <a:r>
              <a:rPr lang="en-US" altLang="en-US" sz="1600" u="sng" dirty="0">
                <a:hlinkClick r:id="rId7"/>
              </a:rPr>
              <a:t>j.b.murton@sussex.ac.uk</a:t>
            </a:r>
            <a:endParaRPr lang="en-GB" alt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p:cNvSpPr txBox="1">
            <a:spLocks noChangeArrowheads="1"/>
          </p:cNvSpPr>
          <p:nvPr/>
        </p:nvSpPr>
        <p:spPr bwMode="auto">
          <a:xfrm>
            <a:off x="68064" y="633413"/>
            <a:ext cx="904418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600" b="1" dirty="0">
                <a:solidFill>
                  <a:srgbClr val="FFFF00"/>
                </a:solidFill>
              </a:rPr>
              <a:t>Summary: </a:t>
            </a:r>
          </a:p>
          <a:p>
            <a:pPr eaLnBrk="1" hangingPunct="1"/>
            <a:r>
              <a:rPr lang="en-GB" altLang="en-US" sz="1600" dirty="0"/>
              <a:t>Examines present and past permafrost regions from an interdisciplinary perspective, linking permafrost science with physical geography, geology, ecology, engineering &amp; Quaternary science.</a:t>
            </a:r>
          </a:p>
        </p:txBody>
      </p:sp>
      <p:sp>
        <p:nvSpPr>
          <p:cNvPr id="14339" name="TextBox 2"/>
          <p:cNvSpPr txBox="1">
            <a:spLocks noChangeArrowheads="1"/>
          </p:cNvSpPr>
          <p:nvPr/>
        </p:nvSpPr>
        <p:spPr bwMode="auto">
          <a:xfrm>
            <a:off x="113280" y="1584637"/>
            <a:ext cx="896461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600" b="1" dirty="0">
                <a:solidFill>
                  <a:srgbClr val="FFFF00"/>
                </a:solidFill>
              </a:rPr>
              <a:t>Aims: </a:t>
            </a:r>
          </a:p>
          <a:p>
            <a:pPr marL="342900" indent="-342900" eaLnBrk="1" hangingPunct="1">
              <a:buAutoNum type="arabicParenBoth"/>
            </a:pPr>
            <a:r>
              <a:rPr lang="en-GB" altLang="en-US" sz="1600" dirty="0"/>
              <a:t>to provide a framework of knowledge and understanding of earth-surface processes and environmental change in permafrost regions; </a:t>
            </a:r>
          </a:p>
          <a:p>
            <a:pPr marL="342900" indent="-342900" eaLnBrk="1" hangingPunct="1">
              <a:buAutoNum type="arabicParenBoth"/>
            </a:pPr>
            <a:r>
              <a:rPr lang="en-GB" altLang="en-US" sz="1600" dirty="0"/>
              <a:t>to consider problems and solutions of economic development and land management on modern permafrost terrain and past permafrost regions.</a:t>
            </a:r>
          </a:p>
        </p:txBody>
      </p:sp>
      <p:pic>
        <p:nvPicPr>
          <p:cNvPr id="14340" name="Picture 4" descr="Rockglacier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95970"/>
            <a:ext cx="3563888" cy="3562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Box 3"/>
          <p:cNvSpPr txBox="1">
            <a:spLocks noChangeArrowheads="1"/>
          </p:cNvSpPr>
          <p:nvPr/>
        </p:nvSpPr>
        <p:spPr bwMode="auto">
          <a:xfrm>
            <a:off x="8677" y="3248353"/>
            <a:ext cx="23388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400" b="1" dirty="0"/>
              <a:t>Permafrost hazards, </a:t>
            </a:r>
          </a:p>
          <a:p>
            <a:pPr eaLnBrk="1" hangingPunct="1"/>
            <a:r>
              <a:rPr lang="en-GB" altLang="en-US" sz="1400" b="1" dirty="0"/>
              <a:t>Rock glacier, Swiss Alps</a:t>
            </a:r>
          </a:p>
        </p:txBody>
      </p:sp>
      <p:pic>
        <p:nvPicPr>
          <p:cNvPr id="143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8125" y="3295674"/>
            <a:ext cx="5689755" cy="3562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3" name="TextBox 9"/>
          <p:cNvSpPr txBox="1">
            <a:spLocks noChangeArrowheads="1"/>
          </p:cNvSpPr>
          <p:nvPr/>
        </p:nvSpPr>
        <p:spPr bwMode="auto">
          <a:xfrm>
            <a:off x="3572565" y="3295378"/>
            <a:ext cx="39292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400" b="1" dirty="0"/>
              <a:t>Periglacial geohazards, </a:t>
            </a:r>
          </a:p>
          <a:p>
            <a:pPr eaLnBrk="1" hangingPunct="1"/>
            <a:r>
              <a:rPr lang="en-GB" altLang="en-US" sz="1400" b="1" dirty="0"/>
              <a:t>M25 Motorway stabilisation, near Junction 6</a:t>
            </a:r>
          </a:p>
        </p:txBody>
      </p:sp>
      <p:sp>
        <p:nvSpPr>
          <p:cNvPr id="14344" name="Rectangle 8"/>
          <p:cNvSpPr>
            <a:spLocks noChangeArrowheads="1"/>
          </p:cNvSpPr>
          <p:nvPr/>
        </p:nvSpPr>
        <p:spPr bwMode="auto">
          <a:xfrm>
            <a:off x="34925" y="0"/>
            <a:ext cx="9077325" cy="587375"/>
          </a:xfrm>
          <a:prstGeom prst="rect">
            <a:avLst/>
          </a:prstGeom>
          <a:solidFill>
            <a:schemeClr val="tx1"/>
          </a:solidFill>
          <a:ln w="38100">
            <a:solidFill>
              <a:srgbClr val="00B0F0"/>
            </a:solidFill>
            <a:miter lim="800000"/>
            <a:headEnd/>
            <a:tailEnd/>
          </a:ln>
        </p:spPr>
        <p:txBody>
          <a:bodyPr anchor="ctr"/>
          <a:lstStyle>
            <a:lvl1pPr eaLnBrk="0" hangingPunct="0">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2800" b="1" dirty="0">
                <a:solidFill>
                  <a:srgbClr val="00B0F0"/>
                </a:solidFill>
              </a:rPr>
              <a:t>Permafrost &amp; Environmental Change (</a:t>
            </a:r>
            <a:r>
              <a:rPr lang="en-US" altLang="en-US" sz="2800" b="1" dirty="0">
                <a:solidFill>
                  <a:srgbClr val="00B0F0"/>
                </a:solidFill>
              </a:rPr>
              <a:t>F8023A</a:t>
            </a:r>
            <a:r>
              <a:rPr lang="en-GB" altLang="en-US" sz="2800" b="1" dirty="0">
                <a:solidFill>
                  <a:srgbClr val="00B0F0"/>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extBox 1"/>
          <p:cNvSpPr txBox="1">
            <a:spLocks noChangeArrowheads="1"/>
          </p:cNvSpPr>
          <p:nvPr/>
        </p:nvSpPr>
        <p:spPr bwMode="auto">
          <a:xfrm>
            <a:off x="103503" y="608013"/>
            <a:ext cx="9927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eaLnBrk="1" hangingPunct="1">
              <a:spcBef>
                <a:spcPct val="0"/>
              </a:spcBef>
              <a:buClrTx/>
              <a:buSzTx/>
              <a:buFontTx/>
              <a:buNone/>
            </a:pPr>
            <a:r>
              <a:rPr lang="en-GB" altLang="en-US" sz="2000" b="1" dirty="0">
                <a:solidFill>
                  <a:srgbClr val="FFFF00"/>
                </a:solidFill>
              </a:rPr>
              <a:t>Topics</a:t>
            </a:r>
            <a:endParaRPr lang="en-GB" altLang="en-US" sz="2400" b="1" dirty="0">
              <a:solidFill>
                <a:srgbClr val="FFFF00"/>
              </a:solidFill>
            </a:endParaRPr>
          </a:p>
        </p:txBody>
      </p:sp>
      <p:sp>
        <p:nvSpPr>
          <p:cNvPr id="15363" name="TextBox 2"/>
          <p:cNvSpPr txBox="1">
            <a:spLocks noChangeArrowheads="1"/>
          </p:cNvSpPr>
          <p:nvPr/>
        </p:nvSpPr>
        <p:spPr bwMode="auto">
          <a:xfrm>
            <a:off x="49555" y="909946"/>
            <a:ext cx="5602565" cy="3239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6213" indent="-176213"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FF0000"/>
              </a:buClr>
              <a:buSzPct val="150000"/>
              <a:buFont typeface="Arial" panose="020B0604020202020204" pitchFamily="34" charset="0"/>
              <a:buChar char="•"/>
            </a:pPr>
            <a:r>
              <a:rPr lang="en-GB" altLang="en-US" sz="1400" dirty="0"/>
              <a:t>Week 1: Introduction</a:t>
            </a:r>
          </a:p>
          <a:p>
            <a:pPr eaLnBrk="1" hangingPunct="1">
              <a:spcBef>
                <a:spcPts val="600"/>
              </a:spcBef>
              <a:buClr>
                <a:srgbClr val="FF0000"/>
              </a:buClr>
              <a:buSzPct val="150000"/>
              <a:buFont typeface="Arial" panose="020B0604020202020204" pitchFamily="34" charset="0"/>
              <a:buChar char="•"/>
            </a:pPr>
            <a:r>
              <a:rPr lang="en-GB" altLang="en-US" sz="1400" dirty="0"/>
              <a:t>Week 2: Permafrost</a:t>
            </a:r>
          </a:p>
          <a:p>
            <a:pPr eaLnBrk="1" hangingPunct="1">
              <a:spcBef>
                <a:spcPts val="600"/>
              </a:spcBef>
              <a:buClr>
                <a:srgbClr val="FF0000"/>
              </a:buClr>
              <a:buSzPct val="150000"/>
              <a:buFont typeface="Arial" panose="020B0604020202020204" pitchFamily="34" charset="0"/>
              <a:buChar char="•"/>
            </a:pPr>
            <a:r>
              <a:rPr lang="en-GB" altLang="en-US" sz="1400" dirty="0"/>
              <a:t>Week 3: Microclimate &amp; ground thermal regime</a:t>
            </a:r>
          </a:p>
          <a:p>
            <a:pPr eaLnBrk="1" hangingPunct="1">
              <a:spcBef>
                <a:spcPts val="600"/>
              </a:spcBef>
              <a:buClr>
                <a:srgbClr val="FF0000"/>
              </a:buClr>
              <a:buSzPct val="150000"/>
              <a:buFont typeface="Arial" panose="020B0604020202020204" pitchFamily="34" charset="0"/>
              <a:buChar char="•"/>
            </a:pPr>
            <a:r>
              <a:rPr lang="en-GB" altLang="en-US" sz="1400" dirty="0"/>
              <a:t>Week 4: Active layer &amp; soil freezing</a:t>
            </a:r>
          </a:p>
          <a:p>
            <a:pPr eaLnBrk="1" hangingPunct="1">
              <a:spcBef>
                <a:spcPts val="600"/>
              </a:spcBef>
              <a:buClr>
                <a:srgbClr val="FF0000"/>
              </a:buClr>
              <a:buSzPct val="150000"/>
              <a:buFont typeface="Arial" panose="020B0604020202020204" pitchFamily="34" charset="0"/>
              <a:buChar char="•"/>
            </a:pPr>
            <a:r>
              <a:rPr lang="en-GB" altLang="en-US" sz="1400" dirty="0"/>
              <a:t>Week 5: Ground ice &amp; hydrology</a:t>
            </a:r>
          </a:p>
          <a:p>
            <a:pPr eaLnBrk="1" hangingPunct="1">
              <a:spcBef>
                <a:spcPts val="600"/>
              </a:spcBef>
              <a:buClr>
                <a:srgbClr val="FF0000"/>
              </a:buClr>
              <a:buSzPct val="150000"/>
              <a:buFont typeface="Arial" panose="020B0604020202020204" pitchFamily="34" charset="0"/>
              <a:buChar char="•"/>
            </a:pPr>
            <a:r>
              <a:rPr lang="en-GB" altLang="en-US" sz="1400" dirty="0"/>
              <a:t>Week 6: Periglacial geomorphology</a:t>
            </a:r>
          </a:p>
          <a:p>
            <a:pPr eaLnBrk="1" hangingPunct="1">
              <a:spcBef>
                <a:spcPts val="600"/>
              </a:spcBef>
              <a:buClr>
                <a:srgbClr val="FF0000"/>
              </a:buClr>
              <a:buSzPct val="150000"/>
              <a:buFont typeface="Arial" panose="020B0604020202020204" pitchFamily="34" charset="0"/>
              <a:buChar char="•"/>
            </a:pPr>
            <a:r>
              <a:rPr lang="en-GB" altLang="en-US" sz="1400" dirty="0"/>
              <a:t>Week 7: Permafrost geomorphology</a:t>
            </a:r>
          </a:p>
          <a:p>
            <a:pPr eaLnBrk="1" hangingPunct="1">
              <a:spcBef>
                <a:spcPts val="600"/>
              </a:spcBef>
              <a:buClr>
                <a:srgbClr val="FF0000"/>
              </a:buClr>
              <a:buSzPct val="150000"/>
              <a:buFont typeface="Arial" panose="020B0604020202020204" pitchFamily="34" charset="0"/>
              <a:buChar char="•"/>
            </a:pPr>
            <a:r>
              <a:rPr lang="en-GB" altLang="en-US" sz="1400" dirty="0"/>
              <a:t>Week 8: Carbon, permafrost &amp; climate</a:t>
            </a:r>
          </a:p>
          <a:p>
            <a:pPr eaLnBrk="1" hangingPunct="1">
              <a:spcBef>
                <a:spcPts val="600"/>
              </a:spcBef>
              <a:buClr>
                <a:srgbClr val="FF0000"/>
              </a:buClr>
              <a:buSzPct val="150000"/>
              <a:buFont typeface="Arial" panose="020B0604020202020204" pitchFamily="34" charset="0"/>
              <a:buChar char="•"/>
            </a:pPr>
            <a:r>
              <a:rPr lang="en-GB" altLang="en-US" sz="1400" dirty="0"/>
              <a:t>Week 9: Permafrost geohazards &amp; engineering</a:t>
            </a:r>
          </a:p>
          <a:p>
            <a:pPr eaLnBrk="1" hangingPunct="1">
              <a:spcBef>
                <a:spcPts val="600"/>
              </a:spcBef>
              <a:buClr>
                <a:srgbClr val="FF0000"/>
              </a:buClr>
              <a:buSzPct val="150000"/>
              <a:buFont typeface="Arial" panose="020B0604020202020204" pitchFamily="34" charset="0"/>
              <a:buChar char="•"/>
            </a:pPr>
            <a:r>
              <a:rPr lang="en-GB" altLang="en-US" sz="1400" dirty="0"/>
              <a:t>Week 10: Pleistocene permafrost &amp; periglacial environments</a:t>
            </a:r>
          </a:p>
          <a:p>
            <a:pPr eaLnBrk="1" hangingPunct="1">
              <a:spcBef>
                <a:spcPts val="600"/>
              </a:spcBef>
              <a:buClr>
                <a:srgbClr val="FF0000"/>
              </a:buClr>
              <a:buSzPct val="150000"/>
              <a:buFont typeface="Arial" panose="020B0604020202020204" pitchFamily="34" charset="0"/>
              <a:buChar char="•"/>
            </a:pPr>
            <a:r>
              <a:rPr lang="en-GB" altLang="en-US" sz="1400" dirty="0"/>
              <a:t>Week 11: </a:t>
            </a:r>
            <a:r>
              <a:rPr lang="en-GB" altLang="en-US" sz="1400" dirty="0" err="1"/>
              <a:t>Periglaciation</a:t>
            </a:r>
            <a:r>
              <a:rPr lang="en-GB" altLang="en-US" sz="1400" dirty="0"/>
              <a:t> &amp; periglacial geohazards</a:t>
            </a:r>
          </a:p>
        </p:txBody>
      </p:sp>
      <p:pic>
        <p:nvPicPr>
          <p:cNvPr id="15365" name="Picture 13"/>
          <p:cNvPicPr>
            <a:picLocks noChangeAspect="1" noChangeArrowheads="1"/>
          </p:cNvPicPr>
          <p:nvPr/>
        </p:nvPicPr>
        <p:blipFill>
          <a:blip r:embed="rId6">
            <a:extLst>
              <a:ext uri="{28A0092B-C50C-407E-A947-70E740481C1C}">
                <a14:useLocalDpi xmlns:a14="http://schemas.microsoft.com/office/drawing/2010/main" val="0"/>
              </a:ext>
            </a:extLst>
          </a:blip>
          <a:srcRect t="2681"/>
          <a:stretch>
            <a:fillRect/>
          </a:stretch>
        </p:blipFill>
        <p:spPr bwMode="auto">
          <a:xfrm>
            <a:off x="6330950" y="2690813"/>
            <a:ext cx="2808288"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15" descr="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59525" y="692150"/>
            <a:ext cx="2663825" cy="199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TextBox 1"/>
          <p:cNvSpPr txBox="1">
            <a:spLocks noChangeArrowheads="1"/>
          </p:cNvSpPr>
          <p:nvPr/>
        </p:nvSpPr>
        <p:spPr bwMode="auto">
          <a:xfrm>
            <a:off x="6718300" y="4003675"/>
            <a:ext cx="16177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400" b="1" dirty="0"/>
              <a:t>Boreal forest fire</a:t>
            </a:r>
          </a:p>
        </p:txBody>
      </p:sp>
      <p:sp>
        <p:nvSpPr>
          <p:cNvPr id="15368" name="TextBox 12"/>
          <p:cNvSpPr txBox="1">
            <a:spLocks noChangeArrowheads="1"/>
          </p:cNvSpPr>
          <p:nvPr/>
        </p:nvSpPr>
        <p:spPr bwMode="auto">
          <a:xfrm>
            <a:off x="6800309" y="2301875"/>
            <a:ext cx="14537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400" b="1" dirty="0"/>
              <a:t>Tundra flowers</a:t>
            </a:r>
          </a:p>
        </p:txBody>
      </p:sp>
      <p:sp>
        <p:nvSpPr>
          <p:cNvPr id="15369" name="Rectangle 8"/>
          <p:cNvSpPr>
            <a:spLocks noChangeArrowheads="1"/>
          </p:cNvSpPr>
          <p:nvPr/>
        </p:nvSpPr>
        <p:spPr bwMode="auto">
          <a:xfrm>
            <a:off x="34925" y="0"/>
            <a:ext cx="9077325" cy="587375"/>
          </a:xfrm>
          <a:prstGeom prst="rect">
            <a:avLst/>
          </a:prstGeom>
          <a:solidFill>
            <a:schemeClr val="tx1"/>
          </a:solidFill>
          <a:ln w="38100">
            <a:solidFill>
              <a:srgbClr val="00B0F0"/>
            </a:solidFill>
            <a:miter lim="800000"/>
            <a:headEnd/>
            <a:tailEnd/>
          </a:ln>
        </p:spPr>
        <p:txBody>
          <a:bodyPr anchor="ctr"/>
          <a:lstStyle>
            <a:lvl1pPr eaLnBrk="0" hangingPunct="0">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2800" b="1" dirty="0">
                <a:solidFill>
                  <a:srgbClr val="00B0F0"/>
                </a:solidFill>
              </a:rPr>
              <a:t>Permafrost &amp; Environmental Change (</a:t>
            </a:r>
            <a:r>
              <a:rPr lang="en-US" altLang="en-US" sz="2800" b="1" dirty="0">
                <a:solidFill>
                  <a:srgbClr val="00B0F0"/>
                </a:solidFill>
              </a:rPr>
              <a:t>F8023A</a:t>
            </a:r>
            <a:r>
              <a:rPr lang="en-GB" altLang="en-US" sz="2800" b="1" dirty="0">
                <a:solidFill>
                  <a:srgbClr val="00B0F0"/>
                </a:solidFill>
              </a:rPr>
              <a:t>)</a:t>
            </a:r>
          </a:p>
        </p:txBody>
      </p:sp>
      <p:pic>
        <p:nvPicPr>
          <p:cNvPr id="10" name="Picture 2">
            <a:extLst>
              <a:ext uri="{FF2B5EF4-FFF2-40B4-BE49-F238E27FC236}">
                <a16:creationId xmlns:a16="http://schemas.microsoft.com/office/drawing/2014/main" id="{65E5CC8B-D704-4021-AAAD-A07D561C10A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663" b="43589"/>
          <a:stretch/>
        </p:blipFill>
        <p:spPr bwMode="auto">
          <a:xfrm>
            <a:off x="0" y="4480155"/>
            <a:ext cx="9144000" cy="2392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1" name="Rectangle 3"/>
          <p:cNvSpPr>
            <a:spLocks noGrp="1" noChangeArrowheads="1"/>
          </p:cNvSpPr>
          <p:nvPr>
            <p:ph type="body" idx="1"/>
          </p:nvPr>
        </p:nvSpPr>
        <p:spPr>
          <a:xfrm>
            <a:off x="73702" y="813695"/>
            <a:ext cx="4498298" cy="1679201"/>
          </a:xfrm>
        </p:spPr>
        <p:txBody>
          <a:bodyPr/>
          <a:lstStyle/>
          <a:p>
            <a:pPr marL="0" indent="0" eaLnBrk="1" hangingPunct="1">
              <a:lnSpc>
                <a:spcPct val="150000"/>
              </a:lnSpc>
              <a:buClr>
                <a:srgbClr val="FF0000"/>
              </a:buClr>
              <a:buSzPct val="150000"/>
              <a:buFont typeface="Wingdings" panose="05000000000000000000" pitchFamily="2" charset="2"/>
              <a:buNone/>
              <a:tabLst>
                <a:tab pos="174625" algn="l"/>
              </a:tabLst>
              <a:defRPr/>
            </a:pPr>
            <a:r>
              <a:rPr lang="en-US" sz="1800" b="1" dirty="0">
                <a:solidFill>
                  <a:srgbClr val="FFFF00"/>
                </a:solidFill>
                <a:effectLst/>
              </a:rPr>
              <a:t>Teaching and learning methods</a:t>
            </a:r>
          </a:p>
          <a:p>
            <a:pPr marL="174625" indent="-174625" eaLnBrk="1" hangingPunct="1">
              <a:buClr>
                <a:srgbClr val="FF0000"/>
              </a:buClr>
              <a:buSzPct val="150000"/>
              <a:buFont typeface="Arial" pitchFamily="34" charset="0"/>
              <a:buChar char="•"/>
              <a:tabLst>
                <a:tab pos="174625" algn="l"/>
              </a:tabLst>
              <a:defRPr/>
            </a:pPr>
            <a:r>
              <a:rPr lang="en-US" sz="1600" b="1" dirty="0">
                <a:solidFill>
                  <a:srgbClr val="FFC000"/>
                </a:solidFill>
                <a:effectLst/>
              </a:rPr>
              <a:t>Lectures</a:t>
            </a:r>
            <a:r>
              <a:rPr lang="en-US" sz="1600" dirty="0">
                <a:effectLst/>
              </a:rPr>
              <a:t>: x 22, each 2 hours, with a break in the middle</a:t>
            </a:r>
          </a:p>
          <a:p>
            <a:pPr marL="174625" indent="-174625" eaLnBrk="1" hangingPunct="1">
              <a:buClr>
                <a:srgbClr val="FF0000"/>
              </a:buClr>
              <a:buSzPct val="150000"/>
              <a:buFont typeface="Arial" pitchFamily="34" charset="0"/>
              <a:buChar char="•"/>
              <a:tabLst>
                <a:tab pos="174625" algn="l"/>
              </a:tabLst>
              <a:defRPr/>
            </a:pPr>
            <a:r>
              <a:rPr lang="en-US" sz="1600" b="1" dirty="0" err="1">
                <a:solidFill>
                  <a:srgbClr val="FFC000"/>
                </a:solidFill>
                <a:effectLst/>
              </a:rPr>
              <a:t>Practicals</a:t>
            </a:r>
            <a:r>
              <a:rPr lang="en-US" sz="1600" dirty="0">
                <a:effectLst/>
              </a:rPr>
              <a:t>: x 4, each 1 hour, in computing cluster room</a:t>
            </a:r>
          </a:p>
        </p:txBody>
      </p:sp>
      <p:sp>
        <p:nvSpPr>
          <p:cNvPr id="16391" name="Rectangle 8"/>
          <p:cNvSpPr>
            <a:spLocks noChangeArrowheads="1"/>
          </p:cNvSpPr>
          <p:nvPr/>
        </p:nvSpPr>
        <p:spPr bwMode="auto">
          <a:xfrm>
            <a:off x="34925" y="0"/>
            <a:ext cx="9077325" cy="587375"/>
          </a:xfrm>
          <a:prstGeom prst="rect">
            <a:avLst/>
          </a:prstGeom>
          <a:solidFill>
            <a:schemeClr val="tx1"/>
          </a:solidFill>
          <a:ln w="38100">
            <a:solidFill>
              <a:srgbClr val="00B0F0"/>
            </a:solidFill>
            <a:miter lim="800000"/>
            <a:headEnd/>
            <a:tailEnd/>
          </a:ln>
        </p:spPr>
        <p:txBody>
          <a:bodyPr anchor="ctr"/>
          <a:lstStyle>
            <a:lvl1pPr eaLnBrk="0" hangingPunct="0">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2800" b="1" dirty="0">
                <a:solidFill>
                  <a:srgbClr val="00B0F0"/>
                </a:solidFill>
              </a:rPr>
              <a:t>Permafrost &amp; Environmental Change (</a:t>
            </a:r>
            <a:r>
              <a:rPr lang="en-US" altLang="en-US" sz="2800" b="1" dirty="0">
                <a:solidFill>
                  <a:srgbClr val="00B0F0"/>
                </a:solidFill>
              </a:rPr>
              <a:t>F8023A</a:t>
            </a:r>
            <a:r>
              <a:rPr lang="en-GB" altLang="en-US" sz="2800" b="1" dirty="0">
                <a:solidFill>
                  <a:srgbClr val="00B0F0"/>
                </a:solidFill>
              </a:rPr>
              <a:t>)</a:t>
            </a:r>
          </a:p>
        </p:txBody>
      </p:sp>
      <p:graphicFrame>
        <p:nvGraphicFramePr>
          <p:cNvPr id="3" name="Table 2">
            <a:extLst>
              <a:ext uri="{FF2B5EF4-FFF2-40B4-BE49-F238E27FC236}">
                <a16:creationId xmlns:a16="http://schemas.microsoft.com/office/drawing/2014/main" id="{1E0106D6-DE10-434E-AADE-86A0D172C223}"/>
              </a:ext>
            </a:extLst>
          </p:cNvPr>
          <p:cNvGraphicFramePr>
            <a:graphicFrameLocks noGrp="1"/>
          </p:cNvGraphicFramePr>
          <p:nvPr>
            <p:extLst>
              <p:ext uri="{D42A27DB-BD31-4B8C-83A1-F6EECF244321}">
                <p14:modId xmlns:p14="http://schemas.microsoft.com/office/powerpoint/2010/main" val="4012298579"/>
              </p:ext>
            </p:extLst>
          </p:nvPr>
        </p:nvGraphicFramePr>
        <p:xfrm>
          <a:off x="-5267" y="4693552"/>
          <a:ext cx="9135975" cy="2196039"/>
        </p:xfrm>
        <a:graphic>
          <a:graphicData uri="http://schemas.openxmlformats.org/drawingml/2006/table">
            <a:tbl>
              <a:tblPr firstRow="1" firstCol="1" bandRow="1">
                <a:tableStyleId>{5C22544A-7EE6-4342-B048-85BDC9FD1C3A}</a:tableStyleId>
              </a:tblPr>
              <a:tblGrid>
                <a:gridCol w="1193643">
                  <a:extLst>
                    <a:ext uri="{9D8B030D-6E8A-4147-A177-3AD203B41FA5}">
                      <a16:colId xmlns:a16="http://schemas.microsoft.com/office/drawing/2014/main" val="527740095"/>
                    </a:ext>
                  </a:extLst>
                </a:gridCol>
                <a:gridCol w="655789">
                  <a:extLst>
                    <a:ext uri="{9D8B030D-6E8A-4147-A177-3AD203B41FA5}">
                      <a16:colId xmlns:a16="http://schemas.microsoft.com/office/drawing/2014/main" val="1173713702"/>
                    </a:ext>
                  </a:extLst>
                </a:gridCol>
                <a:gridCol w="698318">
                  <a:extLst>
                    <a:ext uri="{9D8B030D-6E8A-4147-A177-3AD203B41FA5}">
                      <a16:colId xmlns:a16="http://schemas.microsoft.com/office/drawing/2014/main" val="2756156800"/>
                    </a:ext>
                  </a:extLst>
                </a:gridCol>
                <a:gridCol w="686124">
                  <a:extLst>
                    <a:ext uri="{9D8B030D-6E8A-4147-A177-3AD203B41FA5}">
                      <a16:colId xmlns:a16="http://schemas.microsoft.com/office/drawing/2014/main" val="1133701439"/>
                    </a:ext>
                  </a:extLst>
                </a:gridCol>
                <a:gridCol w="655789">
                  <a:extLst>
                    <a:ext uri="{9D8B030D-6E8A-4147-A177-3AD203B41FA5}">
                      <a16:colId xmlns:a16="http://schemas.microsoft.com/office/drawing/2014/main" val="3874250022"/>
                    </a:ext>
                  </a:extLst>
                </a:gridCol>
                <a:gridCol w="655789">
                  <a:extLst>
                    <a:ext uri="{9D8B030D-6E8A-4147-A177-3AD203B41FA5}">
                      <a16:colId xmlns:a16="http://schemas.microsoft.com/office/drawing/2014/main" val="534715174"/>
                    </a:ext>
                  </a:extLst>
                </a:gridCol>
                <a:gridCol w="655789">
                  <a:extLst>
                    <a:ext uri="{9D8B030D-6E8A-4147-A177-3AD203B41FA5}">
                      <a16:colId xmlns:a16="http://schemas.microsoft.com/office/drawing/2014/main" val="3106171334"/>
                    </a:ext>
                  </a:extLst>
                </a:gridCol>
                <a:gridCol w="655789">
                  <a:extLst>
                    <a:ext uri="{9D8B030D-6E8A-4147-A177-3AD203B41FA5}">
                      <a16:colId xmlns:a16="http://schemas.microsoft.com/office/drawing/2014/main" val="505824046"/>
                    </a:ext>
                  </a:extLst>
                </a:gridCol>
                <a:gridCol w="655789">
                  <a:extLst>
                    <a:ext uri="{9D8B030D-6E8A-4147-A177-3AD203B41FA5}">
                      <a16:colId xmlns:a16="http://schemas.microsoft.com/office/drawing/2014/main" val="1927201543"/>
                    </a:ext>
                  </a:extLst>
                </a:gridCol>
                <a:gridCol w="655789">
                  <a:extLst>
                    <a:ext uri="{9D8B030D-6E8A-4147-A177-3AD203B41FA5}">
                      <a16:colId xmlns:a16="http://schemas.microsoft.com/office/drawing/2014/main" val="163462327"/>
                    </a:ext>
                  </a:extLst>
                </a:gridCol>
                <a:gridCol w="655789">
                  <a:extLst>
                    <a:ext uri="{9D8B030D-6E8A-4147-A177-3AD203B41FA5}">
                      <a16:colId xmlns:a16="http://schemas.microsoft.com/office/drawing/2014/main" val="835199679"/>
                    </a:ext>
                  </a:extLst>
                </a:gridCol>
                <a:gridCol w="655789">
                  <a:extLst>
                    <a:ext uri="{9D8B030D-6E8A-4147-A177-3AD203B41FA5}">
                      <a16:colId xmlns:a16="http://schemas.microsoft.com/office/drawing/2014/main" val="3284056271"/>
                    </a:ext>
                  </a:extLst>
                </a:gridCol>
                <a:gridCol w="655789">
                  <a:extLst>
                    <a:ext uri="{9D8B030D-6E8A-4147-A177-3AD203B41FA5}">
                      <a16:colId xmlns:a16="http://schemas.microsoft.com/office/drawing/2014/main" val="2230971351"/>
                    </a:ext>
                  </a:extLst>
                </a:gridCol>
              </a:tblGrid>
              <a:tr h="423635">
                <a:tc>
                  <a:txBody>
                    <a:bodyPr/>
                    <a:lstStyle/>
                    <a:p>
                      <a:pPr>
                        <a:lnSpc>
                          <a:spcPct val="115000"/>
                        </a:lnSpc>
                        <a:spcBef>
                          <a:spcPts val="300"/>
                        </a:spcBef>
                        <a:spcAft>
                          <a:spcPts val="300"/>
                        </a:spcAft>
                      </a:pPr>
                      <a:r>
                        <a:rPr lang="en-GB" sz="1200" dirty="0">
                          <a:effectLst/>
                        </a:rPr>
                        <a:t>Week</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4</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6</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7</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8</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9</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10</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rPr>
                        <a:t>11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300"/>
                        </a:spcAft>
                      </a:pPr>
                      <a:r>
                        <a:rPr lang="en-GB" sz="1200" dirty="0">
                          <a:effectLst/>
                          <a:latin typeface="+mn-lt"/>
                          <a:ea typeface="Calibri" panose="020F0502020204030204" pitchFamily="34" charset="0"/>
                          <a:cs typeface="Times New Roman" panose="02020603050405020304" pitchFamily="18" charset="0"/>
                        </a:rPr>
                        <a:t>Ass. Per. 1</a:t>
                      </a:r>
                    </a:p>
                  </a:txBody>
                  <a:tcPr marL="68580" marR="68580" marT="0" marB="0"/>
                </a:tc>
                <a:extLst>
                  <a:ext uri="{0D108BD9-81ED-4DB2-BD59-A6C34878D82A}">
                    <a16:rowId xmlns:a16="http://schemas.microsoft.com/office/drawing/2014/main" val="152094826"/>
                  </a:ext>
                </a:extLst>
              </a:tr>
              <a:tr h="580271">
                <a:tc>
                  <a:txBody>
                    <a:bodyPr/>
                    <a:lstStyle/>
                    <a:p>
                      <a:pPr>
                        <a:lnSpc>
                          <a:spcPct val="115000"/>
                        </a:lnSpc>
                        <a:spcBef>
                          <a:spcPts val="300"/>
                        </a:spcBef>
                        <a:spcAft>
                          <a:spcPts val="300"/>
                        </a:spcAft>
                      </a:pPr>
                      <a:r>
                        <a:rPr lang="en-GB" sz="1200" dirty="0">
                          <a:effectLst/>
                        </a:rPr>
                        <a:t>Lectures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a:effectLst/>
                        </a:rPr>
                        <a:t>2 x 2 hr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2 x 2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80542629"/>
                  </a:ext>
                </a:extLst>
              </a:tr>
              <a:tr h="611862">
                <a:tc>
                  <a:txBody>
                    <a:bodyPr/>
                    <a:lstStyle/>
                    <a:p>
                      <a:pPr>
                        <a:lnSpc>
                          <a:spcPct val="115000"/>
                        </a:lnSpc>
                        <a:spcBef>
                          <a:spcPts val="300"/>
                        </a:spcBef>
                        <a:spcAft>
                          <a:spcPts val="300"/>
                        </a:spcAft>
                      </a:pPr>
                      <a:r>
                        <a:rPr lang="en-GB" sz="1200" dirty="0" err="1">
                          <a:effectLst/>
                        </a:rPr>
                        <a:t>Practicals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1 x 1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1 x 1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1 x 1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1 x 1 hr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66558525"/>
                  </a:ext>
                </a:extLst>
              </a:tr>
              <a:tr h="580271">
                <a:tc>
                  <a:txBody>
                    <a:bodyPr/>
                    <a:lstStyle/>
                    <a:p>
                      <a:pPr>
                        <a:lnSpc>
                          <a:spcPct val="115000"/>
                        </a:lnSpc>
                        <a:spcBef>
                          <a:spcPts val="300"/>
                        </a:spcBef>
                        <a:spcAft>
                          <a:spcPts val="30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Assessment</a:t>
                      </a:r>
                    </a:p>
                  </a:txBody>
                  <a:tcPr marL="68580" marR="68580" marT="0" marB="0"/>
                </a:tc>
                <a:tc>
                  <a:txBody>
                    <a:bodyPr/>
                    <a:lstStyle/>
                    <a:p>
                      <a:pPr>
                        <a:lnSpc>
                          <a:spcPct val="115000"/>
                        </a:lnSpc>
                        <a:spcBef>
                          <a:spcPts val="300"/>
                        </a:spcBef>
                        <a:spcAft>
                          <a:spcPts val="30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latin typeface="+mn-lt"/>
                          <a:ea typeface="Calibri" panose="020F0502020204030204" pitchFamily="34" charset="0"/>
                          <a:cs typeface="Times New Roman" panose="02020603050405020304" pitchFamily="18" charset="0"/>
                        </a:rPr>
                        <a:t>PRB</a:t>
                      </a:r>
                    </a:p>
                    <a:p>
                      <a:pPr>
                        <a:lnSpc>
                          <a:spcPct val="115000"/>
                        </a:lnSpc>
                        <a:spcBef>
                          <a:spcPts val="300"/>
                        </a:spcBef>
                        <a:spcAft>
                          <a:spcPts val="300"/>
                        </a:spcAft>
                      </a:pPr>
                      <a:r>
                        <a:rPr lang="en-GB" sz="1200" dirty="0">
                          <a:effectLst/>
                          <a:latin typeface="+mn-lt"/>
                          <a:ea typeface="Calibri" panose="020F0502020204030204" pitchFamily="34" charset="0"/>
                          <a:cs typeface="Times New Roman" panose="02020603050405020304" pitchFamily="18" charset="0"/>
                        </a:rPr>
                        <a:t>(30%)</a:t>
                      </a:r>
                    </a:p>
                  </a:txBody>
                  <a:tcPr marL="68580" marR="68580" marT="0" marB="0"/>
                </a:tc>
                <a:tc>
                  <a:txBody>
                    <a:bodyPr/>
                    <a:lstStyle/>
                    <a:p>
                      <a:pPr>
                        <a:lnSpc>
                          <a:spcPct val="115000"/>
                        </a:lnSpc>
                        <a:spcBef>
                          <a:spcPts val="300"/>
                        </a:spcBef>
                        <a:spcAft>
                          <a:spcPts val="300"/>
                        </a:spcAft>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300"/>
                        </a:spcBef>
                        <a:spcAft>
                          <a:spcPts val="300"/>
                        </a:spcAft>
                      </a:pPr>
                      <a:r>
                        <a:rPr lang="en-GB" sz="1200" dirty="0">
                          <a:effectLst/>
                          <a:latin typeface="+mn-lt"/>
                          <a:ea typeface="Calibri" panose="020F0502020204030204" pitchFamily="34" charset="0"/>
                          <a:cs typeface="Times New Roman" panose="02020603050405020304" pitchFamily="18" charset="0"/>
                        </a:rPr>
                        <a:t>REP</a:t>
                      </a:r>
                    </a:p>
                    <a:p>
                      <a:pPr>
                        <a:lnSpc>
                          <a:spcPct val="115000"/>
                        </a:lnSpc>
                        <a:spcBef>
                          <a:spcPts val="300"/>
                        </a:spcBef>
                        <a:spcAft>
                          <a:spcPts val="300"/>
                        </a:spcAft>
                      </a:pPr>
                      <a:r>
                        <a:rPr lang="en-GB" sz="1200" dirty="0">
                          <a:effectLst/>
                          <a:latin typeface="+mn-lt"/>
                          <a:ea typeface="Calibri" panose="020F0502020204030204" pitchFamily="34" charset="0"/>
                          <a:cs typeface="Times New Roman" panose="02020603050405020304" pitchFamily="18" charset="0"/>
                        </a:rPr>
                        <a:t>(30%)</a:t>
                      </a:r>
                    </a:p>
                  </a:txBody>
                  <a:tcPr marL="68580" marR="68580" marT="0" marB="0"/>
                </a:tc>
                <a:tc>
                  <a:txBody>
                    <a:bodyPr/>
                    <a:lstStyle/>
                    <a:p>
                      <a:pPr>
                        <a:lnSpc>
                          <a:spcPct val="115000"/>
                        </a:lnSpc>
                        <a:spcBef>
                          <a:spcPts val="300"/>
                        </a:spcBef>
                        <a:spcAft>
                          <a:spcPts val="300"/>
                        </a:spcAft>
                      </a:pPr>
                      <a:r>
                        <a:rPr lang="en-GB" sz="1200" dirty="0">
                          <a:effectLst/>
                          <a:latin typeface="+mn-lt"/>
                          <a:ea typeface="Calibri" panose="020F0502020204030204" pitchFamily="34" charset="0"/>
                          <a:cs typeface="Times New Roman" panose="02020603050405020304" pitchFamily="18" charset="0"/>
                        </a:rPr>
                        <a:t>EXAM</a:t>
                      </a:r>
                    </a:p>
                    <a:p>
                      <a:pPr>
                        <a:lnSpc>
                          <a:spcPct val="115000"/>
                        </a:lnSpc>
                        <a:spcBef>
                          <a:spcPts val="300"/>
                        </a:spcBef>
                        <a:spcAft>
                          <a:spcPts val="300"/>
                        </a:spcAft>
                      </a:pPr>
                      <a:r>
                        <a:rPr lang="en-GB" sz="1200" dirty="0">
                          <a:effectLst/>
                          <a:latin typeface="+mn-lt"/>
                          <a:ea typeface="Calibri" panose="020F0502020204030204" pitchFamily="34" charset="0"/>
                          <a:cs typeface="Times New Roman" panose="02020603050405020304" pitchFamily="18" charset="0"/>
                        </a:rPr>
                        <a:t>(40%)</a:t>
                      </a:r>
                    </a:p>
                  </a:txBody>
                  <a:tcPr marL="68580" marR="68580" marT="0" marB="0"/>
                </a:tc>
                <a:extLst>
                  <a:ext uri="{0D108BD9-81ED-4DB2-BD59-A6C34878D82A}">
                    <a16:rowId xmlns:a16="http://schemas.microsoft.com/office/drawing/2014/main" val="2297326829"/>
                  </a:ext>
                </a:extLst>
              </a:tr>
            </a:tbl>
          </a:graphicData>
        </a:graphic>
      </p:graphicFrame>
      <p:sp>
        <p:nvSpPr>
          <p:cNvPr id="10" name="Rectangle 3">
            <a:extLst>
              <a:ext uri="{FF2B5EF4-FFF2-40B4-BE49-F238E27FC236}">
                <a16:creationId xmlns:a16="http://schemas.microsoft.com/office/drawing/2014/main" id="{9E6FF61A-060B-441E-AB47-982787D70C37}"/>
              </a:ext>
            </a:extLst>
          </p:cNvPr>
          <p:cNvSpPr txBox="1">
            <a:spLocks noChangeArrowheads="1"/>
          </p:cNvSpPr>
          <p:nvPr/>
        </p:nvSpPr>
        <p:spPr bwMode="auto">
          <a:xfrm>
            <a:off x="34925" y="3140968"/>
            <a:ext cx="8890446"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2"/>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3"/>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4"/>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4"/>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4"/>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4"/>
              </a:buBlip>
              <a:defRPr sz="2000">
                <a:solidFill>
                  <a:schemeClr val="tx1"/>
                </a:solidFill>
                <a:effectLst>
                  <a:outerShdw blurRad="38100" dist="38100" dir="2700000" algn="tl">
                    <a:srgbClr val="000000"/>
                  </a:outerShdw>
                </a:effectLst>
                <a:latin typeface="+mn-lt"/>
              </a:defRPr>
            </a:lvl9pPr>
          </a:lstStyle>
          <a:p>
            <a:pPr marL="0" indent="0" eaLnBrk="1" hangingPunct="1">
              <a:lnSpc>
                <a:spcPct val="150000"/>
              </a:lnSpc>
              <a:buClr>
                <a:srgbClr val="FF0000"/>
              </a:buClr>
              <a:buSzPct val="150000"/>
              <a:buFont typeface="Wingdings" panose="05000000000000000000" pitchFamily="2" charset="2"/>
              <a:buNone/>
              <a:tabLst>
                <a:tab pos="174625" algn="l"/>
              </a:tabLst>
              <a:defRPr/>
            </a:pPr>
            <a:r>
              <a:rPr lang="en-US" sz="1800" b="1" kern="0" dirty="0">
                <a:solidFill>
                  <a:srgbClr val="FFFF00"/>
                </a:solidFill>
                <a:effectLst/>
              </a:rPr>
              <a:t>Assessment</a:t>
            </a:r>
          </a:p>
          <a:p>
            <a:pPr marL="174625" indent="-174625" eaLnBrk="1" hangingPunct="1">
              <a:buClr>
                <a:srgbClr val="FF0000"/>
              </a:buClr>
              <a:buSzPct val="150000"/>
              <a:buFont typeface="Arial" pitchFamily="34" charset="0"/>
              <a:buChar char="•"/>
              <a:tabLst>
                <a:tab pos="174625" algn="l"/>
              </a:tabLst>
              <a:defRPr/>
            </a:pPr>
            <a:r>
              <a:rPr lang="en-US" sz="1600" b="1" kern="0" dirty="0">
                <a:solidFill>
                  <a:srgbClr val="FFC000"/>
                </a:solidFill>
                <a:effectLst/>
              </a:rPr>
              <a:t>Problem set (PRB)</a:t>
            </a:r>
            <a:r>
              <a:rPr lang="en-US" sz="1600" kern="0" dirty="0">
                <a:effectLst/>
              </a:rPr>
              <a:t>: 2000 words, combining </a:t>
            </a:r>
            <a:r>
              <a:rPr lang="en-US" sz="1600" kern="0" dirty="0" err="1">
                <a:effectLst/>
              </a:rPr>
              <a:t>practicals</a:t>
            </a:r>
            <a:r>
              <a:rPr lang="en-US" sz="1600" kern="0" dirty="0">
                <a:effectLst/>
              </a:rPr>
              <a:t> 1 and 2, due week 6, 30% weighting </a:t>
            </a:r>
          </a:p>
          <a:p>
            <a:pPr marL="174625" indent="-174625" eaLnBrk="1" hangingPunct="1">
              <a:buClr>
                <a:srgbClr val="FF0000"/>
              </a:buClr>
              <a:buSzPct val="150000"/>
              <a:buFont typeface="Arial" pitchFamily="34" charset="0"/>
              <a:buChar char="•"/>
              <a:tabLst>
                <a:tab pos="174625" algn="l"/>
              </a:tabLst>
              <a:defRPr/>
            </a:pPr>
            <a:r>
              <a:rPr lang="en-US" sz="1600" b="1" kern="0" dirty="0">
                <a:solidFill>
                  <a:srgbClr val="FFC000"/>
                </a:solidFill>
                <a:effectLst/>
              </a:rPr>
              <a:t>Report (REP)</a:t>
            </a:r>
            <a:r>
              <a:rPr lang="en-US" sz="1600" kern="0" dirty="0">
                <a:effectLst/>
              </a:rPr>
              <a:t>: 2000 words, combining </a:t>
            </a:r>
            <a:r>
              <a:rPr lang="en-US" sz="1600" kern="0" dirty="0" err="1">
                <a:effectLst/>
              </a:rPr>
              <a:t>practicals</a:t>
            </a:r>
            <a:r>
              <a:rPr lang="en-US" sz="1600" kern="0" dirty="0">
                <a:effectLst/>
              </a:rPr>
              <a:t> 3 and 4, due week 11, 30% weighting </a:t>
            </a:r>
          </a:p>
          <a:p>
            <a:pPr marL="174625" indent="-174625" eaLnBrk="1" hangingPunct="1">
              <a:buClr>
                <a:srgbClr val="FF0000"/>
              </a:buClr>
              <a:buSzPct val="150000"/>
              <a:buFont typeface="Arial" pitchFamily="34" charset="0"/>
              <a:buChar char="•"/>
              <a:tabLst>
                <a:tab pos="174625" algn="l"/>
              </a:tabLst>
              <a:defRPr/>
            </a:pPr>
            <a:r>
              <a:rPr lang="en-US" sz="1600" b="1" kern="0" dirty="0">
                <a:solidFill>
                  <a:srgbClr val="FFC000"/>
                </a:solidFill>
                <a:effectLst/>
              </a:rPr>
              <a:t>Exam</a:t>
            </a:r>
            <a:r>
              <a:rPr lang="en-US" sz="1600" kern="0" dirty="0">
                <a:effectLst/>
              </a:rPr>
              <a:t>: 2 hours in 24-hour period, assessment period 1, 40% weighting</a:t>
            </a:r>
            <a:endParaRPr lang="en-GB" sz="1600" kern="0" dirty="0">
              <a:effectLst/>
            </a:endParaRPr>
          </a:p>
        </p:txBody>
      </p:sp>
      <p:pic>
        <p:nvPicPr>
          <p:cNvPr id="11" name="Picture 2">
            <a:extLst>
              <a:ext uri="{FF2B5EF4-FFF2-40B4-BE49-F238E27FC236}">
                <a16:creationId xmlns:a16="http://schemas.microsoft.com/office/drawing/2014/main" id="{AF24F284-D651-4D8E-BA07-A61DE02DD30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2040" y="627791"/>
            <a:ext cx="4211960" cy="2930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6493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1" name="Rectangle 3"/>
          <p:cNvSpPr>
            <a:spLocks noGrp="1" noChangeArrowheads="1"/>
          </p:cNvSpPr>
          <p:nvPr>
            <p:ph type="body" idx="1"/>
          </p:nvPr>
        </p:nvSpPr>
        <p:spPr>
          <a:xfrm>
            <a:off x="158583" y="692696"/>
            <a:ext cx="8826833" cy="2145670"/>
          </a:xfrm>
        </p:spPr>
        <p:txBody>
          <a:bodyPr/>
          <a:lstStyle/>
          <a:p>
            <a:pPr marL="0" indent="0" eaLnBrk="1" hangingPunct="1">
              <a:lnSpc>
                <a:spcPct val="150000"/>
              </a:lnSpc>
              <a:buClr>
                <a:srgbClr val="FF0000"/>
              </a:buClr>
              <a:buSzPct val="150000"/>
              <a:buFont typeface="Wingdings" panose="05000000000000000000" pitchFamily="2" charset="2"/>
              <a:buNone/>
              <a:tabLst>
                <a:tab pos="174625" algn="l"/>
              </a:tabLst>
              <a:defRPr/>
            </a:pPr>
            <a:r>
              <a:rPr lang="en-US" sz="1800" b="1" dirty="0">
                <a:solidFill>
                  <a:srgbClr val="FFFF00"/>
                </a:solidFill>
                <a:effectLst/>
              </a:rPr>
              <a:t>Transferable skills</a:t>
            </a:r>
          </a:p>
          <a:p>
            <a:pPr marL="174625" indent="-174625" eaLnBrk="1" hangingPunct="1">
              <a:buClr>
                <a:srgbClr val="FF0000"/>
              </a:buClr>
              <a:buSzPct val="150000"/>
              <a:buFont typeface="Arial" pitchFamily="34" charset="0"/>
              <a:buChar char="•"/>
              <a:tabLst>
                <a:tab pos="174625" algn="l"/>
              </a:tabLst>
              <a:defRPr/>
            </a:pPr>
            <a:r>
              <a:rPr lang="en-US" sz="1600" b="1" dirty="0">
                <a:solidFill>
                  <a:srgbClr val="FF0000"/>
                </a:solidFill>
                <a:effectLst/>
              </a:rPr>
              <a:t>Data processing</a:t>
            </a:r>
          </a:p>
          <a:p>
            <a:pPr marL="174625" indent="-174625" eaLnBrk="1" hangingPunct="1">
              <a:buClr>
                <a:srgbClr val="FF0000"/>
              </a:buClr>
              <a:buSzPct val="150000"/>
              <a:buFont typeface="Arial" pitchFamily="34" charset="0"/>
              <a:buChar char="•"/>
              <a:tabLst>
                <a:tab pos="174625" algn="l"/>
              </a:tabLst>
              <a:defRPr/>
            </a:pPr>
            <a:r>
              <a:rPr lang="en-US" sz="1600" b="1" dirty="0">
                <a:solidFill>
                  <a:srgbClr val="FF0000"/>
                </a:solidFill>
                <a:effectLst/>
              </a:rPr>
              <a:t>Data analysis</a:t>
            </a:r>
          </a:p>
          <a:p>
            <a:pPr marL="174625" indent="-174625" eaLnBrk="1" hangingPunct="1">
              <a:buClr>
                <a:srgbClr val="FF0000"/>
              </a:buClr>
              <a:buSzPct val="150000"/>
              <a:buFont typeface="Arial" pitchFamily="34" charset="0"/>
              <a:buChar char="•"/>
              <a:tabLst>
                <a:tab pos="174625" algn="l"/>
              </a:tabLst>
              <a:defRPr/>
            </a:pPr>
            <a:r>
              <a:rPr lang="en-US" sz="1600" b="1" dirty="0">
                <a:solidFill>
                  <a:srgbClr val="FF0000"/>
                </a:solidFill>
                <a:effectLst/>
              </a:rPr>
              <a:t>Report writing</a:t>
            </a:r>
          </a:p>
          <a:p>
            <a:pPr marL="0" indent="0" eaLnBrk="1" hangingPunct="1">
              <a:buClr>
                <a:srgbClr val="FF0000"/>
              </a:buClr>
              <a:buSzPct val="150000"/>
              <a:buNone/>
              <a:tabLst>
                <a:tab pos="174625" algn="l"/>
              </a:tabLst>
              <a:defRPr/>
            </a:pPr>
            <a:r>
              <a:rPr lang="en-US" sz="1600" dirty="0">
                <a:effectLst/>
                <a:sym typeface="Wingdings" panose="05000000000000000000" pitchFamily="2" charset="2"/>
              </a:rPr>
              <a:t></a:t>
            </a:r>
            <a:r>
              <a:rPr lang="en-US" sz="1600" b="1" dirty="0">
                <a:solidFill>
                  <a:srgbClr val="FFFF00"/>
                </a:solidFill>
                <a:effectLst/>
              </a:rPr>
              <a:t> </a:t>
            </a:r>
            <a:r>
              <a:rPr lang="en-US" sz="1600" dirty="0">
                <a:effectLst/>
              </a:rPr>
              <a:t>Good for CV, final-year project &amp; applications for MSc courses or jobs in environmental / land management</a:t>
            </a:r>
          </a:p>
        </p:txBody>
      </p:sp>
      <p:sp>
        <p:nvSpPr>
          <p:cNvPr id="16391" name="Rectangle 8"/>
          <p:cNvSpPr>
            <a:spLocks noChangeArrowheads="1"/>
          </p:cNvSpPr>
          <p:nvPr/>
        </p:nvSpPr>
        <p:spPr bwMode="auto">
          <a:xfrm>
            <a:off x="34925" y="0"/>
            <a:ext cx="9077325" cy="587375"/>
          </a:xfrm>
          <a:prstGeom prst="rect">
            <a:avLst/>
          </a:prstGeom>
          <a:solidFill>
            <a:schemeClr val="tx1"/>
          </a:solidFill>
          <a:ln w="38100">
            <a:solidFill>
              <a:srgbClr val="00B0F0"/>
            </a:solidFill>
            <a:miter lim="800000"/>
            <a:headEnd/>
            <a:tailEnd/>
          </a:ln>
        </p:spPr>
        <p:txBody>
          <a:bodyPr anchor="ctr"/>
          <a:lstStyle>
            <a:lvl1pPr eaLnBrk="0" hangingPunct="0">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2800" b="1" dirty="0">
                <a:solidFill>
                  <a:srgbClr val="00B0F0"/>
                </a:solidFill>
              </a:rPr>
              <a:t>Permafrost &amp; Environmental Change (</a:t>
            </a:r>
            <a:r>
              <a:rPr lang="en-US" altLang="en-US" sz="2800" b="1" dirty="0">
                <a:solidFill>
                  <a:srgbClr val="00B0F0"/>
                </a:solidFill>
              </a:rPr>
              <a:t>F8023A</a:t>
            </a:r>
            <a:r>
              <a:rPr lang="en-GB" altLang="en-US" sz="2800" b="1" dirty="0">
                <a:solidFill>
                  <a:srgbClr val="00B0F0"/>
                </a:solidFill>
              </a:rPr>
              <a:t>)</a:t>
            </a:r>
          </a:p>
        </p:txBody>
      </p:sp>
      <p:pic>
        <p:nvPicPr>
          <p:cNvPr id="1026" name="Picture 2">
            <a:extLst>
              <a:ext uri="{FF2B5EF4-FFF2-40B4-BE49-F238E27FC236}">
                <a16:creationId xmlns:a16="http://schemas.microsoft.com/office/drawing/2014/main" id="{0825FFC4-5277-40D9-9912-BDEF43BE236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2882121"/>
            <a:ext cx="9144000" cy="3975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EA41D03-DC3B-46EB-A22B-016958D81CCA}"/>
              </a:ext>
            </a:extLst>
          </p:cNvPr>
          <p:cNvSpPr txBox="1"/>
          <p:nvPr/>
        </p:nvSpPr>
        <p:spPr>
          <a:xfrm>
            <a:off x="34925" y="3068960"/>
            <a:ext cx="1008683" cy="523220"/>
          </a:xfrm>
          <a:prstGeom prst="rect">
            <a:avLst/>
          </a:prstGeom>
          <a:noFill/>
        </p:spPr>
        <p:txBody>
          <a:bodyPr wrap="square" rtlCol="0">
            <a:spAutoFit/>
          </a:bodyPr>
          <a:lstStyle/>
          <a:p>
            <a:r>
              <a:rPr lang="en-GB" sz="1400" b="1" dirty="0">
                <a:solidFill>
                  <a:srgbClr val="002060"/>
                </a:solidFill>
                <a:latin typeface="Times New Roman" panose="02020603050405020304" pitchFamily="18" charset="0"/>
                <a:cs typeface="Times New Roman" panose="02020603050405020304" pitchFamily="18" charset="0"/>
              </a:rPr>
              <a:t>Annual Freezing</a:t>
            </a:r>
          </a:p>
        </p:txBody>
      </p:sp>
    </p:spTree>
    <p:extLst>
      <p:ext uri="{BB962C8B-B14F-4D97-AF65-F5344CB8AC3E}">
        <p14:creationId xmlns:p14="http://schemas.microsoft.com/office/powerpoint/2010/main" val="3631280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1" name="Rectangle 3"/>
          <p:cNvSpPr>
            <a:spLocks noGrp="1" noChangeArrowheads="1"/>
          </p:cNvSpPr>
          <p:nvPr>
            <p:ph type="body" idx="1"/>
          </p:nvPr>
        </p:nvSpPr>
        <p:spPr>
          <a:xfrm>
            <a:off x="107504" y="620688"/>
            <a:ext cx="8178761" cy="1440160"/>
          </a:xfrm>
        </p:spPr>
        <p:txBody>
          <a:bodyPr/>
          <a:lstStyle/>
          <a:p>
            <a:pPr marL="0" indent="0" eaLnBrk="1" hangingPunct="1">
              <a:lnSpc>
                <a:spcPct val="150000"/>
              </a:lnSpc>
              <a:buClr>
                <a:srgbClr val="FF0000"/>
              </a:buClr>
              <a:buSzPct val="150000"/>
              <a:buFont typeface="Wingdings" panose="05000000000000000000" pitchFamily="2" charset="2"/>
              <a:buNone/>
              <a:tabLst>
                <a:tab pos="174625" algn="l"/>
              </a:tabLst>
              <a:defRPr/>
            </a:pPr>
            <a:r>
              <a:rPr lang="en-US" sz="1800" b="1" dirty="0">
                <a:solidFill>
                  <a:srgbClr val="FFFF00"/>
                </a:solidFill>
                <a:effectLst/>
              </a:rPr>
              <a:t>Selling points</a:t>
            </a:r>
          </a:p>
          <a:p>
            <a:pPr marL="174625" indent="-174625" eaLnBrk="1" hangingPunct="1">
              <a:buClr>
                <a:srgbClr val="FF0000"/>
              </a:buClr>
              <a:buSzPct val="150000"/>
              <a:buFont typeface="Arial" pitchFamily="34" charset="0"/>
              <a:buChar char="•"/>
              <a:tabLst>
                <a:tab pos="174625" algn="l"/>
              </a:tabLst>
              <a:defRPr/>
            </a:pPr>
            <a:r>
              <a:rPr lang="en-US" sz="1600" b="1" dirty="0">
                <a:solidFill>
                  <a:srgbClr val="FF0000"/>
                </a:solidFill>
                <a:effectLst/>
              </a:rPr>
              <a:t>Small-group teaching: </a:t>
            </a:r>
            <a:r>
              <a:rPr lang="en-US" sz="1600" dirty="0">
                <a:effectLst/>
              </a:rPr>
              <a:t>usually &lt;20 students</a:t>
            </a:r>
          </a:p>
          <a:p>
            <a:pPr marL="174625" indent="-174625" eaLnBrk="1" hangingPunct="1">
              <a:buClr>
                <a:srgbClr val="FF0000"/>
              </a:buClr>
              <a:buSzPct val="150000"/>
              <a:buFont typeface="Arial" pitchFamily="34" charset="0"/>
              <a:buChar char="•"/>
              <a:tabLst>
                <a:tab pos="174625" algn="l"/>
              </a:tabLst>
              <a:defRPr/>
            </a:pPr>
            <a:r>
              <a:rPr lang="en-US" sz="1600" b="1" dirty="0">
                <a:solidFill>
                  <a:srgbClr val="FF0000"/>
                </a:solidFill>
                <a:effectLst/>
              </a:rPr>
              <a:t>Research-led </a:t>
            </a:r>
            <a:r>
              <a:rPr lang="en-US" sz="1600" dirty="0">
                <a:effectLst/>
              </a:rPr>
              <a:t>content benefits from focus on internationally leading research  </a:t>
            </a:r>
          </a:p>
          <a:p>
            <a:pPr marL="174625" indent="-174625" eaLnBrk="1" hangingPunct="1">
              <a:buClr>
                <a:srgbClr val="FF0000"/>
              </a:buClr>
              <a:buSzPct val="150000"/>
              <a:buFont typeface="Arial" pitchFamily="34" charset="0"/>
              <a:buChar char="•"/>
              <a:tabLst>
                <a:tab pos="174625" algn="l"/>
              </a:tabLst>
              <a:defRPr/>
            </a:pPr>
            <a:r>
              <a:rPr lang="en-US" sz="1600" b="1" dirty="0">
                <a:solidFill>
                  <a:srgbClr val="FF0000"/>
                </a:solidFill>
                <a:effectLst/>
              </a:rPr>
              <a:t>Interdisciplinary </a:t>
            </a:r>
            <a:r>
              <a:rPr lang="en-US" sz="1600" dirty="0">
                <a:effectLst/>
              </a:rPr>
              <a:t>approach encourages lateral thinking and mental flexibility</a:t>
            </a:r>
            <a:r>
              <a:rPr lang="en-US" sz="1600" b="1" dirty="0">
                <a:solidFill>
                  <a:srgbClr val="FF0000"/>
                </a:solidFill>
                <a:effectLst/>
              </a:rPr>
              <a:t> </a:t>
            </a:r>
            <a:endParaRPr lang="en-US" sz="1600" dirty="0">
              <a:effectLst/>
            </a:endParaRPr>
          </a:p>
        </p:txBody>
      </p:sp>
      <p:sp>
        <p:nvSpPr>
          <p:cNvPr id="16391" name="Rectangle 8"/>
          <p:cNvSpPr>
            <a:spLocks noChangeArrowheads="1"/>
          </p:cNvSpPr>
          <p:nvPr/>
        </p:nvSpPr>
        <p:spPr bwMode="auto">
          <a:xfrm>
            <a:off x="34925" y="0"/>
            <a:ext cx="9077325" cy="587375"/>
          </a:xfrm>
          <a:prstGeom prst="rect">
            <a:avLst/>
          </a:prstGeom>
          <a:solidFill>
            <a:schemeClr val="tx1"/>
          </a:solidFill>
          <a:ln w="38100">
            <a:solidFill>
              <a:srgbClr val="00B0F0"/>
            </a:solidFill>
            <a:miter lim="800000"/>
            <a:headEnd/>
            <a:tailEnd/>
          </a:ln>
        </p:spPr>
        <p:txBody>
          <a:bodyPr anchor="ctr"/>
          <a:lstStyle>
            <a:lvl1pPr eaLnBrk="0" hangingPunct="0">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2800" b="1" dirty="0">
                <a:solidFill>
                  <a:srgbClr val="00B0F0"/>
                </a:solidFill>
              </a:rPr>
              <a:t>Permafrost &amp; Environmental Change (</a:t>
            </a:r>
            <a:r>
              <a:rPr lang="en-US" altLang="en-US" sz="2800" b="1" dirty="0">
                <a:solidFill>
                  <a:srgbClr val="00B0F0"/>
                </a:solidFill>
              </a:rPr>
              <a:t>F8023A</a:t>
            </a:r>
            <a:r>
              <a:rPr lang="en-GB" altLang="en-US" sz="2800" b="1" dirty="0">
                <a:solidFill>
                  <a:srgbClr val="00B0F0"/>
                </a:solidFill>
              </a:rPr>
              <a:t>)</a:t>
            </a:r>
          </a:p>
        </p:txBody>
      </p:sp>
      <p:sp>
        <p:nvSpPr>
          <p:cNvPr id="2" name="TextBox 1">
            <a:extLst>
              <a:ext uri="{FF2B5EF4-FFF2-40B4-BE49-F238E27FC236}">
                <a16:creationId xmlns:a16="http://schemas.microsoft.com/office/drawing/2014/main" id="{EEA41D03-DC3B-46EB-A22B-016958D81CCA}"/>
              </a:ext>
            </a:extLst>
          </p:cNvPr>
          <p:cNvSpPr txBox="1"/>
          <p:nvPr/>
        </p:nvSpPr>
        <p:spPr>
          <a:xfrm>
            <a:off x="-4275" y="4361065"/>
            <a:ext cx="903868" cy="461665"/>
          </a:xfrm>
          <a:prstGeom prst="rect">
            <a:avLst/>
          </a:prstGeom>
          <a:noFill/>
        </p:spPr>
        <p:txBody>
          <a:bodyPr wrap="square" rtlCol="0">
            <a:spAutoFit/>
          </a:bodyPr>
          <a:lstStyle/>
          <a:p>
            <a:r>
              <a:rPr lang="en-GB" sz="1200" b="1" dirty="0">
                <a:solidFill>
                  <a:srgbClr val="002060"/>
                </a:solidFill>
                <a:latin typeface="Times New Roman" panose="02020603050405020304" pitchFamily="18" charset="0"/>
                <a:cs typeface="Times New Roman" panose="02020603050405020304" pitchFamily="18" charset="0"/>
              </a:rPr>
              <a:t>Annual Freezing</a:t>
            </a:r>
          </a:p>
        </p:txBody>
      </p:sp>
      <p:pic>
        <p:nvPicPr>
          <p:cNvPr id="9" name="Picture 8">
            <a:extLst>
              <a:ext uri="{FF2B5EF4-FFF2-40B4-BE49-F238E27FC236}">
                <a16:creationId xmlns:a16="http://schemas.microsoft.com/office/drawing/2014/main" id="{72E57977-C4A1-47F5-AF89-D8587725FFA2}"/>
              </a:ext>
            </a:extLst>
          </p:cNvPr>
          <p:cNvPicPr>
            <a:picLocks noChangeAspect="1"/>
          </p:cNvPicPr>
          <p:nvPr/>
        </p:nvPicPr>
        <p:blipFill rotWithShape="1">
          <a:blip r:embed="rId5"/>
          <a:srcRect t="1888"/>
          <a:stretch/>
        </p:blipFill>
        <p:spPr>
          <a:xfrm>
            <a:off x="1403648" y="2094161"/>
            <a:ext cx="5976664" cy="4785520"/>
          </a:xfrm>
          <a:prstGeom prst="rect">
            <a:avLst/>
          </a:prstGeom>
        </p:spPr>
      </p:pic>
    </p:spTree>
    <p:extLst>
      <p:ext uri="{BB962C8B-B14F-4D97-AF65-F5344CB8AC3E}">
        <p14:creationId xmlns:p14="http://schemas.microsoft.com/office/powerpoint/2010/main" val="1309646973"/>
      </p:ext>
    </p:extLst>
  </p:cSld>
  <p:clrMapOvr>
    <a:masterClrMapping/>
  </p:clrMapOvr>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Beam</Template>
  <TotalTime>539</TotalTime>
  <Words>593</Words>
  <Application>Microsoft Office PowerPoint</Application>
  <PresentationFormat>On-screen Show (4:3)</PresentationFormat>
  <Paragraphs>100</Paragraphs>
  <Slides>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Times New Roman</vt:lpstr>
      <vt:lpstr>Wingdings</vt:lpstr>
      <vt:lpstr>Beam</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Polar Regions and Environmental Change (F8064)</dc:title>
  <dc:creator>Geography Depertment</dc:creator>
  <cp:lastModifiedBy>Julian Murton</cp:lastModifiedBy>
  <cp:revision>60</cp:revision>
  <dcterms:created xsi:type="dcterms:W3CDTF">2005-02-16T08:25:12Z</dcterms:created>
  <dcterms:modified xsi:type="dcterms:W3CDTF">2025-03-02T19:17:28Z</dcterms:modified>
</cp:coreProperties>
</file>