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48" r:id="rId1"/>
  </p:sldMasterIdLst>
  <p:handoutMasterIdLst>
    <p:handoutMasterId r:id="rId10"/>
  </p:handoutMasterIdLst>
  <p:sldIdLst>
    <p:sldId id="256" r:id="rId2"/>
    <p:sldId id="276" r:id="rId3"/>
    <p:sldId id="257" r:id="rId4"/>
    <p:sldId id="262" r:id="rId5"/>
    <p:sldId id="261" r:id="rId6"/>
    <p:sldId id="260" r:id="rId7"/>
    <p:sldId id="258" r:id="rId8"/>
    <p:sldId id="263" r:id="rId9"/>
  </p:sldIdLst>
  <p:sldSz cx="9144000" cy="6858000" type="screen4x3"/>
  <p:notesSz cx="6858000" cy="9737725"/>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757"/>
  </p:normalViewPr>
  <p:slideViewPr>
    <p:cSldViewPr>
      <p:cViewPr varScale="1">
        <p:scale>
          <a:sx n="104" d="100"/>
          <a:sy n="104" d="100"/>
        </p:scale>
        <p:origin x="680"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4FCA127-5566-35C7-3D5A-95A85F6488C8}"/>
              </a:ext>
            </a:extLst>
          </p:cNvPr>
          <p:cNvSpPr>
            <a:spLocks noGrp="1" noChangeArrowheads="1"/>
          </p:cNvSpPr>
          <p:nvPr>
            <p:ph type="hdr" sz="quarter"/>
          </p:nvPr>
        </p:nvSpPr>
        <p:spPr bwMode="auto">
          <a:xfrm>
            <a:off x="0" y="0"/>
            <a:ext cx="2971800" cy="487363"/>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GB"/>
          </a:p>
        </p:txBody>
      </p:sp>
      <p:sp>
        <p:nvSpPr>
          <p:cNvPr id="10243" name="Rectangle 3">
            <a:extLst>
              <a:ext uri="{FF2B5EF4-FFF2-40B4-BE49-F238E27FC236}">
                <a16:creationId xmlns:a16="http://schemas.microsoft.com/office/drawing/2014/main" id="{4D2427F6-CED6-3650-9F81-89E09AC09C98}"/>
              </a:ext>
            </a:extLst>
          </p:cNvPr>
          <p:cNvSpPr>
            <a:spLocks noGrp="1" noChangeArrowheads="1"/>
          </p:cNvSpPr>
          <p:nvPr>
            <p:ph type="dt" sz="quarter" idx="1"/>
          </p:nvPr>
        </p:nvSpPr>
        <p:spPr bwMode="auto">
          <a:xfrm>
            <a:off x="3884613" y="0"/>
            <a:ext cx="2971800" cy="487363"/>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GB"/>
          </a:p>
        </p:txBody>
      </p:sp>
      <p:sp>
        <p:nvSpPr>
          <p:cNvPr id="10244" name="Rectangle 4">
            <a:extLst>
              <a:ext uri="{FF2B5EF4-FFF2-40B4-BE49-F238E27FC236}">
                <a16:creationId xmlns:a16="http://schemas.microsoft.com/office/drawing/2014/main" id="{92D72A5A-B240-284C-2CD8-6E67B71D88C2}"/>
              </a:ext>
            </a:extLst>
          </p:cNvPr>
          <p:cNvSpPr>
            <a:spLocks noGrp="1" noChangeArrowheads="1"/>
          </p:cNvSpPr>
          <p:nvPr>
            <p:ph type="ftr" sz="quarter" idx="2"/>
          </p:nvPr>
        </p:nvSpPr>
        <p:spPr bwMode="auto">
          <a:xfrm>
            <a:off x="0" y="9248775"/>
            <a:ext cx="2971800" cy="487363"/>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GB"/>
          </a:p>
        </p:txBody>
      </p:sp>
      <p:sp>
        <p:nvSpPr>
          <p:cNvPr id="10245" name="Rectangle 5">
            <a:extLst>
              <a:ext uri="{FF2B5EF4-FFF2-40B4-BE49-F238E27FC236}">
                <a16:creationId xmlns:a16="http://schemas.microsoft.com/office/drawing/2014/main" id="{3D43A264-66F5-43A1-7586-B9840EAAA237}"/>
              </a:ext>
            </a:extLst>
          </p:cNvPr>
          <p:cNvSpPr>
            <a:spLocks noGrp="1" noChangeArrowheads="1"/>
          </p:cNvSpPr>
          <p:nvPr>
            <p:ph type="sldNum" sz="quarter" idx="3"/>
          </p:nvPr>
        </p:nvSpPr>
        <p:spPr bwMode="auto">
          <a:xfrm>
            <a:off x="3884613" y="9248775"/>
            <a:ext cx="2971800" cy="487363"/>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D3E0A747-EFB1-4B4B-AE8B-22D4ECF78D7F}" type="slidenum">
              <a:rPr lang="en-GB" altLang="en-US"/>
              <a:pPr/>
              <a:t>‹#›</a:t>
            </a:fld>
            <a:endParaRPr lang="en-GB"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5E6C02FC-C221-97D5-2F49-24B6E18E6A34}"/>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E616256F-CE90-3549-49AC-AF87D741295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5E51A909-8004-E934-0E22-45AF4AEAD8A9}"/>
              </a:ext>
            </a:extLst>
          </p:cNvPr>
          <p:cNvSpPr>
            <a:spLocks noGrp="1" noChangeArrowheads="1"/>
          </p:cNvSpPr>
          <p:nvPr>
            <p:ph type="sldNum" sz="quarter" idx="12"/>
          </p:nvPr>
        </p:nvSpPr>
        <p:spPr>
          <a:ln/>
        </p:spPr>
        <p:txBody>
          <a:bodyPr/>
          <a:lstStyle>
            <a:lvl1pPr>
              <a:defRPr/>
            </a:lvl1pPr>
          </a:lstStyle>
          <a:p>
            <a:fld id="{F4909817-E186-1443-A08A-E1FFC80FE509}" type="slidenum">
              <a:rPr lang="en-GB" altLang="en-US"/>
              <a:pPr/>
              <a:t>‹#›</a:t>
            </a:fld>
            <a:endParaRPr lang="en-GB" altLang="en-US"/>
          </a:p>
        </p:txBody>
      </p:sp>
    </p:spTree>
    <p:extLst>
      <p:ext uri="{BB962C8B-B14F-4D97-AF65-F5344CB8AC3E}">
        <p14:creationId xmlns:p14="http://schemas.microsoft.com/office/powerpoint/2010/main" val="3855822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2357A73C-8A00-AA45-08DE-B517487D8910}"/>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45E931DA-EFEC-F0A1-A768-76A1B9DF9EC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F62B6C58-51BD-7742-C20E-52C549CF4FC4}"/>
              </a:ext>
            </a:extLst>
          </p:cNvPr>
          <p:cNvSpPr>
            <a:spLocks noGrp="1" noChangeArrowheads="1"/>
          </p:cNvSpPr>
          <p:nvPr>
            <p:ph type="sldNum" sz="quarter" idx="12"/>
          </p:nvPr>
        </p:nvSpPr>
        <p:spPr>
          <a:ln/>
        </p:spPr>
        <p:txBody>
          <a:bodyPr/>
          <a:lstStyle>
            <a:lvl1pPr>
              <a:defRPr/>
            </a:lvl1pPr>
          </a:lstStyle>
          <a:p>
            <a:fld id="{0AB7B225-AF65-3843-B688-51AB4A14C500}" type="slidenum">
              <a:rPr lang="en-GB" altLang="en-US"/>
              <a:pPr/>
              <a:t>‹#›</a:t>
            </a:fld>
            <a:endParaRPr lang="en-GB" altLang="en-US"/>
          </a:p>
        </p:txBody>
      </p:sp>
    </p:spTree>
    <p:extLst>
      <p:ext uri="{BB962C8B-B14F-4D97-AF65-F5344CB8AC3E}">
        <p14:creationId xmlns:p14="http://schemas.microsoft.com/office/powerpoint/2010/main" val="2125024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33C603B-A1A4-47E0-62E0-44108E10BD20}"/>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241F2123-FA2F-DC30-6CF2-0A7BB806294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DDC168D9-2B05-B2FB-A341-589CAFFE28A5}"/>
              </a:ext>
            </a:extLst>
          </p:cNvPr>
          <p:cNvSpPr>
            <a:spLocks noGrp="1" noChangeArrowheads="1"/>
          </p:cNvSpPr>
          <p:nvPr>
            <p:ph type="sldNum" sz="quarter" idx="12"/>
          </p:nvPr>
        </p:nvSpPr>
        <p:spPr>
          <a:ln/>
        </p:spPr>
        <p:txBody>
          <a:bodyPr/>
          <a:lstStyle>
            <a:lvl1pPr>
              <a:defRPr/>
            </a:lvl1pPr>
          </a:lstStyle>
          <a:p>
            <a:fld id="{2302CD6E-3241-204D-8E42-0E18AF126F91}" type="slidenum">
              <a:rPr lang="en-GB" altLang="en-US"/>
              <a:pPr/>
              <a:t>‹#›</a:t>
            </a:fld>
            <a:endParaRPr lang="en-GB" altLang="en-US"/>
          </a:p>
        </p:txBody>
      </p:sp>
    </p:spTree>
    <p:extLst>
      <p:ext uri="{BB962C8B-B14F-4D97-AF65-F5344CB8AC3E}">
        <p14:creationId xmlns:p14="http://schemas.microsoft.com/office/powerpoint/2010/main" val="2254050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5C2B8D71-AFF0-EEE0-28B0-AE0CFA11752E}"/>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85262DF3-2F76-1021-940D-32404459CEA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ACEC2B66-1A28-9328-4DFF-1493F7088AC0}"/>
              </a:ext>
            </a:extLst>
          </p:cNvPr>
          <p:cNvSpPr>
            <a:spLocks noGrp="1" noChangeArrowheads="1"/>
          </p:cNvSpPr>
          <p:nvPr>
            <p:ph type="sldNum" sz="quarter" idx="12"/>
          </p:nvPr>
        </p:nvSpPr>
        <p:spPr>
          <a:ln/>
        </p:spPr>
        <p:txBody>
          <a:bodyPr/>
          <a:lstStyle>
            <a:lvl1pPr>
              <a:defRPr/>
            </a:lvl1pPr>
          </a:lstStyle>
          <a:p>
            <a:fld id="{9108F73F-52E0-8748-8975-84D73A98C229}" type="slidenum">
              <a:rPr lang="en-GB" altLang="en-US"/>
              <a:pPr/>
              <a:t>‹#›</a:t>
            </a:fld>
            <a:endParaRPr lang="en-GB" altLang="en-US"/>
          </a:p>
        </p:txBody>
      </p:sp>
    </p:spTree>
    <p:extLst>
      <p:ext uri="{BB962C8B-B14F-4D97-AF65-F5344CB8AC3E}">
        <p14:creationId xmlns:p14="http://schemas.microsoft.com/office/powerpoint/2010/main" val="3099975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F7E32649-F245-57BF-A3C2-8DFA5E01C020}"/>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FB612541-3D3B-9C00-AEC6-90A6F26619B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797DAC72-46BE-3989-AF5C-441F572E8B37}"/>
              </a:ext>
            </a:extLst>
          </p:cNvPr>
          <p:cNvSpPr>
            <a:spLocks noGrp="1" noChangeArrowheads="1"/>
          </p:cNvSpPr>
          <p:nvPr>
            <p:ph type="sldNum" sz="quarter" idx="12"/>
          </p:nvPr>
        </p:nvSpPr>
        <p:spPr>
          <a:ln/>
        </p:spPr>
        <p:txBody>
          <a:bodyPr/>
          <a:lstStyle>
            <a:lvl1pPr>
              <a:defRPr/>
            </a:lvl1pPr>
          </a:lstStyle>
          <a:p>
            <a:fld id="{BC57D48C-A936-C24C-A0FD-A472BACBB170}" type="slidenum">
              <a:rPr lang="en-GB" altLang="en-US"/>
              <a:pPr/>
              <a:t>‹#›</a:t>
            </a:fld>
            <a:endParaRPr lang="en-GB" altLang="en-US"/>
          </a:p>
        </p:txBody>
      </p:sp>
    </p:spTree>
    <p:extLst>
      <p:ext uri="{BB962C8B-B14F-4D97-AF65-F5344CB8AC3E}">
        <p14:creationId xmlns:p14="http://schemas.microsoft.com/office/powerpoint/2010/main" val="2441310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848FA1DA-4AAA-AD67-8E14-58636BE7AA77}"/>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FEC00E71-93C7-0EA3-E782-177C848CC06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C440A3B7-9884-CBB7-6116-8F7C36676F87}"/>
              </a:ext>
            </a:extLst>
          </p:cNvPr>
          <p:cNvSpPr>
            <a:spLocks noGrp="1" noChangeArrowheads="1"/>
          </p:cNvSpPr>
          <p:nvPr>
            <p:ph type="sldNum" sz="quarter" idx="12"/>
          </p:nvPr>
        </p:nvSpPr>
        <p:spPr>
          <a:ln/>
        </p:spPr>
        <p:txBody>
          <a:bodyPr/>
          <a:lstStyle>
            <a:lvl1pPr>
              <a:defRPr/>
            </a:lvl1pPr>
          </a:lstStyle>
          <a:p>
            <a:fld id="{C15E5500-420D-784D-97FF-7DD9CD5B3BCA}" type="slidenum">
              <a:rPr lang="en-GB" altLang="en-US"/>
              <a:pPr/>
              <a:t>‹#›</a:t>
            </a:fld>
            <a:endParaRPr lang="en-GB" altLang="en-US"/>
          </a:p>
        </p:txBody>
      </p:sp>
    </p:spTree>
    <p:extLst>
      <p:ext uri="{BB962C8B-B14F-4D97-AF65-F5344CB8AC3E}">
        <p14:creationId xmlns:p14="http://schemas.microsoft.com/office/powerpoint/2010/main" val="62074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ED0B7DB-CA3D-25BF-DBE0-84E8675A953C}"/>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22347354-F3CD-EAA3-EB1B-0A76719B9AF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CC69C35A-B929-29F1-5FA0-7B1CCF77FB68}"/>
              </a:ext>
            </a:extLst>
          </p:cNvPr>
          <p:cNvSpPr>
            <a:spLocks noGrp="1" noChangeArrowheads="1"/>
          </p:cNvSpPr>
          <p:nvPr>
            <p:ph type="sldNum" sz="quarter" idx="12"/>
          </p:nvPr>
        </p:nvSpPr>
        <p:spPr>
          <a:ln/>
        </p:spPr>
        <p:txBody>
          <a:bodyPr/>
          <a:lstStyle>
            <a:lvl1pPr>
              <a:defRPr/>
            </a:lvl1pPr>
          </a:lstStyle>
          <a:p>
            <a:fld id="{EA543A8F-EDE1-E944-AB3B-CEF64B747469}" type="slidenum">
              <a:rPr lang="en-GB" altLang="en-US"/>
              <a:pPr/>
              <a:t>‹#›</a:t>
            </a:fld>
            <a:endParaRPr lang="en-GB" altLang="en-US"/>
          </a:p>
        </p:txBody>
      </p:sp>
    </p:spTree>
    <p:extLst>
      <p:ext uri="{BB962C8B-B14F-4D97-AF65-F5344CB8AC3E}">
        <p14:creationId xmlns:p14="http://schemas.microsoft.com/office/powerpoint/2010/main" val="2069427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4D14629-435D-AFBD-799F-0E6258369C24}"/>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184D4142-2E8F-EE5A-20FC-232A78B1970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8E660B4C-D7FB-F0BA-B68C-217BBF1DBFCD}"/>
              </a:ext>
            </a:extLst>
          </p:cNvPr>
          <p:cNvSpPr>
            <a:spLocks noGrp="1" noChangeArrowheads="1"/>
          </p:cNvSpPr>
          <p:nvPr>
            <p:ph type="sldNum" sz="quarter" idx="12"/>
          </p:nvPr>
        </p:nvSpPr>
        <p:spPr>
          <a:ln/>
        </p:spPr>
        <p:txBody>
          <a:bodyPr/>
          <a:lstStyle>
            <a:lvl1pPr>
              <a:defRPr/>
            </a:lvl1pPr>
          </a:lstStyle>
          <a:p>
            <a:fld id="{845894A2-EFFB-A545-82B3-DA720FF1B0B6}" type="slidenum">
              <a:rPr lang="en-GB" altLang="en-US"/>
              <a:pPr/>
              <a:t>‹#›</a:t>
            </a:fld>
            <a:endParaRPr lang="en-GB" altLang="en-US"/>
          </a:p>
        </p:txBody>
      </p:sp>
    </p:spTree>
    <p:extLst>
      <p:ext uri="{BB962C8B-B14F-4D97-AF65-F5344CB8AC3E}">
        <p14:creationId xmlns:p14="http://schemas.microsoft.com/office/powerpoint/2010/main" val="3395096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00FECAF-72DE-C109-FEA6-D29D85848D30}"/>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8A5EDF33-8F9B-7112-A237-3DF2A520A2E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3C3BCC5E-1728-E53B-497C-99C77D59CAEE}"/>
              </a:ext>
            </a:extLst>
          </p:cNvPr>
          <p:cNvSpPr>
            <a:spLocks noGrp="1" noChangeArrowheads="1"/>
          </p:cNvSpPr>
          <p:nvPr>
            <p:ph type="sldNum" sz="quarter" idx="12"/>
          </p:nvPr>
        </p:nvSpPr>
        <p:spPr>
          <a:ln/>
        </p:spPr>
        <p:txBody>
          <a:bodyPr/>
          <a:lstStyle>
            <a:lvl1pPr>
              <a:defRPr/>
            </a:lvl1pPr>
          </a:lstStyle>
          <a:p>
            <a:fld id="{81D4DE21-9EBB-1042-BBC6-B910749C3974}" type="slidenum">
              <a:rPr lang="en-GB" altLang="en-US"/>
              <a:pPr/>
              <a:t>‹#›</a:t>
            </a:fld>
            <a:endParaRPr lang="en-GB" altLang="en-US"/>
          </a:p>
        </p:txBody>
      </p:sp>
    </p:spTree>
    <p:extLst>
      <p:ext uri="{BB962C8B-B14F-4D97-AF65-F5344CB8AC3E}">
        <p14:creationId xmlns:p14="http://schemas.microsoft.com/office/powerpoint/2010/main" val="2903997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684FDB42-C905-EE5C-A5F6-AD65DC8A7916}"/>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9E147A1A-E946-1088-38A7-410CCB16440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AD01FFD4-C748-3603-5815-88FBDE4FE9BD}"/>
              </a:ext>
            </a:extLst>
          </p:cNvPr>
          <p:cNvSpPr>
            <a:spLocks noGrp="1" noChangeArrowheads="1"/>
          </p:cNvSpPr>
          <p:nvPr>
            <p:ph type="sldNum" sz="quarter" idx="12"/>
          </p:nvPr>
        </p:nvSpPr>
        <p:spPr>
          <a:ln/>
        </p:spPr>
        <p:txBody>
          <a:bodyPr/>
          <a:lstStyle>
            <a:lvl1pPr>
              <a:defRPr/>
            </a:lvl1pPr>
          </a:lstStyle>
          <a:p>
            <a:fld id="{A07F9099-7BFF-2E42-8C93-A79002198A8B}" type="slidenum">
              <a:rPr lang="en-GB" altLang="en-US"/>
              <a:pPr/>
              <a:t>‹#›</a:t>
            </a:fld>
            <a:endParaRPr lang="en-GB" altLang="en-US"/>
          </a:p>
        </p:txBody>
      </p:sp>
    </p:spTree>
    <p:extLst>
      <p:ext uri="{BB962C8B-B14F-4D97-AF65-F5344CB8AC3E}">
        <p14:creationId xmlns:p14="http://schemas.microsoft.com/office/powerpoint/2010/main" val="867459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4C991AB0-47D7-A92F-7CAA-BC5166DD907C}"/>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03231F26-36AC-0DD9-6DA0-56455DC401C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DEBE3037-02BD-BD9B-6899-83D802167231}"/>
              </a:ext>
            </a:extLst>
          </p:cNvPr>
          <p:cNvSpPr>
            <a:spLocks noGrp="1" noChangeArrowheads="1"/>
          </p:cNvSpPr>
          <p:nvPr>
            <p:ph type="sldNum" sz="quarter" idx="12"/>
          </p:nvPr>
        </p:nvSpPr>
        <p:spPr>
          <a:ln/>
        </p:spPr>
        <p:txBody>
          <a:bodyPr/>
          <a:lstStyle>
            <a:lvl1pPr>
              <a:defRPr/>
            </a:lvl1pPr>
          </a:lstStyle>
          <a:p>
            <a:fld id="{515FD4CE-EAAE-DF47-9B9C-AC02C7456017}" type="slidenum">
              <a:rPr lang="en-GB" altLang="en-US"/>
              <a:pPr/>
              <a:t>‹#›</a:t>
            </a:fld>
            <a:endParaRPr lang="en-GB" altLang="en-US"/>
          </a:p>
        </p:txBody>
      </p:sp>
    </p:spTree>
    <p:extLst>
      <p:ext uri="{BB962C8B-B14F-4D97-AF65-F5344CB8AC3E}">
        <p14:creationId xmlns:p14="http://schemas.microsoft.com/office/powerpoint/2010/main" val="951607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7D69598-A7D1-E4C2-BC29-D2A2A66F260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F3E5C0B4-8DE2-D54D-3350-5B60E4B6F9D4}"/>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C0BDF6FE-C79C-4E76-1766-546852E89855}"/>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GB"/>
          </a:p>
        </p:txBody>
      </p:sp>
      <p:sp>
        <p:nvSpPr>
          <p:cNvPr id="1029" name="Rectangle 5">
            <a:extLst>
              <a:ext uri="{FF2B5EF4-FFF2-40B4-BE49-F238E27FC236}">
                <a16:creationId xmlns:a16="http://schemas.microsoft.com/office/drawing/2014/main" id="{D1DEC615-9721-C02D-B193-B1D5915D3718}"/>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en-GB"/>
          </a:p>
        </p:txBody>
      </p:sp>
      <p:sp>
        <p:nvSpPr>
          <p:cNvPr id="1030" name="Rectangle 6">
            <a:extLst>
              <a:ext uri="{FF2B5EF4-FFF2-40B4-BE49-F238E27FC236}">
                <a16:creationId xmlns:a16="http://schemas.microsoft.com/office/drawing/2014/main" id="{685D211C-F929-4737-6D10-EC159CBA3FD0}"/>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0181F215-1F1A-E648-91C5-221D2F2EE089}"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0.jpeg"/><Relationship Id="rId3" Type="http://schemas.openxmlformats.org/officeDocument/2006/relationships/image" Target="../media/image2.jpeg"/><Relationship Id="rId7" Type="http://schemas.openxmlformats.org/officeDocument/2006/relationships/image" Target="../media/image5.jpeg"/><Relationship Id="rId12" Type="http://schemas.openxmlformats.org/officeDocument/2006/relationships/image" Target="../media/image9.jpeg"/><Relationship Id="rId2" Type="http://schemas.openxmlformats.org/officeDocument/2006/relationships/image" Target="../media/image1.jpeg"/><Relationship Id="rId16"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hyperlink" Target="http://images.google.co.uk/imgres?imgurl=http://www.oxfam.org.au/campaigns/mtf/coffee/starbucks/images/fair_is_fair.jpg&amp;imgrefurl=http://www.democrats.org/page/community/post/deeannaroberts/CqyN&amp;h=190&amp;w=350&amp;sz=22&amp;hl=en&amp;start=10&amp;um=1&amp;tbnid=wkxt2jzORrTU7M:&amp;tbnh=65&amp;tbnw=120&amp;prev=/images%3Fq%3Dstarbucks%2Bfair%2Btrade%26um%3D1%26hl%3Den%26rls%3DGGLJ,GGLJ:2007-48,GGLJ:en-GB%26sa%3DG" TargetMode="External"/><Relationship Id="rId11" Type="http://schemas.openxmlformats.org/officeDocument/2006/relationships/hyperlink" Target="http://images.google.co.uk/imgres?imgurl=http://www.colerainebc.gov.uk/content_gfx/other/bus%2520in%2520community.jpg&amp;imgrefurl=http://www.colerainebc.gov.uk/show.php%3Fid%3D728&amp;h=220&amp;w=294&amp;sz=12&amp;hl=en&amp;start=5&amp;um=1&amp;tbnid=CIWa2pxWHQYSDM:&amp;tbnh=86&amp;tbnw=115&amp;prev=/images%3Fq%3Dbusiness%2Bin%2Bthe%2Bcommunity%26um%3D1%26hl%3Den%26rls%3DGGLJ,GGLJ:2007-48,GGLJ:en-GB%26sa%3DN" TargetMode="External"/><Relationship Id="rId5" Type="http://schemas.openxmlformats.org/officeDocument/2006/relationships/image" Target="../media/image4.png"/><Relationship Id="rId15" Type="http://schemas.openxmlformats.org/officeDocument/2006/relationships/hyperlink" Target="http://images.google.co.uk/imgres?imgurl=http://techfreep.com/images/rednano.jpg&amp;imgrefurl=http://techfreep.com/tags/ipod/&amp;h=300&amp;w=535&amp;sz=23&amp;hl=en&amp;start=7&amp;um=1&amp;tbnid=0W-fZvpDbz_adM:&amp;tbnh=74&amp;tbnw=132&amp;prev=/images%3Fq%3Dred%2BIPOD%26um%3D1%26hl%3Den%26rls%3DGGLJ,GGLJ:2007-48,GGLJ:en-GB" TargetMode="External"/><Relationship Id="rId10" Type="http://schemas.openxmlformats.org/officeDocument/2006/relationships/image" Target="../media/image8.jpeg"/><Relationship Id="rId4" Type="http://schemas.openxmlformats.org/officeDocument/2006/relationships/image" Target="../media/image3.gif"/><Relationship Id="rId9" Type="http://schemas.openxmlformats.org/officeDocument/2006/relationships/image" Target="../media/image7.jpeg"/><Relationship Id="rId1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hyperlink" Target="https://profiles.sussex.ac.uk/p116302-dinah-rajak" TargetMode="External"/><Relationship Id="rId2" Type="http://schemas.openxmlformats.org/officeDocument/2006/relationships/hyperlink" Target="mailto:d.r.rajak@sussex.ac.uk" TargetMode="Externa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responsiblebop.com/" TargetMode="External"/><Relationship Id="rId2" Type="http://schemas.openxmlformats.org/officeDocument/2006/relationships/hyperlink" Target="mailto:d.r.rajak@sussex.ac.uk" TargetMode="Externa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98648D0-35EB-CFD3-9EF3-CCE4E3A0B0A7}"/>
              </a:ext>
            </a:extLst>
          </p:cNvPr>
          <p:cNvSpPr>
            <a:spLocks noGrp="1" noChangeArrowheads="1"/>
          </p:cNvSpPr>
          <p:nvPr>
            <p:ph type="ctrTitle"/>
          </p:nvPr>
        </p:nvSpPr>
        <p:spPr/>
        <p:txBody>
          <a:bodyPr/>
          <a:lstStyle/>
          <a:p>
            <a:pPr eaLnBrk="1" hangingPunct="1"/>
            <a:endParaRPr lang="en-US" altLang="en-US"/>
          </a:p>
        </p:txBody>
      </p:sp>
      <p:pic>
        <p:nvPicPr>
          <p:cNvPr id="3075" name="Picture 14" descr="gap_red">
            <a:extLst>
              <a:ext uri="{FF2B5EF4-FFF2-40B4-BE49-F238E27FC236}">
                <a16:creationId xmlns:a16="http://schemas.microsoft.com/office/drawing/2014/main" id="{06380943-1FC4-CC4E-DF31-DB0595DBF2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0" y="3857625"/>
            <a:ext cx="318135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15" descr="055Mattelfactory_468x310">
            <a:extLst>
              <a:ext uri="{FF2B5EF4-FFF2-40B4-BE49-F238E27FC236}">
                <a16:creationId xmlns:a16="http://schemas.microsoft.com/office/drawing/2014/main" id="{5BFCAB1A-4216-C9D9-4053-95CBAD8C0420}"/>
              </a:ext>
            </a:extLst>
          </p:cNvPr>
          <p:cNvPicPr>
            <a:picLocks noGrp="1" noChangeAspect="1" noChangeArrowheads="1"/>
          </p:cNvPicPr>
          <p:nvPr>
            <p:ph type="subTitle" idx="1"/>
          </p:nvPr>
        </p:nvPicPr>
        <p:blipFill>
          <a:blip r:embed="rId3">
            <a:extLst>
              <a:ext uri="{28A0092B-C50C-407E-A947-70E740481C1C}">
                <a14:useLocalDpi xmlns:a14="http://schemas.microsoft.com/office/drawing/2010/main" val="0"/>
              </a:ext>
            </a:extLst>
          </a:blip>
          <a:srcRect/>
          <a:stretch>
            <a:fillRect/>
          </a:stretch>
        </p:blipFill>
        <p:spPr>
          <a:xfrm>
            <a:off x="5795963" y="1654175"/>
            <a:ext cx="3141662" cy="2081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7" name="Picture 25" descr="Shell-Skull-Iran-Animated">
            <a:extLst>
              <a:ext uri="{FF2B5EF4-FFF2-40B4-BE49-F238E27FC236}">
                <a16:creationId xmlns:a16="http://schemas.microsoft.com/office/drawing/2014/main" id="{5B46882E-B507-3FB3-5F6E-6C88DDD2D742}"/>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413625" y="3378200"/>
            <a:ext cx="1589088"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26" descr="shell-hell_1">
            <a:extLst>
              <a:ext uri="{FF2B5EF4-FFF2-40B4-BE49-F238E27FC236}">
                <a16:creationId xmlns:a16="http://schemas.microsoft.com/office/drawing/2014/main" id="{E2876113-549C-EACC-2A6E-8D76D0CE15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7125" y="4932363"/>
            <a:ext cx="1525588" cy="152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32" descr="fair_is_fair">
            <a:hlinkClick r:id="rId6"/>
            <a:extLst>
              <a:ext uri="{FF2B5EF4-FFF2-40B4-BE49-F238E27FC236}">
                <a16:creationId xmlns:a16="http://schemas.microsoft.com/office/drawing/2014/main" id="{E242C705-B725-F1FE-115D-E008A67E53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125" y="160338"/>
            <a:ext cx="2087563"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37" descr="corporation">
            <a:extLst>
              <a:ext uri="{FF2B5EF4-FFF2-40B4-BE49-F238E27FC236}">
                <a16:creationId xmlns:a16="http://schemas.microsoft.com/office/drawing/2014/main" id="{DE3679CF-4413-D46A-CEE2-250953391B4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44938" y="1127125"/>
            <a:ext cx="1792287" cy="270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1" name="Rectangle 39">
            <a:extLst>
              <a:ext uri="{FF2B5EF4-FFF2-40B4-BE49-F238E27FC236}">
                <a16:creationId xmlns:a16="http://schemas.microsoft.com/office/drawing/2014/main" id="{D7F3FCFB-4C69-CB37-838F-25B53F813575}"/>
              </a:ext>
            </a:extLst>
          </p:cNvPr>
          <p:cNvSpPr>
            <a:spLocks noChangeArrowheads="1"/>
          </p:cNvSpPr>
          <p:nvPr/>
        </p:nvSpPr>
        <p:spPr bwMode="auto">
          <a:xfrm>
            <a:off x="2268538" y="160338"/>
            <a:ext cx="5472112" cy="95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tabLst>
                <a:tab pos="304800" algn="l"/>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tabLst>
                <a:tab pos="304800" algn="l"/>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tabLst>
                <a:tab pos="304800" algn="l"/>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tabLst>
                <a:tab pos="304800" algn="l"/>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tabLst>
                <a:tab pos="304800" algn="l"/>
              </a:tabLst>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304800" algn="l"/>
              </a:tabLs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304800" algn="l"/>
              </a:tabLs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304800" algn="l"/>
              </a:tabLs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304800" algn="l"/>
              </a:tabLst>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800" b="1" i="1">
                <a:solidFill>
                  <a:srgbClr val="FFC000"/>
                </a:solidFill>
                <a:latin typeface="Corbel" panose="020B0503020204020204" pitchFamily="34" charset="0"/>
              </a:rPr>
              <a:t>Development, Business &amp;</a:t>
            </a:r>
            <a:endParaRPr lang="en-GB" altLang="en-US" sz="2800" b="1">
              <a:solidFill>
                <a:srgbClr val="FFC000"/>
              </a:solidFill>
              <a:latin typeface="Corbel" panose="020B0503020204020204" pitchFamily="34" charset="0"/>
            </a:endParaRPr>
          </a:p>
          <a:p>
            <a:pPr algn="ctr" eaLnBrk="1" hangingPunct="1">
              <a:spcBef>
                <a:spcPct val="0"/>
              </a:spcBef>
              <a:buFontTx/>
              <a:buNone/>
            </a:pPr>
            <a:r>
              <a:rPr lang="en-GB" altLang="en-US" sz="2800" b="1" i="1">
                <a:solidFill>
                  <a:srgbClr val="FFC000"/>
                </a:solidFill>
                <a:latin typeface="Corbel" panose="020B0503020204020204" pitchFamily="34" charset="0"/>
              </a:rPr>
              <a:t>Corporate Social (ir)Responsibility</a:t>
            </a:r>
          </a:p>
        </p:txBody>
      </p:sp>
      <p:pic>
        <p:nvPicPr>
          <p:cNvPr id="3082" name="Picture 41" descr="fair-trade">
            <a:extLst>
              <a:ext uri="{FF2B5EF4-FFF2-40B4-BE49-F238E27FC236}">
                <a16:creationId xmlns:a16="http://schemas.microsoft.com/office/drawing/2014/main" id="{50C9C525-5A88-8E7C-8BE3-5BEEC6F3319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44875" y="5451475"/>
            <a:ext cx="2252663"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3" name="Picture 5" descr="diamonds-price">
            <a:extLst>
              <a:ext uri="{FF2B5EF4-FFF2-40B4-BE49-F238E27FC236}">
                <a16:creationId xmlns:a16="http://schemas.microsoft.com/office/drawing/2014/main" id="{D20BA370-6BEB-C5A9-47A3-3F5F8ECBB5D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750" y="1081088"/>
            <a:ext cx="3810000" cy="278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44" descr="bus%2520in%2520community">
            <a:hlinkClick r:id="rId11"/>
            <a:extLst>
              <a:ext uri="{FF2B5EF4-FFF2-40B4-BE49-F238E27FC236}">
                <a16:creationId xmlns:a16="http://schemas.microsoft.com/office/drawing/2014/main" id="{2884D40C-EAF6-4C30-A7EA-12AAAD4DA98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22838" y="3448050"/>
            <a:ext cx="109537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5" name="Picture 3" descr="582-ipod-sweatshop-large">
            <a:extLst>
              <a:ext uri="{FF2B5EF4-FFF2-40B4-BE49-F238E27FC236}">
                <a16:creationId xmlns:a16="http://schemas.microsoft.com/office/drawing/2014/main" id="{B15763AA-72D1-D2D1-DD87-A8E156D4B53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94063" y="4240213"/>
            <a:ext cx="3811587" cy="17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6" name="Picture 5" descr="GAP">
            <a:extLst>
              <a:ext uri="{FF2B5EF4-FFF2-40B4-BE49-F238E27FC236}">
                <a16:creationId xmlns:a16="http://schemas.microsoft.com/office/drawing/2014/main" id="{2987DDB8-3518-377F-DD80-88C8B434F94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1125" y="5286375"/>
            <a:ext cx="2743200"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7" name="Picture 33" descr="rednano">
            <a:hlinkClick r:id="rId15"/>
            <a:extLst>
              <a:ext uri="{FF2B5EF4-FFF2-40B4-BE49-F238E27FC236}">
                <a16:creationId xmlns:a16="http://schemas.microsoft.com/office/drawing/2014/main" id="{3CE4F636-7110-237A-25E5-123174ECC6D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329363" y="3930650"/>
            <a:ext cx="12573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505" name="Title 3">
            <a:extLst>
              <a:ext uri="{FF2B5EF4-FFF2-40B4-BE49-F238E27FC236}">
                <a16:creationId xmlns:a16="http://schemas.microsoft.com/office/drawing/2014/main" id="{E798C226-69B8-D3D0-F2E1-42897A05B9B5}"/>
              </a:ext>
            </a:extLst>
          </p:cNvPr>
          <p:cNvSpPr>
            <a:spLocks noGrp="1"/>
          </p:cNvSpPr>
          <p:nvPr>
            <p:ph type="title"/>
          </p:nvPr>
        </p:nvSpPr>
        <p:spPr>
          <a:xfrm>
            <a:off x="323850" y="765175"/>
            <a:ext cx="8568630" cy="1081088"/>
          </a:xfrm>
        </p:spPr>
        <p:txBody>
          <a:bodyPr/>
          <a:lstStyle/>
          <a:p>
            <a:r>
              <a:rPr lang="en-GB" altLang="en-US" b="1" dirty="0">
                <a:solidFill>
                  <a:schemeClr val="bg1">
                    <a:lumMod val="50000"/>
                  </a:schemeClr>
                </a:solidFill>
                <a:latin typeface="Calibri" panose="020F0502020204030204" pitchFamily="34" charset="0"/>
                <a:cs typeface="Calibri" panose="020F0502020204030204" pitchFamily="34" charset="0"/>
              </a:rPr>
              <a:t>MODULE CONVENOR/LECTURER</a:t>
            </a:r>
            <a:endParaRPr lang="en-GB" altLang="en-US" dirty="0">
              <a:solidFill>
                <a:schemeClr val="bg1">
                  <a:lumMod val="50000"/>
                </a:schemeClr>
              </a:solidFill>
              <a:latin typeface="Calibri" panose="020F0502020204030204" pitchFamily="34" charset="0"/>
              <a:cs typeface="Calibri" panose="020F0502020204030204" pitchFamily="34" charset="0"/>
            </a:endParaRPr>
          </a:p>
        </p:txBody>
      </p:sp>
      <p:sp>
        <p:nvSpPr>
          <p:cNvPr id="21506" name="Content Placeholder 4">
            <a:extLst>
              <a:ext uri="{FF2B5EF4-FFF2-40B4-BE49-F238E27FC236}">
                <a16:creationId xmlns:a16="http://schemas.microsoft.com/office/drawing/2014/main" id="{7B217287-5872-229A-E8B4-8F7E6360DF06}"/>
              </a:ext>
            </a:extLst>
          </p:cNvPr>
          <p:cNvSpPr>
            <a:spLocks noGrp="1"/>
          </p:cNvSpPr>
          <p:nvPr>
            <p:ph sz="half" idx="1"/>
          </p:nvPr>
        </p:nvSpPr>
        <p:spPr>
          <a:xfrm>
            <a:off x="107950" y="5589588"/>
            <a:ext cx="304800" cy="1152525"/>
          </a:xfrm>
        </p:spPr>
        <p:txBody>
          <a:bodyPr/>
          <a:lstStyle/>
          <a:p>
            <a:endParaRPr lang="en-GB" altLang="en-US"/>
          </a:p>
        </p:txBody>
      </p:sp>
      <p:sp>
        <p:nvSpPr>
          <p:cNvPr id="6" name="Content Placeholder 5">
            <a:extLst>
              <a:ext uri="{FF2B5EF4-FFF2-40B4-BE49-F238E27FC236}">
                <a16:creationId xmlns:a16="http://schemas.microsoft.com/office/drawing/2014/main" id="{D70EDA2A-2484-5613-B3CA-9C57EC6DFEFB}"/>
              </a:ext>
            </a:extLst>
          </p:cNvPr>
          <p:cNvSpPr>
            <a:spLocks noGrp="1"/>
          </p:cNvSpPr>
          <p:nvPr>
            <p:ph sz="half" idx="2"/>
          </p:nvPr>
        </p:nvSpPr>
        <p:spPr>
          <a:xfrm>
            <a:off x="2843808" y="2308225"/>
            <a:ext cx="6048672" cy="4433888"/>
          </a:xfrm>
        </p:spPr>
        <p:txBody>
          <a:bodyPr/>
          <a:lstStyle/>
          <a:p>
            <a:pPr marL="0" indent="0">
              <a:buFont typeface="Arial" panose="020B0604020202020204" pitchFamily="34" charset="0"/>
              <a:buNone/>
              <a:defRPr/>
            </a:pPr>
            <a:r>
              <a:rPr lang="en-GB" b="1" dirty="0">
                <a:solidFill>
                  <a:schemeClr val="bg1">
                    <a:lumMod val="50000"/>
                  </a:schemeClr>
                </a:solidFill>
                <a:latin typeface="Calibri" panose="020F0502020204030204" pitchFamily="34" charset="0"/>
                <a:cs typeface="Calibri" panose="020F0502020204030204" pitchFamily="34" charset="0"/>
              </a:rPr>
              <a:t>Dr Dinah </a:t>
            </a:r>
            <a:r>
              <a:rPr lang="en-GB" b="1" dirty="0" err="1">
                <a:solidFill>
                  <a:schemeClr val="bg1">
                    <a:lumMod val="50000"/>
                  </a:schemeClr>
                </a:solidFill>
                <a:latin typeface="Calibri" panose="020F0502020204030204" pitchFamily="34" charset="0"/>
                <a:cs typeface="Calibri" panose="020F0502020204030204" pitchFamily="34" charset="0"/>
              </a:rPr>
              <a:t>Rajak</a:t>
            </a:r>
            <a:endParaRPr lang="en-GB" b="1" dirty="0">
              <a:solidFill>
                <a:schemeClr val="bg1">
                  <a:lumMod val="50000"/>
                </a:schemeClr>
              </a:solidFill>
              <a:latin typeface="Calibri" panose="020F0502020204030204" pitchFamily="34" charset="0"/>
              <a:cs typeface="Calibri" panose="020F0502020204030204" pitchFamily="34" charset="0"/>
            </a:endParaRPr>
          </a:p>
          <a:p>
            <a:pPr marL="0" indent="0">
              <a:buFont typeface="Arial" panose="020B0604020202020204" pitchFamily="34" charset="0"/>
              <a:buNone/>
              <a:defRPr/>
            </a:pPr>
            <a:r>
              <a:rPr lang="en-GB" b="1" dirty="0">
                <a:solidFill>
                  <a:schemeClr val="bg1">
                    <a:lumMod val="50000"/>
                  </a:schemeClr>
                </a:solidFill>
                <a:latin typeface="Calibri" panose="020F0502020204030204" pitchFamily="34" charset="0"/>
                <a:cs typeface="Calibri" panose="020F0502020204030204" pitchFamily="34" charset="0"/>
              </a:rPr>
              <a:t>Email: </a:t>
            </a:r>
            <a:r>
              <a:rPr lang="en-GB" u="sng" dirty="0">
                <a:solidFill>
                  <a:schemeClr val="bg1">
                    <a:lumMod val="50000"/>
                  </a:schemeClr>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d.r.rajak@sussex.ac.uk</a:t>
            </a:r>
            <a:endParaRPr lang="en-GB" u="sng" dirty="0">
              <a:solidFill>
                <a:schemeClr val="bg1">
                  <a:lumMod val="50000"/>
                </a:schemeClr>
              </a:solidFill>
              <a:latin typeface="Calibri" panose="020F0502020204030204" pitchFamily="34" charset="0"/>
              <a:cs typeface="Calibri" panose="020F0502020204030204" pitchFamily="34" charset="0"/>
            </a:endParaRPr>
          </a:p>
          <a:p>
            <a:pPr marL="0" indent="0">
              <a:buFont typeface="Arial" panose="020B0604020202020204" pitchFamily="34" charset="0"/>
              <a:buNone/>
              <a:defRPr/>
            </a:pPr>
            <a:endParaRPr lang="en-GB" u="sng" dirty="0">
              <a:solidFill>
                <a:schemeClr val="bg1">
                  <a:lumMod val="50000"/>
                </a:schemeClr>
              </a:solidFill>
              <a:latin typeface="Calibri" panose="020F0502020204030204" pitchFamily="34" charset="0"/>
              <a:cs typeface="Calibri" panose="020F0502020204030204" pitchFamily="34" charset="0"/>
            </a:endParaRPr>
          </a:p>
          <a:p>
            <a:pPr marL="0" indent="0">
              <a:buFont typeface="Arial" panose="020B0604020202020204" pitchFamily="34" charset="0"/>
              <a:buNone/>
              <a:defRPr/>
            </a:pPr>
            <a:r>
              <a:rPr lang="en-GB" dirty="0">
                <a:solidFill>
                  <a:schemeClr val="bg1">
                    <a:lumMod val="50000"/>
                  </a:schemeClr>
                </a:solidFill>
                <a:latin typeface="Calibri" panose="020F0502020204030204" pitchFamily="34" charset="0"/>
                <a:cs typeface="Calibri" panose="020F0502020204030204" pitchFamily="34" charset="0"/>
                <a:hlinkClick r:id="rId3"/>
              </a:rPr>
              <a:t>https://profiles.sussex.ac.uk</a:t>
            </a:r>
            <a:r>
              <a:rPr lang="en-GB">
                <a:solidFill>
                  <a:schemeClr val="bg1">
                    <a:lumMod val="50000"/>
                  </a:schemeClr>
                </a:solidFill>
                <a:latin typeface="Calibri" panose="020F0502020204030204" pitchFamily="34" charset="0"/>
                <a:cs typeface="Calibri" panose="020F0502020204030204" pitchFamily="34" charset="0"/>
                <a:hlinkClick r:id="rId3"/>
              </a:rPr>
              <a:t>/p116302-dinah-rajak</a:t>
            </a:r>
            <a:endParaRPr lang="en-GB" u="sng">
              <a:solidFill>
                <a:schemeClr val="bg1">
                  <a:lumMod val="50000"/>
                </a:schemeClr>
              </a:solidFill>
              <a:latin typeface="Calibri" panose="020F0502020204030204" pitchFamily="34" charset="0"/>
              <a:cs typeface="Calibri" panose="020F0502020204030204" pitchFamily="34" charset="0"/>
            </a:endParaRPr>
          </a:p>
          <a:p>
            <a:pPr marL="0" indent="0">
              <a:buFont typeface="Arial" panose="020B0604020202020204" pitchFamily="34" charset="0"/>
              <a:buNone/>
              <a:defRPr/>
            </a:pPr>
            <a:endParaRPr lang="en-GB" dirty="0">
              <a:solidFill>
                <a:schemeClr val="bg1">
                  <a:lumMod val="50000"/>
                </a:schemeClr>
              </a:solidFill>
              <a:latin typeface="Calibri" panose="020F0502020204030204" pitchFamily="34" charset="0"/>
              <a:cs typeface="Calibri" panose="020F0502020204030204" pitchFamily="34" charset="0"/>
            </a:endParaRPr>
          </a:p>
        </p:txBody>
      </p:sp>
      <p:sp>
        <p:nvSpPr>
          <p:cNvPr id="21508" name="AutoShape 8">
            <a:extLst>
              <a:ext uri="{FF2B5EF4-FFF2-40B4-BE49-F238E27FC236}">
                <a16:creationId xmlns:a16="http://schemas.microsoft.com/office/drawing/2014/main" id="{74B1369F-45ED-5E68-A6A9-FB910B4214F8}"/>
              </a:ext>
            </a:extLst>
          </p:cNvPr>
          <p:cNvSpPr>
            <a:spLocks noChangeAspect="1" noChangeArrowheads="1"/>
          </p:cNvSpPr>
          <p:nvPr/>
        </p:nvSpPr>
        <p:spPr bwMode="auto">
          <a:xfrm>
            <a:off x="1116013" y="31464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a:solidFill>
                  <a:schemeClr val="tx1"/>
                </a:solidFill>
                <a:latin typeface="Trebuchet MS" panose="020B070302020209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70302020209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70302020209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70302020209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70302020209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Trebuchet MS" panose="020B070302020209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Trebuchet MS" panose="020B070302020209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Trebuchet MS" panose="020B070302020209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Trebuchet MS" panose="020B0703020202090204" pitchFamily="34" charset="0"/>
              </a:defRPr>
            </a:lvl9pPr>
          </a:lstStyle>
          <a:p>
            <a:pPr>
              <a:lnSpc>
                <a:spcPct val="100000"/>
              </a:lnSpc>
              <a:spcBef>
                <a:spcPct val="0"/>
              </a:spcBef>
              <a:buFontTx/>
              <a:buNone/>
            </a:pPr>
            <a:endParaRPr lang="en-US" altLang="en-US" sz="1800">
              <a:latin typeface="Arial" panose="020B0604020202020204" pitchFamily="34" charset="0"/>
            </a:endParaRPr>
          </a:p>
        </p:txBody>
      </p:sp>
      <p:sp>
        <p:nvSpPr>
          <p:cNvPr id="21509" name="AutoShape 10">
            <a:extLst>
              <a:ext uri="{FF2B5EF4-FFF2-40B4-BE49-F238E27FC236}">
                <a16:creationId xmlns:a16="http://schemas.microsoft.com/office/drawing/2014/main" id="{4B0D4EF1-CDD1-53AF-48AF-89764FEF5E66}"/>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a:solidFill>
                  <a:schemeClr val="tx1"/>
                </a:solidFill>
                <a:latin typeface="Trebuchet MS" panose="020B070302020209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70302020209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70302020209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70302020209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70302020209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Trebuchet MS" panose="020B070302020209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Trebuchet MS" panose="020B070302020209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Trebuchet MS" panose="020B070302020209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Trebuchet MS" panose="020B0703020202090204" pitchFamily="34" charset="0"/>
              </a:defRPr>
            </a:lvl9pPr>
          </a:lstStyle>
          <a:p>
            <a:pPr>
              <a:lnSpc>
                <a:spcPct val="100000"/>
              </a:lnSpc>
              <a:spcBef>
                <a:spcPct val="0"/>
              </a:spcBef>
              <a:buFontTx/>
              <a:buNone/>
            </a:pPr>
            <a:endParaRPr lang="en-US" altLang="en-US" sz="1800">
              <a:latin typeface="Arial" panose="020B0604020202020204" pitchFamily="34" charset="0"/>
            </a:endParaRPr>
          </a:p>
        </p:txBody>
      </p:sp>
      <p:pic>
        <p:nvPicPr>
          <p:cNvPr id="21510" name="Picture 8">
            <a:extLst>
              <a:ext uri="{FF2B5EF4-FFF2-40B4-BE49-F238E27FC236}">
                <a16:creationId xmlns:a16="http://schemas.microsoft.com/office/drawing/2014/main" id="{E6218B41-EE84-2B71-5578-3BFB8C9D720E}"/>
              </a:ext>
            </a:extLst>
          </p:cNvPr>
          <p:cNvPicPr>
            <a:picLocks noChangeAspect="1"/>
          </p:cNvPicPr>
          <p:nvPr/>
        </p:nvPicPr>
        <p:blipFill>
          <a:blip r:embed="rId4">
            <a:extLst>
              <a:ext uri="{28A0092B-C50C-407E-A947-70E740481C1C}">
                <a14:useLocalDpi xmlns:a14="http://schemas.microsoft.com/office/drawing/2010/main" val="0"/>
              </a:ext>
            </a:extLst>
          </a:blip>
          <a:srcRect t="23189"/>
          <a:stretch>
            <a:fillRect/>
          </a:stretch>
        </p:blipFill>
        <p:spPr bwMode="auto">
          <a:xfrm>
            <a:off x="251520" y="2451100"/>
            <a:ext cx="2520950"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78E40C0-00E2-11CE-91E4-E38E1B7D2C8D}"/>
              </a:ext>
            </a:extLst>
          </p:cNvPr>
          <p:cNvSpPr>
            <a:spLocks noGrp="1" noChangeArrowheads="1"/>
          </p:cNvSpPr>
          <p:nvPr>
            <p:ph type="title"/>
          </p:nvPr>
        </p:nvSpPr>
        <p:spPr>
          <a:xfrm>
            <a:off x="107504" y="25400"/>
            <a:ext cx="8928992" cy="1315368"/>
          </a:xfrm>
        </p:spPr>
        <p:txBody>
          <a:bodyPr/>
          <a:lstStyle/>
          <a:p>
            <a:pPr eaLnBrk="1" hangingPunct="1"/>
            <a:r>
              <a:rPr lang="en-GB" altLang="en-US" sz="2800" b="1" dirty="0">
                <a:solidFill>
                  <a:srgbClr val="FF40FF"/>
                </a:solidFill>
                <a:latin typeface="Corbel" panose="020B0503020204020204" pitchFamily="34" charset="0"/>
              </a:rPr>
              <a:t>Development, Business &amp;</a:t>
            </a:r>
            <a:r>
              <a:rPr lang="en-GB" altLang="en-US" sz="2800" dirty="0">
                <a:solidFill>
                  <a:srgbClr val="FF40FF"/>
                </a:solidFill>
                <a:latin typeface="Corbel" panose="020B0503020204020204" pitchFamily="34" charset="0"/>
              </a:rPr>
              <a:t> </a:t>
            </a:r>
            <a:br>
              <a:rPr lang="en-GB" altLang="en-US" sz="2800" dirty="0">
                <a:solidFill>
                  <a:srgbClr val="FF40FF"/>
                </a:solidFill>
                <a:latin typeface="Corbel" panose="020B0503020204020204" pitchFamily="34" charset="0"/>
              </a:rPr>
            </a:br>
            <a:r>
              <a:rPr lang="en-GB" altLang="en-US" sz="2800" b="1" dirty="0">
                <a:solidFill>
                  <a:srgbClr val="FF40FF"/>
                </a:solidFill>
                <a:latin typeface="Corbel" panose="020B0503020204020204" pitchFamily="34" charset="0"/>
              </a:rPr>
              <a:t>Corporate Social Responsibility (CSR)</a:t>
            </a:r>
            <a:br>
              <a:rPr lang="en-GB" altLang="en-US" sz="2400" b="1" dirty="0">
                <a:solidFill>
                  <a:srgbClr val="009999"/>
                </a:solidFill>
                <a:latin typeface="Corbel" panose="020B0503020204020204" pitchFamily="34" charset="0"/>
              </a:rPr>
            </a:br>
            <a:r>
              <a:rPr lang="en-GB" altLang="en-US" sz="2400" b="1" dirty="0">
                <a:solidFill>
                  <a:schemeClr val="bg1">
                    <a:lumMod val="50000"/>
                  </a:schemeClr>
                </a:solidFill>
                <a:latin typeface="Corbel" panose="020B0503020204020204" pitchFamily="34" charset="0"/>
              </a:rPr>
              <a:t>SPRING TERM</a:t>
            </a:r>
          </a:p>
        </p:txBody>
      </p:sp>
      <p:sp>
        <p:nvSpPr>
          <p:cNvPr id="4099" name="Rectangle 3">
            <a:extLst>
              <a:ext uri="{FF2B5EF4-FFF2-40B4-BE49-F238E27FC236}">
                <a16:creationId xmlns:a16="http://schemas.microsoft.com/office/drawing/2014/main" id="{302F5110-BA35-9715-703B-B539571C0340}"/>
              </a:ext>
            </a:extLst>
          </p:cNvPr>
          <p:cNvSpPr>
            <a:spLocks noGrp="1" noChangeArrowheads="1"/>
          </p:cNvSpPr>
          <p:nvPr>
            <p:ph type="body" idx="1"/>
          </p:nvPr>
        </p:nvSpPr>
        <p:spPr>
          <a:xfrm>
            <a:off x="457200" y="1125538"/>
            <a:ext cx="8229600" cy="5399087"/>
          </a:xfrm>
        </p:spPr>
        <p:txBody>
          <a:bodyPr/>
          <a:lstStyle/>
          <a:p>
            <a:pPr marL="609600" indent="-609600" eaLnBrk="1" hangingPunct="1">
              <a:lnSpc>
                <a:spcPct val="80000"/>
              </a:lnSpc>
              <a:buFontTx/>
              <a:buNone/>
            </a:pPr>
            <a:endParaRPr lang="en-GB" altLang="en-US" sz="1600" b="1" dirty="0">
              <a:solidFill>
                <a:schemeClr val="accent1"/>
              </a:solidFill>
              <a:latin typeface="Corbel" panose="020B0503020204020204" pitchFamily="34" charset="0"/>
            </a:endParaRPr>
          </a:p>
          <a:p>
            <a:pPr marL="609600" indent="-609600" eaLnBrk="1" hangingPunct="1">
              <a:lnSpc>
                <a:spcPct val="80000"/>
              </a:lnSpc>
              <a:buFontTx/>
              <a:buNone/>
            </a:pPr>
            <a:r>
              <a:rPr lang="en-GB" altLang="en-US" sz="1800" b="1" dirty="0">
                <a:solidFill>
                  <a:schemeClr val="accent1"/>
                </a:solidFill>
                <a:latin typeface="Corbel" panose="020B0503020204020204" pitchFamily="34" charset="0"/>
              </a:rPr>
              <a:t>TOPICS:</a:t>
            </a:r>
            <a:endParaRPr lang="en-GB" altLang="en-US" sz="1800" dirty="0">
              <a:solidFill>
                <a:schemeClr val="accent1"/>
              </a:solidFill>
              <a:latin typeface="Corbel" panose="020B0503020204020204" pitchFamily="34" charset="0"/>
            </a:endParaRPr>
          </a:p>
          <a:p>
            <a:pPr marL="609600" indent="-609600" eaLnBrk="1" hangingPunct="1">
              <a:lnSpc>
                <a:spcPct val="80000"/>
              </a:lnSpc>
              <a:buFontTx/>
              <a:buNone/>
            </a:pPr>
            <a:r>
              <a:rPr lang="en-GB" altLang="en-US" sz="1800" dirty="0">
                <a:solidFill>
                  <a:schemeClr val="accent1"/>
                </a:solidFill>
                <a:latin typeface="Corbel" panose="020B0503020204020204" pitchFamily="34" charset="0"/>
                <a:ea typeface="Arial Unicode MS" panose="020B0604020202020204" pitchFamily="34" charset="-128"/>
                <a:cs typeface="Arial Unicode MS" panose="020B0604020202020204" pitchFamily="34" charset="-128"/>
              </a:rPr>
              <a:t>1	Introduction to the course</a:t>
            </a:r>
          </a:p>
          <a:p>
            <a:pPr marL="609600" indent="-609600" eaLnBrk="1" hangingPunct="1">
              <a:lnSpc>
                <a:spcPct val="80000"/>
              </a:lnSpc>
              <a:buFontTx/>
              <a:buNone/>
            </a:pPr>
            <a:r>
              <a:rPr lang="en-GB" altLang="en-US" sz="1800" dirty="0">
                <a:solidFill>
                  <a:schemeClr val="accent1"/>
                </a:solidFill>
                <a:latin typeface="Corbel" panose="020B0503020204020204" pitchFamily="34" charset="0"/>
                <a:ea typeface="Arial Unicode MS" panose="020B0604020202020204" pitchFamily="34" charset="-128"/>
                <a:cs typeface="Arial Unicode MS" panose="020B0604020202020204" pitchFamily="34" charset="-128"/>
              </a:rPr>
              <a:t>2	The Rise &amp; Role of Business in Development </a:t>
            </a:r>
          </a:p>
          <a:p>
            <a:pPr marL="609600" indent="-609600" eaLnBrk="1" hangingPunct="1">
              <a:lnSpc>
                <a:spcPct val="80000"/>
              </a:lnSpc>
              <a:buFontTx/>
              <a:buNone/>
            </a:pPr>
            <a:r>
              <a:rPr lang="en-GB" altLang="en-US" sz="1800" dirty="0">
                <a:solidFill>
                  <a:schemeClr val="accent1"/>
                </a:solidFill>
                <a:latin typeface="Corbel" panose="020B0503020204020204" pitchFamily="34" charset="0"/>
                <a:ea typeface="Arial Unicode MS" panose="020B0604020202020204" pitchFamily="34" charset="-128"/>
                <a:cs typeface="Arial Unicode MS" panose="020B0604020202020204" pitchFamily="34" charset="-128"/>
              </a:rPr>
              <a:t>3	Corporate Social Responsibility &amp; the Market</a:t>
            </a:r>
          </a:p>
          <a:p>
            <a:pPr marL="609600" indent="-609600" eaLnBrk="1" hangingPunct="1">
              <a:lnSpc>
                <a:spcPct val="80000"/>
              </a:lnSpc>
              <a:buFontTx/>
              <a:buNone/>
            </a:pPr>
            <a:r>
              <a:rPr lang="en-GB" altLang="en-US" sz="1800" dirty="0">
                <a:solidFill>
                  <a:schemeClr val="accent1"/>
                </a:solidFill>
                <a:latin typeface="Corbel" panose="020B0503020204020204" pitchFamily="34" charset="0"/>
                <a:ea typeface="Arial Unicode MS" panose="020B0604020202020204" pitchFamily="34" charset="-128"/>
                <a:cs typeface="Arial Unicode MS" panose="020B0604020202020204" pitchFamily="34" charset="-128"/>
              </a:rPr>
              <a:t>4	Business, Civil Society &amp; the State: Partnerships for Development</a:t>
            </a:r>
          </a:p>
          <a:p>
            <a:pPr marL="609600" indent="-609600" eaLnBrk="1" hangingPunct="1">
              <a:lnSpc>
                <a:spcPct val="80000"/>
              </a:lnSpc>
              <a:buFontTx/>
              <a:buNone/>
            </a:pPr>
            <a:r>
              <a:rPr lang="en-GB" altLang="en-US" sz="1800" dirty="0">
                <a:solidFill>
                  <a:schemeClr val="accent1"/>
                </a:solidFill>
                <a:latin typeface="Corbel" panose="020B0503020204020204" pitchFamily="34" charset="0"/>
                <a:ea typeface="Arial Unicode MS" panose="020B0604020202020204" pitchFamily="34" charset="-128"/>
                <a:cs typeface="Arial Unicode MS" panose="020B0604020202020204" pitchFamily="34" charset="-128"/>
              </a:rPr>
              <a:t>5 	Rights, Resources &amp; Conflict: CSR and the Extractive Industries </a:t>
            </a:r>
          </a:p>
          <a:p>
            <a:pPr marL="609600" indent="-609600" eaLnBrk="1" hangingPunct="1">
              <a:lnSpc>
                <a:spcPct val="80000"/>
              </a:lnSpc>
              <a:buFontTx/>
              <a:buNone/>
            </a:pPr>
            <a:r>
              <a:rPr lang="en-GB" altLang="en-US" sz="1800" dirty="0">
                <a:solidFill>
                  <a:schemeClr val="accent1"/>
                </a:solidFill>
                <a:latin typeface="Corbel" panose="020B0503020204020204" pitchFamily="34" charset="0"/>
                <a:ea typeface="Arial Unicode MS" panose="020B0604020202020204" pitchFamily="34" charset="-128"/>
                <a:cs typeface="Arial Unicode MS" panose="020B0604020202020204" pitchFamily="34" charset="-128"/>
              </a:rPr>
              <a:t>6	The Business of Health &amp; Development</a:t>
            </a:r>
          </a:p>
          <a:p>
            <a:pPr marL="609600" indent="-609600" eaLnBrk="1" hangingPunct="1">
              <a:lnSpc>
                <a:spcPct val="80000"/>
              </a:lnSpc>
              <a:buFontTx/>
              <a:buAutoNum type="arabicPlain" startAt="7"/>
            </a:pPr>
            <a:r>
              <a:rPr lang="en-GB" altLang="en-US" sz="1800" dirty="0">
                <a:solidFill>
                  <a:schemeClr val="accent1"/>
                </a:solidFill>
                <a:latin typeface="Corbel" panose="020B0503020204020204" pitchFamily="34" charset="0"/>
                <a:ea typeface="Arial Unicode MS" panose="020B0604020202020204" pitchFamily="34" charset="-128"/>
                <a:cs typeface="Arial Unicode MS" panose="020B0604020202020204" pitchFamily="34" charset="-128"/>
              </a:rPr>
              <a:t>CSR &amp; The Politics of Production: Producers, Consumers , Labour</a:t>
            </a:r>
          </a:p>
          <a:p>
            <a:pPr marL="609600" indent="-609600" eaLnBrk="1" hangingPunct="1">
              <a:lnSpc>
                <a:spcPct val="80000"/>
              </a:lnSpc>
              <a:buFontTx/>
              <a:buAutoNum type="arabicPlain" startAt="7"/>
            </a:pPr>
            <a:r>
              <a:rPr lang="en-GB" altLang="en-US" sz="1800" dirty="0">
                <a:solidFill>
                  <a:schemeClr val="accent1"/>
                </a:solidFill>
                <a:latin typeface="Corbel" panose="020B0503020204020204" pitchFamily="34" charset="0"/>
                <a:ea typeface="Arial Unicode MS" panose="020B0604020202020204" pitchFamily="34" charset="-128"/>
                <a:cs typeface="Arial Unicode MS" panose="020B0604020202020204" pitchFamily="34" charset="-128"/>
              </a:rPr>
              <a:t>CSR &amp; the Ethics of Consumption</a:t>
            </a:r>
          </a:p>
          <a:p>
            <a:pPr marL="609600" indent="-609600" eaLnBrk="1" hangingPunct="1">
              <a:lnSpc>
                <a:spcPct val="80000"/>
              </a:lnSpc>
              <a:buFontTx/>
              <a:buAutoNum type="arabicPlain" startAt="7"/>
            </a:pPr>
            <a:r>
              <a:rPr lang="en-GB" altLang="en-US" sz="1800" dirty="0">
                <a:solidFill>
                  <a:schemeClr val="accent1"/>
                </a:solidFill>
                <a:latin typeface="Corbel" panose="020B0503020204020204" pitchFamily="34" charset="0"/>
                <a:ea typeface="Arial Unicode MS" panose="020B0604020202020204" pitchFamily="34" charset="-128"/>
                <a:cs typeface="Arial Unicode MS" panose="020B0604020202020204" pitchFamily="34" charset="-128"/>
              </a:rPr>
              <a:t>Inclusive Capitalism &amp; the Bottom of the Pyramid </a:t>
            </a:r>
          </a:p>
          <a:p>
            <a:pPr marL="609600" indent="-609600" eaLnBrk="1" hangingPunct="1">
              <a:lnSpc>
                <a:spcPct val="80000"/>
              </a:lnSpc>
              <a:buFontTx/>
              <a:buAutoNum type="arabicPlain" startAt="7"/>
            </a:pPr>
            <a:r>
              <a:rPr lang="en-GB" altLang="en-US" sz="1800" dirty="0">
                <a:solidFill>
                  <a:schemeClr val="accent1"/>
                </a:solidFill>
                <a:latin typeface="Corbel" panose="020B0503020204020204" pitchFamily="34" charset="0"/>
                <a:ea typeface="Arial Unicode MS" panose="020B0604020202020204" pitchFamily="34" charset="-128"/>
                <a:cs typeface="Arial Unicode MS" panose="020B0604020202020204" pitchFamily="34" charset="-128"/>
              </a:rPr>
              <a:t>Margins of the Market: Informality and Entrepreneurialism</a:t>
            </a:r>
          </a:p>
        </p:txBody>
      </p:sp>
      <p:pic>
        <p:nvPicPr>
          <p:cNvPr id="4100" name="Picture 1">
            <a:extLst>
              <a:ext uri="{FF2B5EF4-FFF2-40B4-BE49-F238E27FC236}">
                <a16:creationId xmlns:a16="http://schemas.microsoft.com/office/drawing/2014/main" id="{4C2E5ADF-A6F0-FDD1-1032-BEDAE7BEA1E6}"/>
              </a:ext>
            </a:extLst>
          </p:cNvPr>
          <p:cNvPicPr>
            <a:picLocks noChangeAspect="1"/>
          </p:cNvPicPr>
          <p:nvPr/>
        </p:nvPicPr>
        <p:blipFill>
          <a:blip r:embed="rId2">
            <a:extLst>
              <a:ext uri="{28A0092B-C50C-407E-A947-70E740481C1C}">
                <a14:useLocalDpi xmlns:a14="http://schemas.microsoft.com/office/drawing/2010/main" val="0"/>
              </a:ext>
            </a:extLst>
          </a:blip>
          <a:srcRect t="13319" b="21538"/>
          <a:stretch>
            <a:fillRect/>
          </a:stretch>
        </p:blipFill>
        <p:spPr bwMode="auto">
          <a:xfrm>
            <a:off x="1331913" y="4868863"/>
            <a:ext cx="5749925" cy="17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5A5E58B-E5AC-C9AD-8A17-3B07A28E379D}"/>
              </a:ext>
            </a:extLst>
          </p:cNvPr>
          <p:cNvSpPr>
            <a:spLocks noGrp="1" noChangeArrowheads="1"/>
          </p:cNvSpPr>
          <p:nvPr>
            <p:ph type="title"/>
          </p:nvPr>
        </p:nvSpPr>
        <p:spPr/>
        <p:txBody>
          <a:bodyPr/>
          <a:lstStyle/>
          <a:p>
            <a:pPr eaLnBrk="1" hangingPunct="1"/>
            <a:r>
              <a:rPr lang="en-GB" altLang="en-US" sz="3600" b="1">
                <a:solidFill>
                  <a:srgbClr val="FF6600"/>
                </a:solidFill>
                <a:latin typeface="Corbel" panose="020B0503020204020204" pitchFamily="34" charset="0"/>
              </a:rPr>
              <a:t>Teaching &amp; Assessment</a:t>
            </a:r>
          </a:p>
        </p:txBody>
      </p:sp>
      <p:sp>
        <p:nvSpPr>
          <p:cNvPr id="3" name="Content Placeholder 2">
            <a:extLst>
              <a:ext uri="{FF2B5EF4-FFF2-40B4-BE49-F238E27FC236}">
                <a16:creationId xmlns:a16="http://schemas.microsoft.com/office/drawing/2014/main" id="{857E3544-CBF6-BB33-A828-9A23FDD7EC18}"/>
              </a:ext>
            </a:extLst>
          </p:cNvPr>
          <p:cNvSpPr>
            <a:spLocks noGrp="1"/>
          </p:cNvSpPr>
          <p:nvPr>
            <p:ph idx="1"/>
          </p:nvPr>
        </p:nvSpPr>
        <p:spPr/>
        <p:txBody>
          <a:bodyPr/>
          <a:lstStyle/>
          <a:p>
            <a:pPr eaLnBrk="1" hangingPunct="1">
              <a:defRPr/>
            </a:pPr>
            <a:r>
              <a:rPr lang="en-GB" dirty="0">
                <a:solidFill>
                  <a:schemeClr val="accent1"/>
                </a:solidFill>
                <a:latin typeface="Corbel" panose="020B0503020204020204" pitchFamily="34" charset="0"/>
              </a:rPr>
              <a:t>1 x 1hr Lecture per week</a:t>
            </a:r>
          </a:p>
          <a:p>
            <a:pPr eaLnBrk="1" hangingPunct="1">
              <a:defRPr/>
            </a:pPr>
            <a:r>
              <a:rPr lang="en-GB" dirty="0">
                <a:solidFill>
                  <a:schemeClr val="accent1"/>
                </a:solidFill>
                <a:latin typeface="Corbel" panose="020B0503020204020204" pitchFamily="34" charset="0"/>
              </a:rPr>
              <a:t>1 x 2hr Seminar per week</a:t>
            </a:r>
          </a:p>
          <a:p>
            <a:pPr marL="0" indent="0" eaLnBrk="1" hangingPunct="1">
              <a:buFontTx/>
              <a:buNone/>
              <a:defRPr/>
            </a:pPr>
            <a:endParaRPr lang="en-GB" dirty="0">
              <a:solidFill>
                <a:schemeClr val="accent1"/>
              </a:solidFill>
              <a:latin typeface="Corbel" panose="020B0503020204020204" pitchFamily="34" charset="0"/>
            </a:endParaRPr>
          </a:p>
          <a:p>
            <a:pPr marL="0" indent="0" eaLnBrk="1" hangingPunct="1">
              <a:buFontTx/>
              <a:buNone/>
              <a:defRPr/>
            </a:pPr>
            <a:r>
              <a:rPr lang="en-GB" u="sng" dirty="0">
                <a:solidFill>
                  <a:schemeClr val="accent1"/>
                </a:solidFill>
                <a:latin typeface="Corbel" panose="020B0503020204020204" pitchFamily="34" charset="0"/>
              </a:rPr>
              <a:t>Assessment</a:t>
            </a:r>
          </a:p>
          <a:p>
            <a:pPr marL="0" indent="0" eaLnBrk="1" hangingPunct="1">
              <a:buFontTx/>
              <a:buNone/>
              <a:defRPr/>
            </a:pPr>
            <a:r>
              <a:rPr lang="en-GB" dirty="0">
                <a:solidFill>
                  <a:schemeClr val="accent1"/>
                </a:solidFill>
                <a:latin typeface="Corbel" panose="020B0503020204020204" pitchFamily="34" charset="0"/>
              </a:rPr>
              <a:t>5,000 word essay</a:t>
            </a:r>
          </a:p>
        </p:txBody>
      </p:sp>
      <p:pic>
        <p:nvPicPr>
          <p:cNvPr id="5124" name="Picture 3" descr="tomatolady.jpg">
            <a:extLst>
              <a:ext uri="{FF2B5EF4-FFF2-40B4-BE49-F238E27FC236}">
                <a16:creationId xmlns:a16="http://schemas.microsoft.com/office/drawing/2014/main" id="{B3C6A45B-AC8F-16A2-86F0-74A87B6273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51275" y="3357563"/>
            <a:ext cx="4983163" cy="324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86D0362-11F3-6326-705B-86ECD6C593CA}"/>
              </a:ext>
            </a:extLst>
          </p:cNvPr>
          <p:cNvSpPr>
            <a:spLocks noGrp="1" noChangeArrowheads="1"/>
          </p:cNvSpPr>
          <p:nvPr>
            <p:ph type="title"/>
          </p:nvPr>
        </p:nvSpPr>
        <p:spPr>
          <a:xfrm>
            <a:off x="457200" y="274638"/>
            <a:ext cx="8229600" cy="706437"/>
          </a:xfrm>
        </p:spPr>
        <p:txBody>
          <a:bodyPr/>
          <a:lstStyle/>
          <a:p>
            <a:pPr eaLnBrk="1" hangingPunct="1"/>
            <a:r>
              <a:rPr lang="en-GB" altLang="en-US" b="1">
                <a:solidFill>
                  <a:srgbClr val="C00000"/>
                </a:solidFill>
                <a:latin typeface="Corbel" panose="020B0503020204020204" pitchFamily="34" charset="0"/>
              </a:rPr>
              <a:t>Key Themes</a:t>
            </a:r>
          </a:p>
        </p:txBody>
      </p:sp>
      <p:sp>
        <p:nvSpPr>
          <p:cNvPr id="6147" name="Rectangle 3">
            <a:extLst>
              <a:ext uri="{FF2B5EF4-FFF2-40B4-BE49-F238E27FC236}">
                <a16:creationId xmlns:a16="http://schemas.microsoft.com/office/drawing/2014/main" id="{50C75505-3464-1E72-A791-347D756619EF}"/>
              </a:ext>
            </a:extLst>
          </p:cNvPr>
          <p:cNvSpPr>
            <a:spLocks noGrp="1" noChangeArrowheads="1"/>
          </p:cNvSpPr>
          <p:nvPr>
            <p:ph type="body" idx="1"/>
          </p:nvPr>
        </p:nvSpPr>
        <p:spPr>
          <a:xfrm>
            <a:off x="457200" y="981075"/>
            <a:ext cx="8229600" cy="5688013"/>
          </a:xfrm>
        </p:spPr>
        <p:txBody>
          <a:bodyPr/>
          <a:lstStyle/>
          <a:p>
            <a:pPr eaLnBrk="1" hangingPunct="1">
              <a:lnSpc>
                <a:spcPct val="80000"/>
              </a:lnSpc>
              <a:defRPr/>
            </a:pPr>
            <a:endParaRPr lang="en-GB" sz="2000" dirty="0">
              <a:latin typeface="Corbel" panose="020B0503020204020204" pitchFamily="34" charset="0"/>
            </a:endParaRPr>
          </a:p>
          <a:p>
            <a:pPr eaLnBrk="1" hangingPunct="1">
              <a:lnSpc>
                <a:spcPct val="80000"/>
              </a:lnSpc>
              <a:defRPr/>
            </a:pPr>
            <a:r>
              <a:rPr lang="en-GB" sz="2000" dirty="0">
                <a:solidFill>
                  <a:schemeClr val="accent1"/>
                </a:solidFill>
                <a:latin typeface="Corbel" panose="020B0503020204020204" pitchFamily="34" charset="0"/>
              </a:rPr>
              <a:t>Partnership and the relationship between states, civil society and business in development</a:t>
            </a:r>
          </a:p>
          <a:p>
            <a:pPr eaLnBrk="1" hangingPunct="1">
              <a:lnSpc>
                <a:spcPct val="80000"/>
              </a:lnSpc>
              <a:defRPr/>
            </a:pPr>
            <a:r>
              <a:rPr lang="en-GB" sz="2000" dirty="0">
                <a:solidFill>
                  <a:schemeClr val="accent1"/>
                </a:solidFill>
                <a:latin typeface="Corbel" panose="020B0503020204020204" pitchFamily="34" charset="0"/>
              </a:rPr>
              <a:t>The role of markets in development</a:t>
            </a:r>
          </a:p>
          <a:p>
            <a:pPr eaLnBrk="1" hangingPunct="1">
              <a:lnSpc>
                <a:spcPct val="80000"/>
              </a:lnSpc>
              <a:defRPr/>
            </a:pPr>
            <a:r>
              <a:rPr lang="en-GB" sz="2000" dirty="0">
                <a:solidFill>
                  <a:schemeClr val="accent1"/>
                </a:solidFill>
                <a:latin typeface="Corbel" panose="020B0503020204020204" pitchFamily="34" charset="0"/>
              </a:rPr>
              <a:t>Moral economy and questions of ethical capitalism – an oxymoron?</a:t>
            </a:r>
          </a:p>
          <a:p>
            <a:pPr eaLnBrk="1" hangingPunct="1">
              <a:lnSpc>
                <a:spcPct val="80000"/>
              </a:lnSpc>
              <a:defRPr/>
            </a:pPr>
            <a:r>
              <a:rPr lang="en-GB" sz="2000" dirty="0">
                <a:solidFill>
                  <a:schemeClr val="accent1"/>
                </a:solidFill>
                <a:latin typeface="Corbel" panose="020B0503020204020204" pitchFamily="34" charset="0"/>
              </a:rPr>
              <a:t>Social business and social entrepreneurship</a:t>
            </a:r>
          </a:p>
          <a:p>
            <a:pPr eaLnBrk="1" hangingPunct="1">
              <a:lnSpc>
                <a:spcPct val="80000"/>
              </a:lnSpc>
              <a:defRPr/>
            </a:pPr>
            <a:r>
              <a:rPr lang="en-GB" sz="2000" dirty="0">
                <a:solidFill>
                  <a:schemeClr val="accent1"/>
                </a:solidFill>
                <a:latin typeface="Corbel" panose="020B0503020204020204" pitchFamily="34" charset="0"/>
              </a:rPr>
              <a:t>CSR, state regulation and voluntarism</a:t>
            </a:r>
          </a:p>
          <a:p>
            <a:pPr eaLnBrk="1" hangingPunct="1">
              <a:lnSpc>
                <a:spcPct val="80000"/>
              </a:lnSpc>
              <a:defRPr/>
            </a:pPr>
            <a:r>
              <a:rPr lang="en-GB" sz="2000" dirty="0">
                <a:solidFill>
                  <a:schemeClr val="accent1"/>
                </a:solidFill>
                <a:latin typeface="Corbel" panose="020B0503020204020204" pitchFamily="34" charset="0"/>
              </a:rPr>
              <a:t>Resource wars, multinational business and the impact for development</a:t>
            </a:r>
          </a:p>
          <a:p>
            <a:pPr eaLnBrk="1" hangingPunct="1">
              <a:lnSpc>
                <a:spcPct val="80000"/>
              </a:lnSpc>
              <a:defRPr/>
            </a:pPr>
            <a:r>
              <a:rPr lang="en-GB" sz="2000" dirty="0">
                <a:solidFill>
                  <a:schemeClr val="accent1"/>
                </a:solidFill>
                <a:latin typeface="Corbel" panose="020B0503020204020204" pitchFamily="34" charset="0"/>
              </a:rPr>
              <a:t>Minerals, energy and oil – the politics and social impacts of extractive industries</a:t>
            </a:r>
          </a:p>
          <a:p>
            <a:pPr eaLnBrk="1" hangingPunct="1">
              <a:lnSpc>
                <a:spcPct val="80000"/>
              </a:lnSpc>
              <a:defRPr/>
            </a:pPr>
            <a:r>
              <a:rPr lang="en-GB" sz="2000" dirty="0">
                <a:solidFill>
                  <a:schemeClr val="accent1"/>
                </a:solidFill>
                <a:latin typeface="Corbel" panose="020B0503020204020204" pitchFamily="34" charset="0"/>
              </a:rPr>
              <a:t>The Business of Health: global health, development and the pharmaceutical industry</a:t>
            </a:r>
          </a:p>
          <a:p>
            <a:pPr eaLnBrk="1" hangingPunct="1">
              <a:lnSpc>
                <a:spcPct val="80000"/>
              </a:lnSpc>
              <a:defRPr/>
            </a:pPr>
            <a:r>
              <a:rPr lang="en-GB" sz="2000" dirty="0">
                <a:solidFill>
                  <a:schemeClr val="accent1"/>
                </a:solidFill>
                <a:latin typeface="Corbel" panose="020B0503020204020204" pitchFamily="34" charset="0"/>
              </a:rPr>
              <a:t>Labour, production and consumption</a:t>
            </a:r>
          </a:p>
          <a:p>
            <a:pPr eaLnBrk="1" hangingPunct="1">
              <a:lnSpc>
                <a:spcPct val="80000"/>
              </a:lnSpc>
              <a:defRPr/>
            </a:pPr>
            <a:r>
              <a:rPr lang="en-GB" sz="2000" dirty="0">
                <a:solidFill>
                  <a:schemeClr val="accent1"/>
                </a:solidFill>
                <a:latin typeface="Corbel" panose="020B0503020204020204" pitchFamily="34" charset="0"/>
              </a:rPr>
              <a:t>Fair trade and ethical consumption</a:t>
            </a:r>
          </a:p>
          <a:p>
            <a:pPr eaLnBrk="1" hangingPunct="1">
              <a:lnSpc>
                <a:spcPct val="80000"/>
              </a:lnSpc>
              <a:defRPr/>
            </a:pPr>
            <a:r>
              <a:rPr lang="en-GB" sz="2000" dirty="0">
                <a:solidFill>
                  <a:schemeClr val="accent1"/>
                </a:solidFill>
                <a:latin typeface="Corbel" panose="020B0503020204020204" pitchFamily="34" charset="0"/>
              </a:rPr>
              <a:t>The global assembly line: worker rights, child labour, worker agency</a:t>
            </a:r>
          </a:p>
          <a:p>
            <a:pPr eaLnBrk="1" hangingPunct="1">
              <a:lnSpc>
                <a:spcPct val="80000"/>
              </a:lnSpc>
              <a:defRPr/>
            </a:pPr>
            <a:r>
              <a:rPr lang="en-GB" sz="2000" dirty="0">
                <a:solidFill>
                  <a:schemeClr val="accent1"/>
                </a:solidFill>
                <a:latin typeface="Corbel" panose="020B0503020204020204" pitchFamily="34" charset="0"/>
              </a:rPr>
              <a:t>Informal and formal economies </a:t>
            </a:r>
          </a:p>
          <a:p>
            <a:pPr eaLnBrk="1" hangingPunct="1">
              <a:lnSpc>
                <a:spcPct val="80000"/>
              </a:lnSpc>
              <a:defRPr/>
            </a:pPr>
            <a:r>
              <a:rPr lang="en-GB" sz="2000" dirty="0">
                <a:solidFill>
                  <a:schemeClr val="accent1"/>
                </a:solidFill>
                <a:latin typeface="Corbel" panose="020B0503020204020204" pitchFamily="34" charset="0"/>
              </a:rPr>
              <a:t>Youth, Entrepreneurship and the Promise of Inclusion at the Bottom of the Pyramid</a:t>
            </a:r>
          </a:p>
          <a:p>
            <a:pPr eaLnBrk="1" hangingPunct="1">
              <a:lnSpc>
                <a:spcPct val="80000"/>
              </a:lnSpc>
              <a:defRPr/>
            </a:pPr>
            <a:r>
              <a:rPr lang="en-GB" sz="2000" dirty="0">
                <a:solidFill>
                  <a:schemeClr val="accent1"/>
                </a:solidFill>
                <a:latin typeface="Corbel" panose="020B0503020204020204" pitchFamily="34" charset="0"/>
              </a:rPr>
              <a:t>Precariousness, entrepreneurialism and humanitarian goods</a:t>
            </a:r>
          </a:p>
          <a:p>
            <a:pPr marL="0" indent="0" eaLnBrk="1" hangingPunct="1">
              <a:lnSpc>
                <a:spcPct val="80000"/>
              </a:lnSpc>
              <a:buFontTx/>
              <a:buNone/>
              <a:defRPr/>
            </a:pPr>
            <a:endParaRPr lang="en-GB" sz="2000" dirty="0">
              <a:latin typeface="Corbel" panose="020B0503020204020204" pitchFamily="34" charset="0"/>
            </a:endParaRPr>
          </a:p>
          <a:p>
            <a:pPr eaLnBrk="1" hangingPunct="1">
              <a:lnSpc>
                <a:spcPct val="80000"/>
              </a:lnSpc>
              <a:buFontTx/>
              <a:buNone/>
              <a:defRPr/>
            </a:pPr>
            <a:endParaRPr lang="en-GB" sz="2800" dirty="0">
              <a:latin typeface="Garamond"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09A79BE-EFFE-C4A8-3DAE-CE2EFE5CD7CB}"/>
              </a:ext>
            </a:extLst>
          </p:cNvPr>
          <p:cNvSpPr>
            <a:spLocks noGrp="1" noChangeArrowheads="1"/>
          </p:cNvSpPr>
          <p:nvPr>
            <p:ph type="title"/>
          </p:nvPr>
        </p:nvSpPr>
        <p:spPr>
          <a:xfrm>
            <a:off x="457200" y="274638"/>
            <a:ext cx="8229600" cy="633412"/>
          </a:xfrm>
        </p:spPr>
        <p:txBody>
          <a:bodyPr/>
          <a:lstStyle/>
          <a:p>
            <a:pPr eaLnBrk="1" hangingPunct="1"/>
            <a:r>
              <a:rPr lang="en-GB" altLang="en-US" sz="4000" b="1">
                <a:solidFill>
                  <a:srgbClr val="FF6600"/>
                </a:solidFill>
                <a:latin typeface="Corbel" panose="020B0503020204020204" pitchFamily="34" charset="0"/>
              </a:rPr>
              <a:t>Films</a:t>
            </a:r>
          </a:p>
        </p:txBody>
      </p:sp>
      <p:sp>
        <p:nvSpPr>
          <p:cNvPr id="7171" name="Rectangle 3">
            <a:extLst>
              <a:ext uri="{FF2B5EF4-FFF2-40B4-BE49-F238E27FC236}">
                <a16:creationId xmlns:a16="http://schemas.microsoft.com/office/drawing/2014/main" id="{87563197-68CB-A425-13F3-032308A5BEC7}"/>
              </a:ext>
            </a:extLst>
          </p:cNvPr>
          <p:cNvSpPr>
            <a:spLocks noGrp="1" noChangeArrowheads="1"/>
          </p:cNvSpPr>
          <p:nvPr>
            <p:ph type="body" idx="1"/>
          </p:nvPr>
        </p:nvSpPr>
        <p:spPr>
          <a:xfrm>
            <a:off x="250825" y="1268413"/>
            <a:ext cx="8642350" cy="4857750"/>
          </a:xfrm>
        </p:spPr>
        <p:txBody>
          <a:bodyPr/>
          <a:lstStyle/>
          <a:p>
            <a:pPr eaLnBrk="1" hangingPunct="1"/>
            <a:r>
              <a:rPr lang="en-GB" altLang="en-US" sz="1800" b="1" i="1">
                <a:solidFill>
                  <a:schemeClr val="accent1"/>
                </a:solidFill>
                <a:latin typeface="Corbel" panose="020B0503020204020204" pitchFamily="34" charset="0"/>
              </a:rPr>
              <a:t>Black Gold</a:t>
            </a:r>
            <a:endParaRPr lang="en-GB" altLang="en-US" sz="1800" b="1">
              <a:solidFill>
                <a:schemeClr val="accent1"/>
              </a:solidFill>
              <a:latin typeface="Corbel" panose="020B0503020204020204" pitchFamily="34" charset="0"/>
            </a:endParaRPr>
          </a:p>
          <a:p>
            <a:pPr eaLnBrk="1" hangingPunct="1"/>
            <a:r>
              <a:rPr lang="en-GB" altLang="en-US" sz="1800" b="1" i="1">
                <a:solidFill>
                  <a:schemeClr val="accent1"/>
                </a:solidFill>
                <a:latin typeface="Corbel" panose="020B0503020204020204" pitchFamily="34" charset="0"/>
              </a:rPr>
              <a:t>The Corporation</a:t>
            </a:r>
            <a:r>
              <a:rPr lang="en-GB" altLang="en-US" sz="1800" b="1">
                <a:solidFill>
                  <a:schemeClr val="accent1"/>
                </a:solidFill>
                <a:latin typeface="Corbel" panose="020B0503020204020204" pitchFamily="34" charset="0"/>
              </a:rPr>
              <a:t> (2003, Joel Bakan)  </a:t>
            </a:r>
            <a:endParaRPr lang="en-GB" altLang="en-US" sz="1800">
              <a:solidFill>
                <a:schemeClr val="accent1"/>
              </a:solidFill>
              <a:latin typeface="Corbel" panose="020B0503020204020204" pitchFamily="34" charset="0"/>
            </a:endParaRPr>
          </a:p>
          <a:p>
            <a:pPr eaLnBrk="1" hangingPunct="1"/>
            <a:r>
              <a:rPr lang="en-GB" altLang="en-US" sz="1800" b="1" i="1">
                <a:solidFill>
                  <a:schemeClr val="accent1"/>
                </a:solidFill>
                <a:latin typeface="Corbel" panose="020B0503020204020204" pitchFamily="34" charset="0"/>
              </a:rPr>
              <a:t>The Yes Men</a:t>
            </a:r>
            <a:r>
              <a:rPr lang="en-GB" altLang="en-US" sz="1800" b="1">
                <a:solidFill>
                  <a:schemeClr val="accent1"/>
                </a:solidFill>
                <a:latin typeface="Corbel" panose="020B0503020204020204" pitchFamily="34" charset="0"/>
              </a:rPr>
              <a:t> (2005, Chris Smith)</a:t>
            </a:r>
            <a:endParaRPr lang="en-GB" altLang="en-US" sz="1800">
              <a:solidFill>
                <a:schemeClr val="accent1"/>
              </a:solidFill>
              <a:latin typeface="Corbel" panose="020B0503020204020204" pitchFamily="34" charset="0"/>
            </a:endParaRPr>
          </a:p>
          <a:p>
            <a:pPr eaLnBrk="1" hangingPunct="1"/>
            <a:r>
              <a:rPr lang="en-GB" altLang="en-US" sz="1800" b="1" i="1">
                <a:solidFill>
                  <a:schemeClr val="accent1"/>
                </a:solidFill>
                <a:latin typeface="Corbel" panose="020B0503020204020204" pitchFamily="34" charset="0"/>
              </a:rPr>
              <a:t>Up in Smoke </a:t>
            </a:r>
            <a:r>
              <a:rPr lang="en-GB" altLang="en-US" sz="1800" b="1">
                <a:solidFill>
                  <a:schemeClr val="accent1"/>
                </a:solidFill>
                <a:latin typeface="Corbel" panose="020B0503020204020204" pitchFamily="34" charset="0"/>
              </a:rPr>
              <a:t>(2008, Marty Otanez)</a:t>
            </a:r>
            <a:endParaRPr lang="en-GB" altLang="en-US" sz="1800">
              <a:solidFill>
                <a:schemeClr val="accent1"/>
              </a:solidFill>
              <a:latin typeface="Corbel" panose="020B0503020204020204" pitchFamily="34" charset="0"/>
            </a:endParaRPr>
          </a:p>
          <a:p>
            <a:pPr eaLnBrk="1" hangingPunct="1"/>
            <a:r>
              <a:rPr lang="en-GB" altLang="en-US" sz="1800" b="1" i="1">
                <a:solidFill>
                  <a:schemeClr val="accent1"/>
                </a:solidFill>
                <a:latin typeface="Corbel" panose="020B0503020204020204" pitchFamily="34" charset="0"/>
              </a:rPr>
              <a:t>Crude: The Real Price of Oil </a:t>
            </a:r>
            <a:r>
              <a:rPr lang="en-GB" altLang="en-US" sz="1800" b="1">
                <a:solidFill>
                  <a:schemeClr val="accent1"/>
                </a:solidFill>
                <a:latin typeface="Corbel" panose="020B0503020204020204" pitchFamily="34" charset="0"/>
              </a:rPr>
              <a:t>(2009, Joe Berlinger)</a:t>
            </a:r>
            <a:endParaRPr lang="en-GB" altLang="en-US" sz="1800">
              <a:solidFill>
                <a:schemeClr val="accent1"/>
              </a:solidFill>
              <a:latin typeface="Corbel" panose="020B0503020204020204" pitchFamily="34" charset="0"/>
            </a:endParaRPr>
          </a:p>
          <a:p>
            <a:pPr eaLnBrk="1" hangingPunct="1"/>
            <a:r>
              <a:rPr lang="en-GB" altLang="en-US" sz="1800" b="1" i="1">
                <a:solidFill>
                  <a:schemeClr val="accent1"/>
                </a:solidFill>
                <a:latin typeface="Corbel" panose="020B0503020204020204" pitchFamily="34" charset="0"/>
              </a:rPr>
              <a:t>Not-so-fair-trade </a:t>
            </a:r>
            <a:r>
              <a:rPr lang="en-GB" altLang="en-US" sz="1800" b="1">
                <a:solidFill>
                  <a:schemeClr val="accent1"/>
                </a:solidFill>
                <a:latin typeface="Corbel" panose="020B0503020204020204" pitchFamily="34" charset="0"/>
              </a:rPr>
              <a:t>(2006, Libby Potter) </a:t>
            </a:r>
            <a:endParaRPr lang="en-GB" altLang="en-US" sz="1800">
              <a:solidFill>
                <a:schemeClr val="accent1"/>
              </a:solidFill>
              <a:latin typeface="Corbel" panose="020B0503020204020204" pitchFamily="34" charset="0"/>
            </a:endParaRPr>
          </a:p>
          <a:p>
            <a:pPr eaLnBrk="1" hangingPunct="1"/>
            <a:r>
              <a:rPr lang="en-GB" altLang="en-US" sz="1800" b="1" i="1">
                <a:solidFill>
                  <a:schemeClr val="accent1"/>
                </a:solidFill>
                <a:latin typeface="Corbel" panose="020B0503020204020204" pitchFamily="34" charset="0"/>
              </a:rPr>
              <a:t>The World According to Monsanto </a:t>
            </a:r>
            <a:r>
              <a:rPr lang="en-GB" altLang="en-US" sz="1800" b="1">
                <a:solidFill>
                  <a:schemeClr val="accent1"/>
                </a:solidFill>
                <a:latin typeface="Corbel" panose="020B0503020204020204" pitchFamily="34" charset="0"/>
              </a:rPr>
              <a:t>(2008, Marie-Monique Robin)</a:t>
            </a:r>
            <a:endParaRPr lang="en-GB" altLang="en-US" sz="1800">
              <a:solidFill>
                <a:schemeClr val="accent1"/>
              </a:solidFill>
              <a:latin typeface="Corbel" panose="020B0503020204020204" pitchFamily="34" charset="0"/>
            </a:endParaRPr>
          </a:p>
          <a:p>
            <a:pPr eaLnBrk="1" hangingPunct="1"/>
            <a:r>
              <a:rPr lang="en-GB" altLang="en-US" sz="1800" b="1" i="1">
                <a:solidFill>
                  <a:schemeClr val="accent1"/>
                </a:solidFill>
                <a:latin typeface="Corbel" panose="020B0503020204020204" pitchFamily="34" charset="0"/>
              </a:rPr>
              <a:t>Walmart – The High Cost of Low Prices</a:t>
            </a:r>
            <a:r>
              <a:rPr lang="en-GB" altLang="en-US" sz="1800" b="1">
                <a:solidFill>
                  <a:schemeClr val="accent1"/>
                </a:solidFill>
                <a:latin typeface="Corbel" panose="020B0503020204020204" pitchFamily="34" charset="0"/>
              </a:rPr>
              <a:t>(2006, Robert Greenwald) </a:t>
            </a:r>
            <a:endParaRPr lang="en-GB" altLang="en-US" sz="1800">
              <a:solidFill>
                <a:schemeClr val="accent1"/>
              </a:solidFill>
              <a:latin typeface="Corbel" panose="020B0503020204020204" pitchFamily="34" charset="0"/>
            </a:endParaRPr>
          </a:p>
          <a:p>
            <a:pPr eaLnBrk="1" hangingPunct="1">
              <a:buFontTx/>
              <a:buNone/>
            </a:pPr>
            <a:endParaRPr lang="en-GB" altLang="en-US">
              <a:latin typeface="Corbel" panose="020B0503020204020204" pitchFamily="34" charset="0"/>
            </a:endParaRPr>
          </a:p>
        </p:txBody>
      </p:sp>
      <p:pic>
        <p:nvPicPr>
          <p:cNvPr id="7172" name="Picture 6" descr="corp_poster_al_rev_POSTER_Z">
            <a:extLst>
              <a:ext uri="{FF2B5EF4-FFF2-40B4-BE49-F238E27FC236}">
                <a16:creationId xmlns:a16="http://schemas.microsoft.com/office/drawing/2014/main" id="{AC9974E7-6902-7AA7-2B01-1B7BBB02C9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4497388"/>
            <a:ext cx="1039813"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7" descr="yesmen">
            <a:extLst>
              <a:ext uri="{FF2B5EF4-FFF2-40B4-BE49-F238E27FC236}">
                <a16:creationId xmlns:a16="http://schemas.microsoft.com/office/drawing/2014/main" id="{E3364000-7F75-2478-85BF-4544BBC3EE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4221163"/>
            <a:ext cx="1133475"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2" descr="http://www.google.co.uk/url?source=imgres&amp;ct=img&amp;q=http://www.movieslib.net/pic.php%3Fsrc%3Dimages/389800.jpg%26h%3D600&amp;sa=X&amp;ei=HAG4TqqnI8nX8gOZhf3kBA&amp;ved=0CAQQ8wc4CQ&amp;usg=AFQjCNH4ktLP19ycqXK7Un4BeWJa5BIVkQ">
            <a:extLst>
              <a:ext uri="{FF2B5EF4-FFF2-40B4-BE49-F238E27FC236}">
                <a16:creationId xmlns:a16="http://schemas.microsoft.com/office/drawing/2014/main" id="{6D3DABF9-8526-DDC6-EF32-247AB5663D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4221163"/>
            <a:ext cx="1143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1" descr="http://www.google.co.uk/url?source=imgres&amp;ct=img&amp;q=http://lovedocumentaries.com/best/wp-content/uploads/2011/08/The-World-According-To-Monsanto.jpg&amp;sa=X&amp;ei=ceK3Tpj-McmV8QOQq90G&amp;ved=0CAQQ8wc4BA&amp;usg=AFQjCNHr86MOKxgxJ80SApauU74RB8EC1w">
            <a:extLst>
              <a:ext uri="{FF2B5EF4-FFF2-40B4-BE49-F238E27FC236}">
                <a16:creationId xmlns:a16="http://schemas.microsoft.com/office/drawing/2014/main" id="{96F923E7-1071-C511-1D2C-7506D5FFE9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4357688"/>
            <a:ext cx="107632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1" descr="http://www.google.co.uk/url?source=imgres&amp;ct=img&amp;q=http://upload.wikimedia.org/wikipedia/en/1/14/Wal-Mart_The_High_Cost_of_Low_Price.jpg&amp;sa=X&amp;ei=ackFT7W1EsKU8gPXirGzAQ&amp;ved=0CAQQ8wc4BA&amp;usg=AFQjCNHf_uRnjgDDxnGOSG194NLD1TflCA">
            <a:extLst>
              <a:ext uri="{FF2B5EF4-FFF2-40B4-BE49-F238E27FC236}">
                <a16:creationId xmlns:a16="http://schemas.microsoft.com/office/drawing/2014/main" id="{C61D277E-5794-DF7D-739C-DDE0C7C4BE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2725" y="4237038"/>
            <a:ext cx="120967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47D5358C-5C84-71E6-FD94-88C45244651D}"/>
              </a:ext>
            </a:extLst>
          </p:cNvPr>
          <p:cNvSpPr>
            <a:spLocks noGrp="1" noChangeArrowheads="1"/>
          </p:cNvSpPr>
          <p:nvPr>
            <p:ph type="title"/>
          </p:nvPr>
        </p:nvSpPr>
        <p:spPr>
          <a:xfrm>
            <a:off x="323850" y="44450"/>
            <a:ext cx="8229600" cy="863600"/>
          </a:xfrm>
        </p:spPr>
        <p:txBody>
          <a:bodyPr/>
          <a:lstStyle/>
          <a:p>
            <a:pPr eaLnBrk="1" hangingPunct="1"/>
            <a:r>
              <a:rPr lang="en-GB" altLang="en-US" sz="3600" b="1">
                <a:solidFill>
                  <a:srgbClr val="CC0066"/>
                </a:solidFill>
              </a:rPr>
              <a:t>Past Dissertations Topics</a:t>
            </a:r>
          </a:p>
        </p:txBody>
      </p:sp>
      <p:sp>
        <p:nvSpPr>
          <p:cNvPr id="8195" name="Rectangle 3">
            <a:extLst>
              <a:ext uri="{FF2B5EF4-FFF2-40B4-BE49-F238E27FC236}">
                <a16:creationId xmlns:a16="http://schemas.microsoft.com/office/drawing/2014/main" id="{6B3233F5-7632-9B1B-08BD-DD31DB58A37B}"/>
              </a:ext>
            </a:extLst>
          </p:cNvPr>
          <p:cNvSpPr>
            <a:spLocks noGrp="1" noChangeArrowheads="1"/>
          </p:cNvSpPr>
          <p:nvPr>
            <p:ph type="body" idx="1"/>
          </p:nvPr>
        </p:nvSpPr>
        <p:spPr>
          <a:xfrm>
            <a:off x="352425" y="1052513"/>
            <a:ext cx="8229600" cy="5976937"/>
          </a:xfrm>
        </p:spPr>
        <p:txBody>
          <a:bodyPr/>
          <a:lstStyle/>
          <a:p>
            <a:pPr eaLnBrk="1" hangingPunct="1">
              <a:lnSpc>
                <a:spcPct val="80000"/>
              </a:lnSpc>
            </a:pPr>
            <a:r>
              <a:rPr lang="en-GB" altLang="en-US" sz="1800" b="1">
                <a:solidFill>
                  <a:schemeClr val="accent1"/>
                </a:solidFill>
                <a:latin typeface="Corbel" panose="020B0503020204020204" pitchFamily="34" charset="0"/>
              </a:rPr>
              <a:t>The Complex Path of Cocoa: Tracing Commodity Trade, New Slavery and Tensions within Fairtrade Initiatives</a:t>
            </a:r>
          </a:p>
          <a:p>
            <a:pPr eaLnBrk="1" hangingPunct="1">
              <a:lnSpc>
                <a:spcPct val="80000"/>
              </a:lnSpc>
            </a:pPr>
            <a:r>
              <a:rPr lang="en-GB" altLang="en-US" sz="1800" b="1">
                <a:solidFill>
                  <a:schemeClr val="accent1"/>
                </a:solidFill>
                <a:latin typeface="Corbel" panose="020B0503020204020204" pitchFamily="34" charset="0"/>
              </a:rPr>
              <a:t>The Global Biopolitics of Big Tobacco</a:t>
            </a:r>
          </a:p>
          <a:p>
            <a:pPr eaLnBrk="1" hangingPunct="1">
              <a:lnSpc>
                <a:spcPct val="80000"/>
              </a:lnSpc>
            </a:pPr>
            <a:r>
              <a:rPr lang="en-GB" altLang="en-US" sz="1800" b="1">
                <a:solidFill>
                  <a:schemeClr val="accent1"/>
                </a:solidFill>
                <a:latin typeface="Corbel" panose="020B0503020204020204" pitchFamily="34" charset="0"/>
              </a:rPr>
              <a:t>Taking the Shine of the Diamond Industry: Is the Kimberley Process Furthering Colonialism</a:t>
            </a:r>
          </a:p>
          <a:p>
            <a:pPr eaLnBrk="1" hangingPunct="1">
              <a:lnSpc>
                <a:spcPct val="80000"/>
              </a:lnSpc>
            </a:pPr>
            <a:r>
              <a:rPr lang="en-GB" altLang="en-US" sz="1800" b="1">
                <a:solidFill>
                  <a:schemeClr val="accent1"/>
                </a:solidFill>
                <a:latin typeface="Corbel" panose="020B0503020204020204" pitchFamily="34" charset="0"/>
              </a:rPr>
              <a:t>Bottling Out: Investigating the relationship between Bottled Water Consumption and the Global Water Crisis</a:t>
            </a:r>
          </a:p>
          <a:p>
            <a:pPr eaLnBrk="1" hangingPunct="1">
              <a:lnSpc>
                <a:spcPct val="80000"/>
              </a:lnSpc>
            </a:pPr>
            <a:r>
              <a:rPr lang="en-GB" altLang="en-US" sz="1800" b="1">
                <a:solidFill>
                  <a:schemeClr val="accent1"/>
                </a:solidFill>
                <a:latin typeface="Corbel" panose="020B0503020204020204" pitchFamily="34" charset="0"/>
              </a:rPr>
              <a:t>Beating the ‘Climate Crunch’…with your Wallet? The Limitations of Green Consumerism</a:t>
            </a:r>
          </a:p>
          <a:p>
            <a:pPr eaLnBrk="1" hangingPunct="1">
              <a:lnSpc>
                <a:spcPct val="80000"/>
              </a:lnSpc>
            </a:pPr>
            <a:r>
              <a:rPr lang="en-GB" altLang="en-US" sz="1800" b="1">
                <a:solidFill>
                  <a:schemeClr val="accent1"/>
                </a:solidFill>
                <a:latin typeface="Corbel" panose="020B0503020204020204" pitchFamily="34" charset="0"/>
              </a:rPr>
              <a:t>Pricing lives with antiretroviral drugs: the biopolitical power of pharmaceutical companies</a:t>
            </a:r>
          </a:p>
          <a:p>
            <a:pPr eaLnBrk="1" hangingPunct="1">
              <a:lnSpc>
                <a:spcPct val="80000"/>
              </a:lnSpc>
            </a:pPr>
            <a:r>
              <a:rPr lang="en-GB" altLang="en-US" sz="1800" b="1">
                <a:solidFill>
                  <a:schemeClr val="accent1"/>
                </a:solidFill>
                <a:latin typeface="Corbel" panose="020B0503020204020204" pitchFamily="34" charset="0"/>
              </a:rPr>
              <a:t>The Business of Breastfeeding: Development, Market Forces &amp; the Construction of Maternal Identities</a:t>
            </a:r>
          </a:p>
          <a:p>
            <a:pPr eaLnBrk="1" hangingPunct="1">
              <a:lnSpc>
                <a:spcPct val="80000"/>
              </a:lnSpc>
            </a:pPr>
            <a:r>
              <a:rPr lang="en-GB" altLang="en-US" sz="1800" b="1">
                <a:solidFill>
                  <a:schemeClr val="accent1"/>
                </a:solidFill>
                <a:latin typeface="Corbel" panose="020B0503020204020204" pitchFamily="34" charset="0"/>
              </a:rPr>
              <a:t>Business at the Bottom of the Pyramid –The Way to Inclusive Capitalism? The Case of Mobile Phones</a:t>
            </a:r>
          </a:p>
          <a:p>
            <a:pPr eaLnBrk="1" hangingPunct="1">
              <a:lnSpc>
                <a:spcPct val="80000"/>
              </a:lnSpc>
            </a:pPr>
            <a:r>
              <a:rPr lang="en-GB" altLang="en-US" sz="1800" b="1">
                <a:solidFill>
                  <a:schemeClr val="accent1"/>
                </a:solidFill>
                <a:latin typeface="Corbel" panose="020B0503020204020204" pitchFamily="34" charset="0"/>
              </a:rPr>
              <a:t>Constructing Community Boundaries: The Limitations of CSR for the Health of Mineworkers in South Africa</a:t>
            </a:r>
          </a:p>
          <a:p>
            <a:pPr eaLnBrk="1" hangingPunct="1">
              <a:lnSpc>
                <a:spcPct val="80000"/>
              </a:lnSpc>
            </a:pPr>
            <a:r>
              <a:rPr lang="en-GB" altLang="en-US" sz="1800" b="1">
                <a:solidFill>
                  <a:schemeClr val="accent1"/>
                </a:solidFill>
                <a:latin typeface="Corbel" panose="020B0503020204020204" pitchFamily="34" charset="0"/>
              </a:rPr>
              <a:t>A Supply chain analysis of denim jeans: guilt-free garments?</a:t>
            </a:r>
          </a:p>
          <a:p>
            <a:pPr eaLnBrk="1" hangingPunct="1">
              <a:lnSpc>
                <a:spcPct val="80000"/>
              </a:lnSpc>
            </a:pPr>
            <a:r>
              <a:rPr lang="en-GB" altLang="en-US" sz="1800" b="1">
                <a:solidFill>
                  <a:schemeClr val="accent1"/>
                </a:solidFill>
                <a:latin typeface="Corbel" panose="020B0503020204020204" pitchFamily="34" charset="0"/>
              </a:rPr>
              <a:t>Unhealthy Partnerships: corporate citizenship and public-private partnerships in healthcare</a:t>
            </a:r>
          </a:p>
          <a:p>
            <a:pPr eaLnBrk="1" hangingPunct="1">
              <a:lnSpc>
                <a:spcPct val="80000"/>
              </a:lnSpc>
            </a:pPr>
            <a:endParaRPr lang="en-GB" altLang="en-US" sz="2000">
              <a:solidFill>
                <a:srgbClr val="FF33CC"/>
              </a:solidFill>
              <a:latin typeface="Garamond" panose="02020404030301010803"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8CED4D0F-D947-3A86-694A-F63190C51B08}"/>
              </a:ext>
            </a:extLst>
          </p:cNvPr>
          <p:cNvSpPr>
            <a:spLocks noGrp="1" noChangeArrowheads="1"/>
          </p:cNvSpPr>
          <p:nvPr>
            <p:ph type="title"/>
          </p:nvPr>
        </p:nvSpPr>
        <p:spPr>
          <a:xfrm>
            <a:off x="457200" y="274638"/>
            <a:ext cx="8229600" cy="417512"/>
          </a:xfrm>
        </p:spPr>
        <p:txBody>
          <a:bodyPr/>
          <a:lstStyle/>
          <a:p>
            <a:r>
              <a:rPr lang="en-GB" altLang="en-US" sz="2800" b="1">
                <a:solidFill>
                  <a:srgbClr val="FF33CC"/>
                </a:solidFill>
                <a:latin typeface="Corbel" panose="020B0503020204020204" pitchFamily="34" charset="0"/>
              </a:rPr>
              <a:t>Module Convenor</a:t>
            </a:r>
          </a:p>
        </p:txBody>
      </p:sp>
      <p:sp>
        <p:nvSpPr>
          <p:cNvPr id="9219" name="Content Placeholder 4">
            <a:extLst>
              <a:ext uri="{FF2B5EF4-FFF2-40B4-BE49-F238E27FC236}">
                <a16:creationId xmlns:a16="http://schemas.microsoft.com/office/drawing/2014/main" id="{231E929C-23BA-F1E6-2841-3CB168CFC21F}"/>
              </a:ext>
            </a:extLst>
          </p:cNvPr>
          <p:cNvSpPr>
            <a:spLocks noGrp="1" noChangeArrowheads="1"/>
          </p:cNvSpPr>
          <p:nvPr>
            <p:ph idx="1"/>
          </p:nvPr>
        </p:nvSpPr>
        <p:spPr>
          <a:xfrm>
            <a:off x="457200" y="908050"/>
            <a:ext cx="6059488" cy="5761038"/>
          </a:xfrm>
        </p:spPr>
        <p:txBody>
          <a:bodyPr/>
          <a:lstStyle/>
          <a:p>
            <a:pPr marL="0" indent="0">
              <a:buFontTx/>
              <a:buNone/>
            </a:pPr>
            <a:r>
              <a:rPr lang="en-GB" altLang="en-US" sz="2000" b="1">
                <a:solidFill>
                  <a:srgbClr val="CC0000"/>
                </a:solidFill>
                <a:latin typeface="Corbel" panose="020B0503020204020204" pitchFamily="34" charset="0"/>
              </a:rPr>
              <a:t>Dr Dinah Rajak</a:t>
            </a:r>
          </a:p>
          <a:p>
            <a:pPr marL="0" indent="0">
              <a:buFontTx/>
              <a:buNone/>
            </a:pPr>
            <a:r>
              <a:rPr lang="en-GB" altLang="en-US" sz="2000">
                <a:solidFill>
                  <a:srgbClr val="CC0000"/>
                </a:solidFill>
                <a:latin typeface="Corbel" panose="020B0503020204020204" pitchFamily="34" charset="0"/>
              </a:rPr>
              <a:t>Reader in Development &amp; Anthropology</a:t>
            </a:r>
          </a:p>
          <a:p>
            <a:pPr marL="0" indent="0">
              <a:buFontTx/>
              <a:buNone/>
            </a:pPr>
            <a:r>
              <a:rPr lang="en-GB" altLang="en-US" sz="2000">
                <a:solidFill>
                  <a:srgbClr val="CC0000"/>
                </a:solidFill>
                <a:latin typeface="Corbel" panose="020B0503020204020204" pitchFamily="34" charset="0"/>
              </a:rPr>
              <a:t>Email: </a:t>
            </a:r>
            <a:r>
              <a:rPr lang="en-GB" altLang="en-US" sz="2000">
                <a:solidFill>
                  <a:srgbClr val="CC0000"/>
                </a:solidFill>
                <a:latin typeface="Corbel" panose="020B0503020204020204" pitchFamily="34" charset="0"/>
                <a:hlinkClick r:id="rId2"/>
              </a:rPr>
              <a:t>d.r.rajak@sussex.ac.uk</a:t>
            </a:r>
            <a:endParaRPr lang="en-GB" altLang="en-US" sz="2000">
              <a:solidFill>
                <a:srgbClr val="CC0000"/>
              </a:solidFill>
              <a:latin typeface="Corbel" panose="020B0503020204020204" pitchFamily="34" charset="0"/>
            </a:endParaRPr>
          </a:p>
          <a:p>
            <a:pPr marL="0" indent="0">
              <a:buFontTx/>
              <a:buNone/>
            </a:pPr>
            <a:r>
              <a:rPr lang="en-GB" altLang="en-US" sz="2000">
                <a:solidFill>
                  <a:srgbClr val="CC0000"/>
                </a:solidFill>
                <a:latin typeface="Corbel" panose="020B0503020204020204" pitchFamily="34" charset="0"/>
              </a:rPr>
              <a:t>Office: Arts C242</a:t>
            </a:r>
          </a:p>
          <a:p>
            <a:pPr marL="0" indent="0">
              <a:buFontTx/>
              <a:buNone/>
            </a:pPr>
            <a:endParaRPr lang="en-GB" altLang="en-US" sz="1600">
              <a:latin typeface="Corbel" panose="020B0503020204020204" pitchFamily="34" charset="0"/>
            </a:endParaRPr>
          </a:p>
          <a:p>
            <a:pPr marL="0" indent="0">
              <a:buFontTx/>
              <a:buNone/>
            </a:pPr>
            <a:r>
              <a:rPr lang="en-GB" altLang="en-US" sz="1700" b="1">
                <a:solidFill>
                  <a:srgbClr val="FF6600"/>
                </a:solidFill>
                <a:latin typeface="Corbel" panose="020B0503020204020204" pitchFamily="34" charset="0"/>
              </a:rPr>
              <a:t>Research Expertise</a:t>
            </a:r>
          </a:p>
          <a:p>
            <a:pPr marL="0" indent="0">
              <a:buFontTx/>
              <a:buNone/>
            </a:pPr>
            <a:r>
              <a:rPr lang="en-GB" altLang="en-US" sz="1700">
                <a:solidFill>
                  <a:srgbClr val="FF6600"/>
                </a:solidFill>
                <a:latin typeface="Corbel" panose="020B0503020204020204" pitchFamily="34" charset="0"/>
              </a:rPr>
              <a:t>My research interests lie at the intersection of the development, anthropology and the study of global capitalisms. My research concerns the role of transnational corporations in development, corporate social responsibility and moral economy, with a focus on the extractive industries and Sub-Saharan Africa. Other areas of interest include: economic empowerment, enterprise and entrepreneurialism; and the role of big business in the political economy of HIV/Aids management. My current research explores youth, entrepreneurship, 'bottom of the pyramid' business and the concept of inclusive markets. I am a co-founder of the Centre for New Economies of Development (</a:t>
            </a:r>
            <a:r>
              <a:rPr lang="en-GB" altLang="en-US" sz="1700">
                <a:solidFill>
                  <a:srgbClr val="FF6600"/>
                </a:solidFill>
                <a:latin typeface="Corbel" panose="020B0503020204020204" pitchFamily="34" charset="0"/>
                <a:hlinkClick r:id="rId3"/>
              </a:rPr>
              <a:t>http://responsiblebop.com/</a:t>
            </a:r>
            <a:r>
              <a:rPr lang="en-GB" altLang="en-US" sz="1700">
                <a:solidFill>
                  <a:srgbClr val="FF6600"/>
                </a:solidFill>
                <a:latin typeface="Corbel" panose="020B0503020204020204" pitchFamily="34" charset="0"/>
              </a:rPr>
              <a:t>).</a:t>
            </a:r>
          </a:p>
          <a:p>
            <a:pPr marL="0" indent="0">
              <a:buFontTx/>
              <a:buNone/>
            </a:pPr>
            <a:endParaRPr lang="en-GB" altLang="en-US" sz="1600" b="1"/>
          </a:p>
          <a:p>
            <a:pPr marL="0" indent="0">
              <a:buFontTx/>
              <a:buNone/>
            </a:pPr>
            <a:endParaRPr lang="en-GB" altLang="en-US"/>
          </a:p>
          <a:p>
            <a:pPr marL="0" indent="0">
              <a:buFontTx/>
              <a:buNone/>
            </a:pPr>
            <a:endParaRPr lang="en-GB" altLang="en-US"/>
          </a:p>
        </p:txBody>
      </p:sp>
      <p:pic>
        <p:nvPicPr>
          <p:cNvPr id="9220" name="Picture 2">
            <a:extLst>
              <a:ext uri="{FF2B5EF4-FFF2-40B4-BE49-F238E27FC236}">
                <a16:creationId xmlns:a16="http://schemas.microsoft.com/office/drawing/2014/main" id="{B39B27BF-2671-9AB5-C188-C158C988C9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1950" y="3500438"/>
            <a:ext cx="1743075"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1">
            <a:extLst>
              <a:ext uri="{FF2B5EF4-FFF2-40B4-BE49-F238E27FC236}">
                <a16:creationId xmlns:a16="http://schemas.microsoft.com/office/drawing/2014/main" id="{A59BC3F8-3FAE-AB42-DA13-6A4AFF5F75ED}"/>
              </a:ext>
            </a:extLst>
          </p:cNvPr>
          <p:cNvPicPr>
            <a:picLocks noChangeAspect="1"/>
          </p:cNvPicPr>
          <p:nvPr/>
        </p:nvPicPr>
        <p:blipFill>
          <a:blip r:embed="rId5">
            <a:extLst>
              <a:ext uri="{28A0092B-C50C-407E-A947-70E740481C1C}">
                <a14:useLocalDpi xmlns:a14="http://schemas.microsoft.com/office/drawing/2010/main" val="0"/>
              </a:ext>
            </a:extLst>
          </a:blip>
          <a:srcRect l="43700" t="19740" r="24013" b="35431"/>
          <a:stretch>
            <a:fillRect/>
          </a:stretch>
        </p:blipFill>
        <p:spPr bwMode="auto">
          <a:xfrm>
            <a:off x="6423025" y="620713"/>
            <a:ext cx="2360613"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efault Design">
  <a:themeElements>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668</Words>
  <Application>Microsoft Macintosh PowerPoint</Application>
  <PresentationFormat>On-screen Show (4:3)</PresentationFormat>
  <Paragraphs>72</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Corbel</vt:lpstr>
      <vt:lpstr>Garamond</vt:lpstr>
      <vt:lpstr>Default Design</vt:lpstr>
      <vt:lpstr>PowerPoint Presentation</vt:lpstr>
      <vt:lpstr>MODULE CONVENOR/LECTURER</vt:lpstr>
      <vt:lpstr>Development, Business &amp;  Corporate Social Responsibility (CSR) SPRING TERM</vt:lpstr>
      <vt:lpstr>Teaching &amp; Assessment</vt:lpstr>
      <vt:lpstr>Key Themes</vt:lpstr>
      <vt:lpstr>Films</vt:lpstr>
      <vt:lpstr>Past Dissertations Topics</vt:lpstr>
      <vt:lpstr>Module Convenor</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staff</dc:creator>
  <cp:lastModifiedBy>Dinah Rajak</cp:lastModifiedBy>
  <cp:revision>30</cp:revision>
  <dcterms:created xsi:type="dcterms:W3CDTF">2008-02-07T12:56:33Z</dcterms:created>
  <dcterms:modified xsi:type="dcterms:W3CDTF">2025-02-12T10:23:58Z</dcterms:modified>
</cp:coreProperties>
</file>