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9" r:id="rId4"/>
    <p:sldId id="260" r:id="rId5"/>
    <p:sldId id="257" r:id="rId6"/>
    <p:sldId id="261" r:id="rId7"/>
    <p:sldId id="262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79352" autoAdjust="0"/>
  </p:normalViewPr>
  <p:slideViewPr>
    <p:cSldViewPr snapToGrid="0">
      <p:cViewPr varScale="1">
        <p:scale>
          <a:sx n="51" d="100"/>
          <a:sy n="51" d="100"/>
        </p:scale>
        <p:origin x="16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338FF-6271-F27A-D063-E5F926FE7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50BCE5-E096-3976-C84D-E6AD237AEF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5F44A-A6C9-E855-5451-49CD983A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50BCD-F58A-0229-D055-8B3A02E5C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B4DC0-255A-1844-338D-33D4CB53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15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1959-F72E-4378-492B-AE1000DE1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C02CB-3532-5789-A4FF-EDEB2813B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AE7B6-39BD-6A0E-14B6-D8218DE53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44F78-0445-33F8-BA18-3AC317CD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444DE-4478-A1A6-648D-8C0064A4B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4930C-4CA0-DD74-4B47-BAAFBC5D2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4F51D-2D76-ED24-D930-77E59CA18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94BD2-4AC6-DC73-B801-F75A02A19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9258D-0FA8-5295-D350-4360DFD5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5AE9-DEE3-DE0F-9537-1484C6A7E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0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E854A-DF67-01C3-5770-3E1C5F00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8BB2A-74D9-9E36-AD9F-2C3A1B9E4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E053D-86E6-03A7-79F8-F9BA60F85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084A0-D7CC-FBF8-1F3F-B8B698C56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D86DD-EE6F-A0A4-EF74-24754863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DD109-4867-31EC-5438-EC834166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54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E74F2-6B98-B8DD-5437-F77969AD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31F2B-D7E3-728D-7BD0-B9464848A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97CF3-8E4A-4915-2586-3FFA9938A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D26CA1-F4AE-F21F-2F1C-90A5B9C5E4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93C89-0D20-C31A-FCCB-C8E131FC7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DE36E4-2E43-21E8-AB7B-FD1969EB2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A9E38-DC44-5009-9220-BF84BF30D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285F3-BF9D-210D-CF56-0593D5F0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27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97D2-0720-634F-E9B6-EA6A2A7FC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CF95B-74BE-BEA8-FF1A-23E6F4081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88899-2D68-A3D6-7170-705D25B0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1281F8-802F-CF5F-99D7-1D2864AD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69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A7DDB0-D290-E6A6-0F5E-5FBA5A28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4329EE-6AA7-7688-C8FA-340B9F00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EA1EB-81A8-1360-1C45-56EDAAB0C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60BF-7856-0FD2-6FA1-A703D9652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F63C0-1C87-1964-5FFC-EDE531D37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58DBE-4F67-421A-2417-A76E79B6F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7CAFF-2494-0FFE-50D1-99D48296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F50B1-3BB0-79C0-F8CB-F1EC3222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D9F4C-2625-BDAA-CD66-396EF5CA0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8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E3811-3865-BF22-BB6C-8048E55C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5F5CB0-DDCA-0784-4F66-9D2031415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B98EB-9BED-48E1-D25F-E30844F84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E19D6-9EF7-81E4-DC52-5577ED403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D41E8-D910-A108-50A2-4D68B479B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C99DD-173A-DAEB-B9C9-2AACD530A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1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7ADA7-A1AB-1519-2229-5EB341BD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794135-1816-9F59-D3E5-329B3CD4A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5BF9D-3310-DDA0-5D15-68BAB3DFF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E4DB7-1CF2-0505-0109-957591D9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0A89D-2EFB-2FAF-542C-433711F9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78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29CD08-51A9-C7C6-9538-0182868903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7A38FB-D759-E866-7A97-652848667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BF00B-CB3F-ED34-C08C-931FA4FB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8E4E4-895E-35FB-D1C5-F5ACDEB45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2B47F-DEED-8EF9-0543-48D5B1B69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96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6B4927-07D8-CDDA-34BF-CDD48658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ABABF-5E0F-BA79-6BD4-FD96523D1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6917B-D6C1-2DE8-0C40-12B093833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48B1C-E5B1-D948-A4B1-A010872A404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A899F-C225-E380-0075-51085AD584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F790-4273-B501-483B-F79938A00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8326B-8EB4-614C-A54E-2AC38C697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7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hyperlink" Target="mailto:intdevoffice@sussex.ac.uk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FB9A-483D-0223-4D0E-38F5550360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349" y="593726"/>
            <a:ext cx="10891838" cy="2387600"/>
          </a:xfrm>
        </p:spPr>
        <p:txBody>
          <a:bodyPr>
            <a:normAutofit fontScale="90000"/>
          </a:bodyPr>
          <a:lstStyle/>
          <a:p>
            <a:pPr algn="r"/>
            <a:r>
              <a:rPr lang="en-GB" altLang="en-US" b="1" dirty="0">
                <a:solidFill>
                  <a:schemeClr val="bg1"/>
                </a:solidFill>
              </a:rPr>
              <a:t>Human Rights (L2124A)</a:t>
            </a:r>
            <a:br>
              <a:rPr lang="en-GB" altLang="en-US" b="1" dirty="0">
                <a:solidFill>
                  <a:schemeClr val="bg1"/>
                </a:solidFill>
              </a:rPr>
            </a:br>
            <a:r>
              <a:rPr lang="en-GB" altLang="en-US" b="1" dirty="0">
                <a:solidFill>
                  <a:schemeClr val="bg1"/>
                </a:solidFill>
              </a:rPr>
              <a:t>Final Year Advanced Option – 30 credits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74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A73830-F125-B482-C511-4E4E3EDD3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97" y="1501712"/>
            <a:ext cx="5214319" cy="4677215"/>
          </a:xfrm>
        </p:spPr>
        <p:txBody>
          <a:bodyPr>
            <a:noAutofit/>
          </a:bodyPr>
          <a:lstStyle/>
          <a:p>
            <a:pPr>
              <a:spcBef>
                <a:spcPts val="1600"/>
              </a:spcBef>
            </a:pP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module introduces you to key, interdisciplinary approaches, to human rights, including their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philosophical and historical evolution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their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contemporary forms and uses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spcBef>
                <a:spcPts val="1600"/>
              </a:spcBef>
            </a:pP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examines the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cultural encounters 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experiences 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emerge out of contemporary human rights regimes, taking case studies from a range of different settings to focus on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culture and politics shapes these global practices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how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groups understand, respond to, and challenge 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such interventions. </a:t>
            </a:r>
          </a:p>
          <a:p>
            <a:pPr>
              <a:spcBef>
                <a:spcPts val="1600"/>
              </a:spcBef>
            </a:pP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module’s focus is on the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multi-faceted and contingent ways in which human rights are socially enacted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(defined, claimed, interpreted, challenged, implemented and monitored), as well as the </a:t>
            </a:r>
            <a:r>
              <a:rPr lang="en-NZ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possibilities and limitations </a:t>
            </a:r>
            <a:r>
              <a:rPr lang="en-NZ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human rights to realise their utopian potential.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 descr="Lawrence Paul Yuxweluptun Bomb 3">
            <a:extLst>
              <a:ext uri="{FF2B5EF4-FFF2-40B4-BE49-F238E27FC236}">
                <a16:creationId xmlns:a16="http://schemas.microsoft.com/office/drawing/2014/main" id="{10BE3453-4002-5ABA-7262-3A4858BEC5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2" r="-2" b="7299"/>
          <a:stretch/>
        </p:blipFill>
        <p:spPr bwMode="auto">
          <a:xfrm>
            <a:off x="6539154" y="343454"/>
            <a:ext cx="5132810" cy="310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Lawrence Paul Yuxweluptun Bomb 7">
            <a:extLst>
              <a:ext uri="{FF2B5EF4-FFF2-40B4-BE49-F238E27FC236}">
                <a16:creationId xmlns:a16="http://schemas.microsoft.com/office/drawing/2014/main" id="{BCD7E226-A66D-26C6-D92F-0909F09CF6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1" r="-2" b="24594"/>
          <a:stretch/>
        </p:blipFill>
        <p:spPr bwMode="auto">
          <a:xfrm>
            <a:off x="6539154" y="3429001"/>
            <a:ext cx="5132810" cy="310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A695AB-0C47-AE64-4FEE-FD3FB88CC9A3}"/>
              </a:ext>
            </a:extLst>
          </p:cNvPr>
          <p:cNvSpPr txBox="1"/>
          <p:nvPr/>
        </p:nvSpPr>
        <p:spPr>
          <a:xfrm>
            <a:off x="5761811" y="6514546"/>
            <a:ext cx="7282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Top: </a:t>
            </a:r>
            <a:r>
              <a:rPr lang="en-GB" sz="1100" i="1" dirty="0">
                <a:solidFill>
                  <a:schemeClr val="bg1"/>
                </a:solidFill>
              </a:rPr>
              <a:t>Usufruct</a:t>
            </a:r>
            <a:r>
              <a:rPr lang="en-GB" sz="1100" dirty="0">
                <a:solidFill>
                  <a:schemeClr val="bg1"/>
                </a:solidFill>
              </a:rPr>
              <a:t>, bottom: </a:t>
            </a:r>
            <a:r>
              <a:rPr lang="en-GB" sz="1100" i="1" dirty="0">
                <a:solidFill>
                  <a:schemeClr val="bg1"/>
                </a:solidFill>
              </a:rPr>
              <a:t>Fucking Creeps, They’re Environmental Terrorists </a:t>
            </a:r>
            <a:r>
              <a:rPr lang="en-GB" sz="1100" dirty="0">
                <a:solidFill>
                  <a:schemeClr val="bg1"/>
                </a:solidFill>
              </a:rPr>
              <a:t>© Lawrence Paul </a:t>
            </a:r>
            <a:r>
              <a:rPr lang="en-GB" sz="1100" b="0" i="0" dirty="0" err="1">
                <a:solidFill>
                  <a:schemeClr val="bg1"/>
                </a:solidFill>
                <a:effectLst/>
              </a:rPr>
              <a:t>Yuxweluptun</a:t>
            </a:r>
            <a:endParaRPr lang="en-GB" sz="11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3DCD74-D9A4-E36C-3C59-36E4B6390D27}"/>
              </a:ext>
            </a:extLst>
          </p:cNvPr>
          <p:cNvSpPr txBox="1"/>
          <p:nvPr/>
        </p:nvSpPr>
        <p:spPr>
          <a:xfrm>
            <a:off x="520036" y="640565"/>
            <a:ext cx="6521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rights – course overview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041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Tuvalu minister to address Cop26 knee deep in water to highlight climate  crisis and sea level rise | Cop26 | The Guardian">
            <a:extLst>
              <a:ext uri="{FF2B5EF4-FFF2-40B4-BE49-F238E27FC236}">
                <a16:creationId xmlns:a16="http://schemas.microsoft.com/office/drawing/2014/main" id="{04C41B36-D497-CA8A-1186-7C46428EFE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4" r="-1" b="-1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hat is the MMIW Movement? - We R Native">
            <a:extLst>
              <a:ext uri="{FF2B5EF4-FFF2-40B4-BE49-F238E27FC236}">
                <a16:creationId xmlns:a16="http://schemas.microsoft.com/office/drawing/2014/main" id="{BF863B98-77FE-AFE2-D2EF-006A0EEB0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r="7433" b="1"/>
          <a:stretch/>
        </p:blipFill>
        <p:spPr bwMode="auto"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D5A4C7-BD8C-EA87-79E5-92B52BC3F8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5" r="-1" b="11720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061" name="Freeform: Shape 1060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63" name="Freeform: Shape 1062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18F54-B115-E8A8-C3A6-15F2DCA7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en-US" sz="3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weekly topics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D8CEB-5102-BA20-A712-3792E0036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1" y="2298855"/>
            <a:ext cx="4922338" cy="3798610"/>
          </a:xfrm>
        </p:spPr>
        <p:txBody>
          <a:bodyPr>
            <a:noAutofit/>
          </a:bodyPr>
          <a:lstStyle/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Human Rights? 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Claiming and contesting rights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rights and the environment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Refugees, migration, media, policy and rhetoric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Citizen care, forensics and state failure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Labour and rights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Gender and sexualities rights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Disability rights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Indigenous rights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Atrocity crimes and genocide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than human rights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and alternative futures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buFont typeface="Tw Cen MT" panose="020B0602020104020603" pitchFamily="34" charset="0"/>
              <a:buNone/>
              <a:defRPr/>
            </a:pPr>
            <a:endParaRPr lang="en-GB" alt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altLang="en-US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These may be subject to change, depending on contemporary situations</a:t>
            </a:r>
          </a:p>
        </p:txBody>
      </p:sp>
    </p:spTree>
    <p:extLst>
      <p:ext uri="{BB962C8B-B14F-4D97-AF65-F5344CB8AC3E}">
        <p14:creationId xmlns:p14="http://schemas.microsoft.com/office/powerpoint/2010/main" val="4998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18F54-B115-E8A8-C3A6-15F2DCA7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305" y="4694041"/>
            <a:ext cx="4391024" cy="1173700"/>
          </a:xfrm>
        </p:spPr>
        <p:txBody>
          <a:bodyPr anchor="t">
            <a:normAutofit/>
          </a:bodyPr>
          <a:lstStyle/>
          <a:p>
            <a:r>
              <a:rPr lang="en-GB" altLang="en-US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teaching modes</a:t>
            </a:r>
            <a:endParaRPr lang="en-US" sz="3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Protesters hold an LGBT rights rainbow (pride) flag as activists gather outside the U.S. Supreme Court, where justices were set to hear arguments in a major case pitting LGBT rights against a claim that the constitutional right to free speech exempts artists from anti-discrimination laws in a dispute involving an evangelical Christian web designer who refuses to provide her services for same-sex marriages, in Washington, U.S., December 5, 2022. REUTERS/Kevin Lamarque">
            <a:extLst>
              <a:ext uri="{FF2B5EF4-FFF2-40B4-BE49-F238E27FC236}">
                <a16:creationId xmlns:a16="http://schemas.microsoft.com/office/drawing/2014/main" id="{2D4A3C5D-D8E6-0B00-7F78-BFB84B9E5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7" r="13486"/>
          <a:stretch/>
        </p:blipFill>
        <p:spPr bwMode="auto"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uper Island | CBC Podcasts | CBC Listen">
            <a:extLst>
              <a:ext uri="{FF2B5EF4-FFF2-40B4-BE49-F238E27FC236}">
                <a16:creationId xmlns:a16="http://schemas.microsoft.com/office/drawing/2014/main" id="{806E68B8-9925-7086-0FD9-9957A946F5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" r="10"/>
          <a:stretch/>
        </p:blipFill>
        <p:spPr bwMode="auto"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atch There Once Was an Island: Te Henua E Nnoho | Prime Video">
            <a:extLst>
              <a:ext uri="{FF2B5EF4-FFF2-40B4-BE49-F238E27FC236}">
                <a16:creationId xmlns:a16="http://schemas.microsoft.com/office/drawing/2014/main" id="{7509F1C4-C92C-35C8-1D86-9BDE93701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52"/>
          <a:stretch/>
        </p:blipFill>
        <p:spPr bwMode="auto"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4" name="Group 2063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065" name="Freeform: Shape 2064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6" name="Freeform: Shape 2065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D8CEB-5102-BA20-A712-3792E0036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9153" y="4286160"/>
            <a:ext cx="7503693" cy="2319622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sz="1800" dirty="0">
                <a:solidFill>
                  <a:schemeClr val="bg1"/>
                </a:solidFill>
              </a:rPr>
              <a:t>1-hour weekly lecture </a:t>
            </a:r>
          </a:p>
          <a:p>
            <a:pPr eaLnBrk="1" hangingPunct="1"/>
            <a:r>
              <a:rPr lang="en-GB" altLang="en-US" sz="1800" dirty="0">
                <a:solidFill>
                  <a:schemeClr val="bg1"/>
                </a:solidFill>
              </a:rPr>
              <a:t>2-hour weekly seminar</a:t>
            </a:r>
          </a:p>
          <a:p>
            <a:pPr marL="0" indent="0">
              <a:buNone/>
            </a:pPr>
            <a:r>
              <a:rPr lang="en-NZ" sz="1800" dirty="0">
                <a:solidFill>
                  <a:schemeClr val="bg1"/>
                </a:solidFill>
                <a:cs typeface="Arial" panose="020B0604020202020204" pitchFamily="34" charset="0"/>
              </a:rPr>
              <a:t>Learning is </a:t>
            </a:r>
            <a:r>
              <a:rPr lang="en-NZ" sz="1800" b="0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through a mixture of </a:t>
            </a:r>
            <a:r>
              <a:rPr lang="en-NZ" sz="18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interactive lectures </a:t>
            </a:r>
            <a:r>
              <a:rPr lang="en-NZ" sz="1800" b="0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and </a:t>
            </a:r>
            <a:r>
              <a:rPr lang="en-NZ" sz="18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seminars</a:t>
            </a:r>
            <a:r>
              <a:rPr lang="en-NZ" sz="1800" b="0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, drawing on </a:t>
            </a:r>
            <a:r>
              <a:rPr lang="en-NZ" sz="18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film, photography, and art</a:t>
            </a:r>
            <a:r>
              <a:rPr lang="en-NZ" sz="1800" b="0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, </a:t>
            </a:r>
            <a:r>
              <a:rPr lang="en-NZ" sz="1800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as well as </a:t>
            </a:r>
            <a:r>
              <a:rPr lang="en-NZ" sz="18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academic literature</a:t>
            </a:r>
            <a:r>
              <a:rPr lang="en-NZ" sz="1800" b="0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to think about the ways human rights are understood, enacted, and resisted globally. You will have the opportunity to critically engage with </a:t>
            </a:r>
            <a:r>
              <a:rPr lang="en-NZ" sz="18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contemporary issues of your interest </a:t>
            </a:r>
            <a:r>
              <a:rPr lang="en-NZ" sz="1800" b="0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in both teaching and assessment, receiving feedback throughout.</a:t>
            </a:r>
          </a:p>
        </p:txBody>
      </p:sp>
    </p:spTree>
    <p:extLst>
      <p:ext uri="{BB962C8B-B14F-4D97-AF65-F5344CB8AC3E}">
        <p14:creationId xmlns:p14="http://schemas.microsoft.com/office/powerpoint/2010/main" val="2596284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18F54-B115-E8A8-C3A6-15F2DCA7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D8CEB-5102-BA20-A712-3792E0036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91440" indent="-91440" eaLnBrk="1" fontAlgn="auto" hangingPunct="1">
              <a:buFont typeface="Tw Cen MT" panose="020B0602020104020603" pitchFamily="34" charset="0"/>
              <a:buChar char=" "/>
              <a:defRPr/>
            </a:pPr>
            <a:endParaRPr lang="en-GB" alt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buFont typeface="+mj-lt"/>
              <a:buAutoNum type="arabicPeriod"/>
              <a:defRPr/>
            </a:pPr>
            <a:r>
              <a:rPr lang="en-GB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Systematically understand and critically evaluate key scholarly approaches to the philosophical and historical evolution, and contemporary forms, of human rights;</a:t>
            </a:r>
          </a:p>
          <a:p>
            <a:pPr marL="342900" indent="-342900" eaLnBrk="1" fontAlgn="auto" hangingPunct="1">
              <a:buFont typeface="+mj-lt"/>
              <a:buAutoNum type="arabicPeriod"/>
              <a:defRPr/>
            </a:pPr>
            <a:endParaRPr lang="en-GB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buFont typeface="+mj-lt"/>
              <a:buAutoNum type="arabicPeriod"/>
              <a:defRPr/>
            </a:pPr>
            <a:r>
              <a:rPr lang="en-GB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 and apply theoretical understanding to specific contexts in the analysis of human rights practice;</a:t>
            </a:r>
          </a:p>
          <a:p>
            <a:pPr marL="342900" indent="-342900" eaLnBrk="1" fontAlgn="auto" hangingPunct="1">
              <a:buFont typeface="+mj-lt"/>
              <a:buAutoNum type="arabicPeriod"/>
              <a:defRPr/>
            </a:pPr>
            <a:endParaRPr lang="en-GB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buFont typeface="+mj-lt"/>
              <a:buAutoNum type="arabicPeriod"/>
              <a:defRPr/>
            </a:pPr>
            <a:r>
              <a:rPr lang="en-GB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Independently research, synthesise and make arguments on specific themes and materials related to the module and your own interest;</a:t>
            </a:r>
          </a:p>
          <a:p>
            <a:pPr marL="342900" indent="-342900" eaLnBrk="1" fontAlgn="auto" hangingPunct="1">
              <a:buFont typeface="+mj-lt"/>
              <a:buAutoNum type="arabicPeriod"/>
              <a:defRPr/>
            </a:pPr>
            <a:endParaRPr lang="en-GB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buFont typeface="+mj-lt"/>
              <a:buAutoNum type="arabicPeriod"/>
              <a:defRPr/>
            </a:pPr>
            <a:r>
              <a:rPr lang="en-GB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 your arguments to specialist and non-specialist audiences.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105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Transitional justice policy in the Arab region? Lessons from the African  Union">
            <a:extLst>
              <a:ext uri="{FF2B5EF4-FFF2-40B4-BE49-F238E27FC236}">
                <a16:creationId xmlns:a16="http://schemas.microsoft.com/office/drawing/2014/main" id="{B6A68C2D-044E-436C-3357-9AF284440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" t="9091" r="22546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18F54-B115-E8A8-C3A6-15F2DCA7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GB" alt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D8CEB-5102-BA20-A712-3792E0036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261064" cy="3661570"/>
          </a:xfrm>
        </p:spPr>
        <p:txBody>
          <a:bodyPr anchor="t">
            <a:normAutofit/>
          </a:bodyPr>
          <a:lstStyle/>
          <a:p>
            <a:pPr eaLnBrk="1" fontAlgn="auto" hangingPunct="1">
              <a:buFont typeface="Tw Cen MT" panose="020B0602020104020603" pitchFamily="34" charset="0"/>
              <a:buNone/>
              <a:defRPr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Coursework: (100%)</a:t>
            </a:r>
          </a:p>
          <a:p>
            <a:pPr lvl="1">
              <a:defRPr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Portfolio - 2500 words, Week 6</a:t>
            </a:r>
          </a:p>
          <a:p>
            <a:pPr lvl="1">
              <a:defRPr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Essay – 2500 words, Week 11</a:t>
            </a:r>
            <a:endParaRPr lang="en-GB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buFont typeface="Tw Cen MT" panose="020B0602020104020603" pitchFamily="34" charset="0"/>
              <a:buNone/>
              <a:defRPr/>
            </a:pPr>
            <a:endParaRPr lang="en-GB" alt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buFont typeface="Tw Cen MT" panose="020B0602020104020603" pitchFamily="34" charset="0"/>
              <a:buNone/>
              <a:defRPr/>
            </a:pPr>
            <a:r>
              <a:rPr lang="en-GB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These can be on any subject related to human rights (as agreed with the convenor) and are not restricted to the subjects that we consider in the lecture and seminar.</a:t>
            </a:r>
          </a:p>
          <a:p>
            <a:pPr eaLnBrk="1" fontAlgn="auto" hangingPunct="1">
              <a:buFont typeface="Tw Cen MT" panose="020B0602020104020603" pitchFamily="34" charset="0"/>
              <a:buNone/>
              <a:defRPr/>
            </a:pPr>
            <a:endParaRPr lang="en-GB" alt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buFont typeface="Tw Cen MT" panose="020B0602020104020603" pitchFamily="34" charset="0"/>
              <a:buNone/>
              <a:defRPr/>
            </a:pPr>
            <a:r>
              <a:rPr lang="en-GB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See the next slide for a list of past subjects</a:t>
            </a:r>
          </a:p>
        </p:txBody>
      </p:sp>
    </p:spTree>
    <p:extLst>
      <p:ext uri="{BB962C8B-B14F-4D97-AF65-F5344CB8AC3E}">
        <p14:creationId xmlns:p14="http://schemas.microsoft.com/office/powerpoint/2010/main" val="2923151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18F54-B115-E8A8-C3A6-15F2DCA7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previous assessment topics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D8CEB-5102-BA20-A712-3792E0036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356" y="1060826"/>
            <a:ext cx="11063288" cy="5377552"/>
          </a:xfrm>
        </p:spPr>
        <p:txBody>
          <a:bodyPr>
            <a:noAutofit/>
          </a:bodyPr>
          <a:lstStyle/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NZ" sz="18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human rights project as a form of neo-colonialism/the globalisation of human rights</a:t>
            </a:r>
            <a:endParaRPr lang="en-GB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rhetoric on refugees as a form of legalised discrimination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the dead have human rights?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weaponization of women’s rights in the global war on terror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toxic pollution a human rights issue?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Undefined terms? Are alternative framings of sexual orientation more effective than human rights at protecting sexual minorities?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Abortion law in Northern Ireland: exploring the relationship between stigma and reproductive rights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prevalent narrative of child soldiers as coerced victims adequate for contemporary conflicts?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 to education in conflict zones: Palestine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Enforced disappearance &amp; extraordinary rendition: booksellers’ disappearance in Thailand &amp; Hong Kong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disabled people fairly represented in International Human Rights Law?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NZ" sz="18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does protest in China use the framework of human rights to resist authority?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NZ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human rights of indigenous people in a settler colonial state: Aotearoa New Zealand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NZ" sz="18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happens when states fail</a:t>
            </a:r>
            <a:r>
              <a:rPr lang="en-NZ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Citizen forensics and care on the migrant trail at the US-Mexico border</a:t>
            </a:r>
            <a:endParaRPr lang="en-NZ" sz="180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882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rotesters hold an LGBT rights rainbow (pride) flag as activists gather outside the U.S. Supreme Court, where justices were set to hear arguments in a major case pitting LGBT rights against a claim that the constitutional right to free speech exempts artists from anti-discrimination laws in a dispute involving an evangelical Christian web designer who refuses to provide her services for same-sex marriages, in Washington, U.S., December 5, 2022. REUTERS/Kevin Lamarque">
            <a:extLst>
              <a:ext uri="{FF2B5EF4-FFF2-40B4-BE49-F238E27FC236}">
                <a16:creationId xmlns:a16="http://schemas.microsoft.com/office/drawing/2014/main" id="{2D4A3C5D-D8E6-0B00-7F78-BFB84B9E5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1" r="11161" b="-1"/>
          <a:stretch/>
        </p:blipFill>
        <p:spPr bwMode="auto">
          <a:xfrm>
            <a:off x="320045" y="320039"/>
            <a:ext cx="4570678" cy="412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hat does climate change mean to you?">
            <a:extLst>
              <a:ext uri="{FF2B5EF4-FFF2-40B4-BE49-F238E27FC236}">
                <a16:creationId xmlns:a16="http://schemas.microsoft.com/office/drawing/2014/main" id="{CC86FB24-D930-2DFC-0FF0-D34DE7A24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6" r="18897" b="-2"/>
          <a:stretch/>
        </p:blipFill>
        <p:spPr bwMode="auto">
          <a:xfrm>
            <a:off x="4968251" y="320039"/>
            <a:ext cx="2249424" cy="412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rise of the populist authoritarians | Financial Times">
            <a:extLst>
              <a:ext uri="{FF2B5EF4-FFF2-40B4-BE49-F238E27FC236}">
                <a16:creationId xmlns:a16="http://schemas.microsoft.com/office/drawing/2014/main" id="{5420198A-7758-2563-BF8B-8FE40B2E1B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4" r="18171" b="-2"/>
          <a:stretch/>
        </p:blipFill>
        <p:spPr bwMode="auto">
          <a:xfrm>
            <a:off x="320044" y="4540159"/>
            <a:ext cx="2249424" cy="175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w is Covid-19 impacting Human Rights? – SOAS Blog">
            <a:extLst>
              <a:ext uri="{FF2B5EF4-FFF2-40B4-BE49-F238E27FC236}">
                <a16:creationId xmlns:a16="http://schemas.microsoft.com/office/drawing/2014/main" id="{9AA584CF-AAE9-B4C1-1E14-C5F65D3A2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" r="4" b="2937"/>
          <a:stretch/>
        </p:blipFill>
        <p:spPr bwMode="auto">
          <a:xfrm>
            <a:off x="2645048" y="4540159"/>
            <a:ext cx="4572626" cy="175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ina join forces against west weaponization of human rights">
            <a:extLst>
              <a:ext uri="{FF2B5EF4-FFF2-40B4-BE49-F238E27FC236}">
                <a16:creationId xmlns:a16="http://schemas.microsoft.com/office/drawing/2014/main" id="{0685E6B7-816F-80D4-F973-1B6DC88586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1" r="21242" b="-1"/>
          <a:stretch/>
        </p:blipFill>
        <p:spPr bwMode="auto">
          <a:xfrm>
            <a:off x="7301131" y="320039"/>
            <a:ext cx="4572626" cy="597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7A9B53E-99BC-6A70-1588-3C321E54EBC4}"/>
              </a:ext>
            </a:extLst>
          </p:cNvPr>
          <p:cNvSpPr txBox="1">
            <a:spLocks/>
          </p:cNvSpPr>
          <p:nvPr/>
        </p:nvSpPr>
        <p:spPr>
          <a:xfrm>
            <a:off x="4968251" y="320039"/>
            <a:ext cx="6903704" cy="100950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1000"/>
              </a:spcBef>
              <a:defRPr/>
            </a:pPr>
            <a:r>
              <a:rPr lang="en-GB" sz="9600" b="1" dirty="0"/>
              <a:t>   </a:t>
            </a:r>
            <a:r>
              <a:rPr lang="en-GB" sz="1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any questions or further information, please email: </a:t>
            </a:r>
            <a:r>
              <a:rPr lang="en-GB" altLang="en-US" sz="1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intdevoffice@sussex.ac.uk</a:t>
            </a:r>
            <a:r>
              <a:rPr lang="en-GB" altLang="en-US" sz="1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GB" altLang="en-US" dirty="0">
              <a:solidFill>
                <a:schemeClr val="bg1"/>
              </a:solidFill>
              <a:highlight>
                <a:srgbClr val="0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00" b="1" dirty="0">
                <a:solidFill>
                  <a:schemeClr val="bg1"/>
                </a:solidFill>
                <a:highlight>
                  <a:srgbClr val="008080"/>
                </a:highlight>
              </a:rPr>
              <a:t>.</a:t>
            </a:r>
            <a:r>
              <a:rPr lang="en-GB" b="1" dirty="0">
                <a:solidFill>
                  <a:schemeClr val="bg1"/>
                </a:solidFill>
                <a:highlight>
                  <a:srgbClr val="00808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920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645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Tw Cen MT</vt:lpstr>
      <vt:lpstr>Office Theme</vt:lpstr>
      <vt:lpstr>Human Rights (L2124A) Final Year Advanced Option – 30 credits </vt:lpstr>
      <vt:lpstr>PowerPoint Presentation</vt:lpstr>
      <vt:lpstr>example weekly topics</vt:lpstr>
      <vt:lpstr>teaching modes</vt:lpstr>
      <vt:lpstr>learning outcomes</vt:lpstr>
      <vt:lpstr>assessment</vt:lpstr>
      <vt:lpstr>examples of previous assessment topics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Rights 3rd Year Advanced Option – 30 credits</dc:title>
  <dc:creator>Caroline Bennett</dc:creator>
  <cp:lastModifiedBy>Caroline Bennett</cp:lastModifiedBy>
  <cp:revision>4</cp:revision>
  <dcterms:created xsi:type="dcterms:W3CDTF">2023-03-06T09:39:23Z</dcterms:created>
  <dcterms:modified xsi:type="dcterms:W3CDTF">2025-02-17T13:19:01Z</dcterms:modified>
</cp:coreProperties>
</file>