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4" r:id="rId1"/>
  </p:sldMasterIdLst>
  <p:sldIdLst>
    <p:sldId id="256" r:id="rId2"/>
    <p:sldId id="270" r:id="rId3"/>
    <p:sldId id="272" r:id="rId4"/>
    <p:sldId id="267" r:id="rId5"/>
    <p:sldId id="269" r:id="rId6"/>
    <p:sldId id="268" r:id="rId7"/>
    <p:sldId id="27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94"/>
  </p:normalViewPr>
  <p:slideViewPr>
    <p:cSldViewPr snapToGrid="0" snapToObjects="1">
      <p:cViewPr varScale="1">
        <p:scale>
          <a:sx n="117" d="100"/>
          <a:sy n="117" d="100"/>
        </p:scale>
        <p:origin x="57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3/2/22</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106531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3/2/22</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759805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3/2/22</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92584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3/2/22</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921687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3/2/22</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705065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3/2/22</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44177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3/2/22</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887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3/2/22</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72132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3/2/22</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828529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3/2/22</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5539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3/2/22</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153211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3/2/22</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60047342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23" r:id="rId6"/>
    <p:sldLayoutId id="2147483718" r:id="rId7"/>
    <p:sldLayoutId id="2147483719" r:id="rId8"/>
    <p:sldLayoutId id="2147483720" r:id="rId9"/>
    <p:sldLayoutId id="2147483722" r:id="rId10"/>
    <p:sldLayoutId id="2147483721"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knafo@sussex.ac.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uk/url?sa=i&amp;rct=j&amp;q=milken+junk+bonds&amp;source=images&amp;cd=&amp;cad=rja&amp;docid=YDjmdY6EIAgpwM&amp;tbnid=BVA8JvjwVm6W6M:&amp;ved=0CAUQjRw&amp;url=http://www.dailykos.com/story/2010/10/11/909527/-The-Real-Gordon-Gekko&amp;ei=GRsRUYHVBYWx0QXckYDADA&amp;psig=AFQjCNFoec_TGtUqWWlF2FnwHr7nZR8KfA&amp;ust=136016194034068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ig Apple is now big cheese among global financial centres | Business | The  Times">
            <a:extLst>
              <a:ext uri="{FF2B5EF4-FFF2-40B4-BE49-F238E27FC236}">
                <a16:creationId xmlns:a16="http://schemas.microsoft.com/office/drawing/2014/main" id="{9FC8DB72-A050-D849-B53E-C98AA0147A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967" b="764"/>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FAF9F3F-2AF9-4108-A33C-05E0835A98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19945"/>
            <a:ext cx="12192000" cy="3138055"/>
          </a:xfrm>
          <a:prstGeom prst="rect">
            <a:avLst/>
          </a:prstGeom>
          <a:gradFill>
            <a:gsLst>
              <a:gs pos="47000">
                <a:srgbClr val="000000">
                  <a:alpha val="29000"/>
                </a:srgbClr>
              </a:gs>
              <a:gs pos="0">
                <a:schemeClr val="tx1">
                  <a:alpha val="0"/>
                </a:scheme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F776B0B4-EBCF-4292-BACF-A789A13BB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85800 w 12192000"/>
              <a:gd name="connsiteY0" fmla="*/ 685800 h 6858000"/>
              <a:gd name="connsiteX1" fmla="*/ 685800 w 12192000"/>
              <a:gd name="connsiteY1" fmla="*/ 6172200 h 6858000"/>
              <a:gd name="connsiteX2" fmla="*/ 11506200 w 12192000"/>
              <a:gd name="connsiteY2" fmla="*/ 6172200 h 6858000"/>
              <a:gd name="connsiteX3" fmla="*/ 11506200 w 12192000"/>
              <a:gd name="connsiteY3" fmla="*/ 6858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624E131-8988-2E4D-944E-FBC71FB3F76A}"/>
              </a:ext>
            </a:extLst>
          </p:cNvPr>
          <p:cNvSpPr>
            <a:spLocks noGrp="1"/>
          </p:cNvSpPr>
          <p:nvPr>
            <p:ph type="ctrTitle"/>
          </p:nvPr>
        </p:nvSpPr>
        <p:spPr>
          <a:xfrm>
            <a:off x="1546964" y="4651981"/>
            <a:ext cx="9486900" cy="1156915"/>
          </a:xfrm>
        </p:spPr>
        <p:txBody>
          <a:bodyPr>
            <a:noAutofit/>
          </a:bodyPr>
          <a:lstStyle/>
          <a:p>
            <a:r>
              <a:rPr lang="en-US" sz="4800" b="1" dirty="0">
                <a:solidFill>
                  <a:srgbClr val="FFFFFF"/>
                </a:solidFill>
              </a:rPr>
              <a:t>Finance and Power In the Global Age </a:t>
            </a:r>
          </a:p>
        </p:txBody>
      </p:sp>
      <p:sp>
        <p:nvSpPr>
          <p:cNvPr id="3" name="Subtitle 2">
            <a:extLst>
              <a:ext uri="{FF2B5EF4-FFF2-40B4-BE49-F238E27FC236}">
                <a16:creationId xmlns:a16="http://schemas.microsoft.com/office/drawing/2014/main" id="{78AEDDE1-A20E-A54F-AC80-95C9C2827F8B}"/>
              </a:ext>
            </a:extLst>
          </p:cNvPr>
          <p:cNvSpPr>
            <a:spLocks noGrp="1"/>
          </p:cNvSpPr>
          <p:nvPr>
            <p:ph type="subTitle" idx="1"/>
          </p:nvPr>
        </p:nvSpPr>
        <p:spPr>
          <a:xfrm>
            <a:off x="11990540" y="5808896"/>
            <a:ext cx="8115300" cy="644992"/>
          </a:xfrm>
        </p:spPr>
        <p:txBody>
          <a:bodyPr>
            <a:normAutofit/>
          </a:bodyPr>
          <a:lstStyle/>
          <a:p>
            <a:endParaRPr lang="en-US" sz="2000" dirty="0">
              <a:solidFill>
                <a:srgbClr val="FFFFFF"/>
              </a:solidFill>
            </a:endParaRPr>
          </a:p>
        </p:txBody>
      </p:sp>
    </p:spTree>
    <p:extLst>
      <p:ext uri="{BB962C8B-B14F-4D97-AF65-F5344CB8AC3E}">
        <p14:creationId xmlns:p14="http://schemas.microsoft.com/office/powerpoint/2010/main" val="352051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9533AD-0BE6-2E4B-9E74-2641DC80B33E}"/>
              </a:ext>
            </a:extLst>
          </p:cNvPr>
          <p:cNvSpPr>
            <a:spLocks noGrp="1"/>
          </p:cNvSpPr>
          <p:nvPr>
            <p:ph idx="1"/>
          </p:nvPr>
        </p:nvSpPr>
        <p:spPr>
          <a:xfrm>
            <a:off x="4471792" y="200416"/>
            <a:ext cx="7181589" cy="6450905"/>
          </a:xfrm>
        </p:spPr>
        <p:txBody>
          <a:bodyPr>
            <a:normAutofit/>
          </a:bodyPr>
          <a:lstStyle/>
          <a:p>
            <a:pPr marL="0" indent="0">
              <a:buNone/>
            </a:pPr>
            <a:r>
              <a:rPr lang="en-US" dirty="0"/>
              <a:t>Hi everyone!</a:t>
            </a:r>
          </a:p>
          <a:p>
            <a:pPr marL="0" indent="0">
              <a:buNone/>
            </a:pPr>
            <a:r>
              <a:rPr lang="en-GB" dirty="0"/>
              <a:t>I am teaching the course Finance and Power in the Global Age. This is a course I taught for five years. I have been keen to introduce students to financial dynamics in IR because of my conviction that finance is too important to be left to economists or financial specialists. </a:t>
            </a:r>
          </a:p>
          <a:p>
            <a:pPr marL="0" indent="0">
              <a:buNone/>
            </a:pPr>
            <a:r>
              <a:rPr lang="en-GB" dirty="0"/>
              <a:t>My goal is to help you develop a political and social perspective on the politics of finance. </a:t>
            </a:r>
            <a:r>
              <a:rPr lang="en-GB" u="sng" dirty="0"/>
              <a:t>You do not need any background in economics</a:t>
            </a:r>
            <a:r>
              <a:rPr lang="en-GB" dirty="0"/>
              <a:t>. I have set up this class to make these questions accessible for everyone with the hope to empower you deal with these issues that can seem at first intimidating. </a:t>
            </a:r>
          </a:p>
          <a:p>
            <a:pPr marL="0" indent="0">
              <a:buNone/>
            </a:pPr>
            <a:r>
              <a:rPr lang="en-US" dirty="0"/>
              <a:t>If you have any questions about the course, feel free to contact me by email: </a:t>
            </a:r>
            <a:r>
              <a:rPr lang="en-US" dirty="0">
                <a:hlinkClick r:id="rId2"/>
              </a:rPr>
              <a:t>s.knafo@sussex.ac.uk</a:t>
            </a:r>
            <a:r>
              <a:rPr lang="en-US" dirty="0"/>
              <a:t> </a:t>
            </a:r>
          </a:p>
        </p:txBody>
      </p:sp>
      <p:pic>
        <p:nvPicPr>
          <p:cNvPr id="4" name="Content Placeholder 4" descr="A picture containing text, shelf, book, person&#10;&#10;Description automatically generated">
            <a:extLst>
              <a:ext uri="{FF2B5EF4-FFF2-40B4-BE49-F238E27FC236}">
                <a16:creationId xmlns:a16="http://schemas.microsoft.com/office/drawing/2014/main" id="{FC281B57-C351-4A4C-92B1-E15F69181BA1}"/>
              </a:ext>
            </a:extLst>
          </p:cNvPr>
          <p:cNvPicPr>
            <a:picLocks noChangeAspect="1"/>
          </p:cNvPicPr>
          <p:nvPr/>
        </p:nvPicPr>
        <p:blipFill rotWithShape="1">
          <a:blip r:embed="rId3"/>
          <a:srcRect l="7819" r="6069" b="-1"/>
          <a:stretch/>
        </p:blipFill>
        <p:spPr>
          <a:xfrm>
            <a:off x="538619" y="853081"/>
            <a:ext cx="3628373" cy="4213595"/>
          </a:xfrm>
          <a:prstGeom prst="rect">
            <a:avLst/>
          </a:prstGeom>
        </p:spPr>
      </p:pic>
    </p:spTree>
    <p:extLst>
      <p:ext uri="{BB962C8B-B14F-4D97-AF65-F5344CB8AC3E}">
        <p14:creationId xmlns:p14="http://schemas.microsoft.com/office/powerpoint/2010/main" val="631366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668305-35C9-434C-B9E4-C8F6C2611389}"/>
              </a:ext>
            </a:extLst>
          </p:cNvPr>
          <p:cNvSpPr>
            <a:spLocks noGrp="1"/>
          </p:cNvSpPr>
          <p:nvPr>
            <p:ph idx="1"/>
          </p:nvPr>
        </p:nvSpPr>
        <p:spPr>
          <a:xfrm>
            <a:off x="132047" y="360123"/>
            <a:ext cx="6754395" cy="6137753"/>
          </a:xfrm>
        </p:spPr>
        <p:txBody>
          <a:bodyPr>
            <a:normAutofit lnSpcReduction="10000"/>
          </a:bodyPr>
          <a:lstStyle/>
          <a:p>
            <a:pPr marL="0" indent="0">
              <a:buNone/>
            </a:pPr>
            <a:r>
              <a:rPr lang="en-GB" dirty="0"/>
              <a:t>A few words about myself.</a:t>
            </a:r>
          </a:p>
          <a:p>
            <a:pPr marL="0" indent="0">
              <a:buNone/>
            </a:pPr>
            <a:r>
              <a:rPr lang="en-GB" dirty="0"/>
              <a:t>I am a reader in International Political Economy. I am initially from Montreal (I miss the snow…) and did my </a:t>
            </a:r>
            <a:r>
              <a:rPr lang="en-GB" dirty="0" err="1"/>
              <a:t>Ph.D</a:t>
            </a:r>
            <a:r>
              <a:rPr lang="en-GB" dirty="0"/>
              <a:t> at York University in Toronto on questions of global finance and governance. I've been at the university of Sussex now for 18 years and feel very fortunate to be in such a great place in particular because of the students here.  </a:t>
            </a:r>
          </a:p>
          <a:p>
            <a:pPr marL="0" indent="0">
              <a:buNone/>
            </a:pPr>
            <a:r>
              <a:rPr lang="en-GB" dirty="0"/>
              <a:t>My work now focuses on </a:t>
            </a:r>
            <a:r>
              <a:rPr lang="en-GB" dirty="0" err="1"/>
              <a:t>financialisation</a:t>
            </a:r>
            <a:r>
              <a:rPr lang="en-GB" dirty="0"/>
              <a:t>. This term refers simply to the fact that finance has come to encompass all aspects of social life. So I am interested in what has changed since the 1980s leading to this explosion of financial activities. As I hope to show, no one can afford to ignore finance because of the direct ways in which it affects our daily lives and everything around us. </a:t>
            </a:r>
          </a:p>
          <a:p>
            <a:pPr marL="0" indent="0">
              <a:buNone/>
            </a:pPr>
            <a:r>
              <a:rPr lang="en-GB" dirty="0"/>
              <a:t>  </a:t>
            </a:r>
          </a:p>
          <a:p>
            <a:endParaRPr lang="en-US" dirty="0"/>
          </a:p>
        </p:txBody>
      </p:sp>
      <p:pic>
        <p:nvPicPr>
          <p:cNvPr id="6146" name="Picture 2" descr="Winter Charms of Old Montreal - Small-Group Walking Tour 2022 - Viator">
            <a:extLst>
              <a:ext uri="{FF2B5EF4-FFF2-40B4-BE49-F238E27FC236}">
                <a16:creationId xmlns:a16="http://schemas.microsoft.com/office/drawing/2014/main" id="{9D5CAD5F-547D-DB41-9095-A560162F09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6442" y="1573930"/>
            <a:ext cx="5173511" cy="344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73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D428-FC21-2C43-94FF-468236271083}"/>
              </a:ext>
            </a:extLst>
          </p:cNvPr>
          <p:cNvSpPr>
            <a:spLocks noGrp="1"/>
          </p:cNvSpPr>
          <p:nvPr>
            <p:ph type="title"/>
          </p:nvPr>
        </p:nvSpPr>
        <p:spPr>
          <a:xfrm>
            <a:off x="219206" y="162837"/>
            <a:ext cx="6194121" cy="817323"/>
          </a:xfrm>
        </p:spPr>
        <p:txBody>
          <a:bodyPr/>
          <a:lstStyle/>
          <a:p>
            <a:r>
              <a:rPr lang="en-US" b="1" dirty="0"/>
              <a:t>What is In this Course</a:t>
            </a:r>
          </a:p>
        </p:txBody>
      </p:sp>
      <p:sp>
        <p:nvSpPr>
          <p:cNvPr id="3" name="Content Placeholder 2">
            <a:extLst>
              <a:ext uri="{FF2B5EF4-FFF2-40B4-BE49-F238E27FC236}">
                <a16:creationId xmlns:a16="http://schemas.microsoft.com/office/drawing/2014/main" id="{7AD3BDF5-F8AB-494A-94E3-C0018D701ECD}"/>
              </a:ext>
            </a:extLst>
          </p:cNvPr>
          <p:cNvSpPr>
            <a:spLocks noGrp="1"/>
          </p:cNvSpPr>
          <p:nvPr>
            <p:ph idx="1"/>
          </p:nvPr>
        </p:nvSpPr>
        <p:spPr>
          <a:xfrm>
            <a:off x="219206" y="1139285"/>
            <a:ext cx="7471775" cy="5555877"/>
          </a:xfrm>
        </p:spPr>
        <p:txBody>
          <a:bodyPr>
            <a:normAutofit lnSpcReduction="10000"/>
          </a:bodyPr>
          <a:lstStyle/>
          <a:p>
            <a:r>
              <a:rPr lang="en-GB" dirty="0"/>
              <a:t>The course is organised in two parts. First we examine the main dynamics of finance and the power structures they buttress. Key themes are what is distinctive about US finance? What does it tell us about current financial dynamics? Why so many financial crises? How is finance organised in different countries?  </a:t>
            </a:r>
          </a:p>
          <a:p>
            <a:pPr marL="0" indent="0">
              <a:buNone/>
            </a:pPr>
            <a:endParaRPr lang="en-GB" dirty="0"/>
          </a:p>
          <a:p>
            <a:r>
              <a:rPr lang="en-GB" dirty="0"/>
              <a:t>The second part of the course focuses on how to change finance. We look at mainstream initiatives, for example the world banks attempt to rethink development through finance with the </a:t>
            </a:r>
            <a:r>
              <a:rPr lang="en-GB" i="1" dirty="0"/>
              <a:t>maximising finance for development </a:t>
            </a:r>
            <a:r>
              <a:rPr lang="en-GB" dirty="0"/>
              <a:t>initiative. We will also examine changes in technology with the rise of Bitcoin and more radical propositions for democratising finance (e.g. using central banks as engines for welfare spending).  </a:t>
            </a:r>
          </a:p>
          <a:p>
            <a:endParaRPr lang="en-US" dirty="0"/>
          </a:p>
        </p:txBody>
      </p:sp>
      <p:pic>
        <p:nvPicPr>
          <p:cNvPr id="4" name="Picture 2" descr="http://i171.photobucket.com/albums/u289/ukit23/ivan.jpg">
            <a:hlinkClick r:id="rId2"/>
            <a:extLst>
              <a:ext uri="{FF2B5EF4-FFF2-40B4-BE49-F238E27FC236}">
                <a16:creationId xmlns:a16="http://schemas.microsoft.com/office/drawing/2014/main" id="{983A096E-DADF-F246-8010-6FAE160458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73853" y="571498"/>
            <a:ext cx="4098941" cy="5400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24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8397-527F-4D4D-8056-4496AD11CC70}"/>
              </a:ext>
            </a:extLst>
          </p:cNvPr>
          <p:cNvSpPr>
            <a:spLocks noGrp="1"/>
          </p:cNvSpPr>
          <p:nvPr>
            <p:ph type="title"/>
          </p:nvPr>
        </p:nvSpPr>
        <p:spPr>
          <a:xfrm>
            <a:off x="5584520" y="-353860"/>
            <a:ext cx="9486900" cy="1371600"/>
          </a:xfrm>
        </p:spPr>
        <p:txBody>
          <a:bodyPr/>
          <a:lstStyle/>
          <a:p>
            <a:r>
              <a:rPr lang="en-US" b="1" u="sng" dirty="0"/>
              <a:t>Themes for the Course</a:t>
            </a:r>
            <a:endParaRPr lang="en-US" u="sng" dirty="0"/>
          </a:p>
        </p:txBody>
      </p:sp>
      <p:sp>
        <p:nvSpPr>
          <p:cNvPr id="3" name="Content Placeholder 2">
            <a:extLst>
              <a:ext uri="{FF2B5EF4-FFF2-40B4-BE49-F238E27FC236}">
                <a16:creationId xmlns:a16="http://schemas.microsoft.com/office/drawing/2014/main" id="{52A965D8-8E18-0843-A2FF-417DA3AF60DF}"/>
              </a:ext>
            </a:extLst>
          </p:cNvPr>
          <p:cNvSpPr>
            <a:spLocks noGrp="1"/>
          </p:cNvSpPr>
          <p:nvPr>
            <p:ph idx="1"/>
          </p:nvPr>
        </p:nvSpPr>
        <p:spPr>
          <a:xfrm>
            <a:off x="5584520" y="1265130"/>
            <a:ext cx="6607480" cy="5583476"/>
          </a:xfrm>
        </p:spPr>
        <p:txBody>
          <a:bodyPr>
            <a:normAutofit lnSpcReduction="10000"/>
          </a:bodyPr>
          <a:lstStyle/>
          <a:p>
            <a:pPr marL="0" indent="0">
              <a:lnSpc>
                <a:spcPct val="90000"/>
              </a:lnSpc>
              <a:spcBef>
                <a:spcPts val="400"/>
              </a:spcBef>
              <a:buNone/>
            </a:pPr>
            <a:r>
              <a:rPr lang="en-GB" b="1" dirty="0"/>
              <a:t>1- The Mad World of Financial Markets </a:t>
            </a:r>
          </a:p>
          <a:p>
            <a:pPr marL="534988" indent="0">
              <a:lnSpc>
                <a:spcPct val="90000"/>
              </a:lnSpc>
              <a:spcBef>
                <a:spcPts val="400"/>
              </a:spcBef>
              <a:buNone/>
            </a:pPr>
            <a:r>
              <a:rPr lang="en-GB" dirty="0"/>
              <a:t>- Overview of Financial Markets </a:t>
            </a:r>
          </a:p>
          <a:p>
            <a:pPr marL="534988" indent="0">
              <a:lnSpc>
                <a:spcPct val="90000"/>
              </a:lnSpc>
              <a:spcBef>
                <a:spcPts val="400"/>
              </a:spcBef>
              <a:buNone/>
            </a:pPr>
            <a:r>
              <a:rPr lang="en-GB" dirty="0"/>
              <a:t>- Why are Financial Crises so common?</a:t>
            </a:r>
          </a:p>
          <a:p>
            <a:pPr marL="0" indent="0">
              <a:lnSpc>
                <a:spcPct val="90000"/>
              </a:lnSpc>
              <a:spcBef>
                <a:spcPts val="400"/>
              </a:spcBef>
              <a:buNone/>
            </a:pPr>
            <a:r>
              <a:rPr lang="en-GB" b="1" dirty="0"/>
              <a:t> </a:t>
            </a:r>
            <a:endParaRPr lang="en-GB" dirty="0"/>
          </a:p>
          <a:p>
            <a:pPr marL="0" indent="0">
              <a:lnSpc>
                <a:spcPct val="90000"/>
              </a:lnSpc>
              <a:spcBef>
                <a:spcPts val="400"/>
              </a:spcBef>
              <a:buNone/>
            </a:pPr>
            <a:r>
              <a:rPr lang="en-GB" b="1" dirty="0"/>
              <a:t>2- How US Finance Changed Everything</a:t>
            </a:r>
            <a:endParaRPr lang="en-GB" dirty="0"/>
          </a:p>
          <a:p>
            <a:pPr marL="534988" indent="0">
              <a:lnSpc>
                <a:spcPct val="90000"/>
              </a:lnSpc>
              <a:spcBef>
                <a:spcPts val="400"/>
              </a:spcBef>
              <a:buNone/>
            </a:pPr>
            <a:r>
              <a:rPr lang="en-GB" dirty="0"/>
              <a:t>- The explosion of finance under neoliberalism </a:t>
            </a:r>
          </a:p>
          <a:p>
            <a:pPr marL="0" indent="0">
              <a:lnSpc>
                <a:spcPct val="90000"/>
              </a:lnSpc>
              <a:spcBef>
                <a:spcPts val="400"/>
              </a:spcBef>
              <a:buNone/>
            </a:pPr>
            <a:r>
              <a:rPr lang="en-GB" dirty="0"/>
              <a:t> </a:t>
            </a:r>
          </a:p>
          <a:p>
            <a:pPr marL="0" indent="0">
              <a:lnSpc>
                <a:spcPct val="90000"/>
              </a:lnSpc>
              <a:spcBef>
                <a:spcPts val="400"/>
              </a:spcBef>
              <a:buNone/>
            </a:pPr>
            <a:r>
              <a:rPr lang="en-GB" b="1" dirty="0"/>
              <a:t>3- Germany: Can Finance support Manufacturers and/or Workers </a:t>
            </a:r>
            <a:endParaRPr lang="en-GB" dirty="0"/>
          </a:p>
          <a:p>
            <a:pPr marL="534988" indent="0">
              <a:lnSpc>
                <a:spcPct val="90000"/>
              </a:lnSpc>
              <a:spcBef>
                <a:spcPts val="400"/>
              </a:spcBef>
              <a:buNone/>
            </a:pPr>
            <a:r>
              <a:rPr lang="en-GB" dirty="0"/>
              <a:t>- Shareholder value and the power of financiers over corporations </a:t>
            </a:r>
          </a:p>
          <a:p>
            <a:pPr>
              <a:lnSpc>
                <a:spcPct val="90000"/>
              </a:lnSpc>
              <a:spcBef>
                <a:spcPts val="400"/>
              </a:spcBef>
              <a:buFontTx/>
              <a:buChar char="-"/>
            </a:pPr>
            <a:endParaRPr lang="en-GB" dirty="0"/>
          </a:p>
          <a:p>
            <a:pPr marL="0" indent="0">
              <a:lnSpc>
                <a:spcPct val="90000"/>
              </a:lnSpc>
              <a:spcBef>
                <a:spcPts val="400"/>
              </a:spcBef>
              <a:buNone/>
            </a:pPr>
            <a:r>
              <a:rPr lang="en-GB" b="1" dirty="0"/>
              <a:t>4- Japan: Liberalisation of finance</a:t>
            </a:r>
            <a:endParaRPr lang="en-GB" dirty="0"/>
          </a:p>
          <a:p>
            <a:pPr marL="534988" indent="0">
              <a:lnSpc>
                <a:spcPct val="90000"/>
              </a:lnSpc>
              <a:spcBef>
                <a:spcPts val="400"/>
              </a:spcBef>
              <a:buNone/>
            </a:pPr>
            <a:r>
              <a:rPr lang="en-GB" dirty="0"/>
              <a:t>- Mobilising Finance for a State led development</a:t>
            </a:r>
          </a:p>
          <a:p>
            <a:pPr marL="0" indent="0">
              <a:lnSpc>
                <a:spcPct val="90000"/>
              </a:lnSpc>
              <a:spcBef>
                <a:spcPts val="400"/>
              </a:spcBef>
              <a:buNone/>
            </a:pPr>
            <a:r>
              <a:rPr lang="en-GB" sz="2000" dirty="0"/>
              <a:t> </a:t>
            </a:r>
          </a:p>
        </p:txBody>
      </p:sp>
      <p:pic>
        <p:nvPicPr>
          <p:cNvPr id="4" name="Picture 3" descr="Wuerker-FreeMarketAct">
            <a:extLst>
              <a:ext uri="{FF2B5EF4-FFF2-40B4-BE49-F238E27FC236}">
                <a16:creationId xmlns:a16="http://schemas.microsoft.com/office/drawing/2014/main" id="{785FA16D-8463-7047-B3F9-70D984DB39A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4127" y="1265130"/>
            <a:ext cx="5232065" cy="43616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089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7A2A99-B949-2D42-96FB-8DD3B0133CF6}"/>
              </a:ext>
            </a:extLst>
          </p:cNvPr>
          <p:cNvSpPr>
            <a:spLocks noGrp="1"/>
          </p:cNvSpPr>
          <p:nvPr>
            <p:ph idx="1"/>
          </p:nvPr>
        </p:nvSpPr>
        <p:spPr>
          <a:xfrm>
            <a:off x="5680553" y="588140"/>
            <a:ext cx="6281803" cy="5937919"/>
          </a:xfrm>
        </p:spPr>
        <p:txBody>
          <a:bodyPr>
            <a:normAutofit lnSpcReduction="10000"/>
          </a:bodyPr>
          <a:lstStyle/>
          <a:p>
            <a:pPr marL="0" indent="0">
              <a:lnSpc>
                <a:spcPct val="90000"/>
              </a:lnSpc>
              <a:spcBef>
                <a:spcPts val="400"/>
              </a:spcBef>
              <a:buNone/>
            </a:pPr>
            <a:r>
              <a:rPr lang="en-GB" b="1" dirty="0"/>
              <a:t>5- China: Cashing in on Trade</a:t>
            </a:r>
            <a:endParaRPr lang="en-GB" dirty="0"/>
          </a:p>
          <a:p>
            <a:pPr marL="534988" indent="0">
              <a:lnSpc>
                <a:spcPct val="90000"/>
              </a:lnSpc>
              <a:spcBef>
                <a:spcPts val="400"/>
              </a:spcBef>
              <a:buNone/>
            </a:pPr>
            <a:r>
              <a:rPr lang="en-GB" dirty="0"/>
              <a:t>- Will China Challenge the hegemony of the Dollar?</a:t>
            </a:r>
          </a:p>
          <a:p>
            <a:pPr marL="11113" indent="-11113">
              <a:lnSpc>
                <a:spcPct val="90000"/>
              </a:lnSpc>
              <a:spcBef>
                <a:spcPts val="400"/>
              </a:spcBef>
              <a:buNone/>
            </a:pPr>
            <a:endParaRPr lang="en-GB" b="1" dirty="0"/>
          </a:p>
          <a:p>
            <a:pPr marL="11113" indent="-11113">
              <a:lnSpc>
                <a:spcPct val="90000"/>
              </a:lnSpc>
              <a:spcBef>
                <a:spcPts val="400"/>
              </a:spcBef>
              <a:buNone/>
            </a:pPr>
            <a:r>
              <a:rPr lang="en-GB" b="1" dirty="0"/>
              <a:t>6- Financial Globalisation and Structural Power  </a:t>
            </a:r>
            <a:br>
              <a:rPr lang="en-GB" dirty="0"/>
            </a:br>
            <a:r>
              <a:rPr lang="en-GB" dirty="0"/>
              <a:t> </a:t>
            </a:r>
            <a:br>
              <a:rPr lang="en-GB" dirty="0"/>
            </a:br>
            <a:r>
              <a:rPr lang="en-GB" dirty="0"/>
              <a:t>7</a:t>
            </a:r>
            <a:r>
              <a:rPr lang="en-GB" b="1" dirty="0"/>
              <a:t>- The World Bank: ‘Maximising Finance For Development’ </a:t>
            </a:r>
            <a:br>
              <a:rPr lang="en-GB" b="1" dirty="0"/>
            </a:br>
            <a:br>
              <a:rPr lang="en-GB" dirty="0"/>
            </a:br>
            <a:r>
              <a:rPr lang="en-GB" b="1" dirty="0"/>
              <a:t>8- A New Financial Architecture?</a:t>
            </a:r>
          </a:p>
          <a:p>
            <a:pPr marL="534988" indent="0">
              <a:lnSpc>
                <a:spcPct val="90000"/>
              </a:lnSpc>
              <a:spcBef>
                <a:spcPts val="400"/>
              </a:spcBef>
              <a:buNone/>
            </a:pPr>
            <a:r>
              <a:rPr lang="en-GB" dirty="0"/>
              <a:t>What are governments doing to control finance? </a:t>
            </a:r>
            <a:br>
              <a:rPr lang="en-GB" dirty="0"/>
            </a:br>
            <a:endParaRPr lang="en-GB" dirty="0"/>
          </a:p>
          <a:p>
            <a:pPr marL="11113" indent="0">
              <a:lnSpc>
                <a:spcPct val="90000"/>
              </a:lnSpc>
              <a:spcBef>
                <a:spcPts val="400"/>
              </a:spcBef>
              <a:buNone/>
            </a:pPr>
            <a:r>
              <a:rPr lang="en-GB" b="1" dirty="0"/>
              <a:t>9. Bitcoin And Fintech: The Politics of Financial Technology</a:t>
            </a:r>
            <a:br>
              <a:rPr lang="en-GB" dirty="0"/>
            </a:br>
            <a:br>
              <a:rPr lang="en-GB" dirty="0"/>
            </a:br>
            <a:r>
              <a:rPr lang="en-GB" b="1" dirty="0"/>
              <a:t>10 - Radical Alternatives to Global Finance</a:t>
            </a:r>
            <a:endParaRPr lang="en-US" b="1" dirty="0"/>
          </a:p>
          <a:p>
            <a:endParaRPr lang="en-US" dirty="0"/>
          </a:p>
        </p:txBody>
      </p:sp>
      <p:pic>
        <p:nvPicPr>
          <p:cNvPr id="4" name="Picture 2" descr="As Bitcoin, Ether, Dogecoin show their true colours, experts tell you what  to do now - The Economic Times">
            <a:extLst>
              <a:ext uri="{FF2B5EF4-FFF2-40B4-BE49-F238E27FC236}">
                <a16:creationId xmlns:a16="http://schemas.microsoft.com/office/drawing/2014/main" id="{111A627F-C164-9249-8C90-ED33C987A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1" r="41149" b="-2"/>
          <a:stretch/>
        </p:blipFill>
        <p:spPr bwMode="auto">
          <a:xfrm>
            <a:off x="685801" y="685800"/>
            <a:ext cx="47244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24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E241-0D41-7C4E-8B38-AA2BAC3A536A}"/>
              </a:ext>
            </a:extLst>
          </p:cNvPr>
          <p:cNvSpPr>
            <a:spLocks noGrp="1"/>
          </p:cNvSpPr>
          <p:nvPr>
            <p:ph type="title"/>
          </p:nvPr>
        </p:nvSpPr>
        <p:spPr/>
        <p:txBody>
          <a:bodyPr/>
          <a:lstStyle/>
          <a:p>
            <a:r>
              <a:rPr lang="en-US" b="1" dirty="0"/>
              <a:t>Assessment</a:t>
            </a:r>
          </a:p>
        </p:txBody>
      </p:sp>
      <p:sp>
        <p:nvSpPr>
          <p:cNvPr id="3" name="Content Placeholder 2">
            <a:extLst>
              <a:ext uri="{FF2B5EF4-FFF2-40B4-BE49-F238E27FC236}">
                <a16:creationId xmlns:a16="http://schemas.microsoft.com/office/drawing/2014/main" id="{43944978-2AE3-DE48-A1BF-278AEFED3184}"/>
              </a:ext>
            </a:extLst>
          </p:cNvPr>
          <p:cNvSpPr>
            <a:spLocks noGrp="1"/>
          </p:cNvSpPr>
          <p:nvPr>
            <p:ph idx="1"/>
          </p:nvPr>
        </p:nvSpPr>
        <p:spPr>
          <a:xfrm>
            <a:off x="997426" y="2318615"/>
            <a:ext cx="5173250" cy="3918098"/>
          </a:xfrm>
        </p:spPr>
        <p:txBody>
          <a:bodyPr/>
          <a:lstStyle/>
          <a:p>
            <a:endParaRPr lang="en-US" dirty="0"/>
          </a:p>
          <a:p>
            <a:r>
              <a:rPr lang="en-US" dirty="0"/>
              <a:t>3,500 word essay (70%)</a:t>
            </a:r>
          </a:p>
          <a:p>
            <a:r>
              <a:rPr lang="en-US" dirty="0"/>
              <a:t>1,000 word essay outline (20%)</a:t>
            </a:r>
            <a:endParaRPr lang="en-GB" dirty="0"/>
          </a:p>
          <a:p>
            <a:r>
              <a:rPr lang="en-US" dirty="0"/>
              <a:t>Group presentation (10%)</a:t>
            </a:r>
            <a:endParaRPr lang="en-GB" dirty="0"/>
          </a:p>
          <a:p>
            <a:endParaRPr lang="en-US" dirty="0"/>
          </a:p>
        </p:txBody>
      </p:sp>
      <p:pic>
        <p:nvPicPr>
          <p:cNvPr id="5" name="Picture 4" descr="Image result for subprime lenders">
            <a:extLst>
              <a:ext uri="{FF2B5EF4-FFF2-40B4-BE49-F238E27FC236}">
                <a16:creationId xmlns:a16="http://schemas.microsoft.com/office/drawing/2014/main" id="{00CACA91-5E59-CB4A-A54B-D604A459EC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502" y="946365"/>
            <a:ext cx="6227381" cy="4590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128286"/>
      </p:ext>
    </p:extLst>
  </p:cSld>
  <p:clrMapOvr>
    <a:masterClrMapping/>
  </p:clrMapOvr>
</p:sld>
</file>

<file path=ppt/theme/theme1.xml><?xml version="1.0" encoding="utf-8"?>
<a:theme xmlns:a="http://schemas.openxmlformats.org/drawingml/2006/main" name="ClassicFrameVTI">
  <a:themeElements>
    <a:clrScheme name="AnalogousFromRegularSeed_2SEEDS">
      <a:dk1>
        <a:srgbClr val="000000"/>
      </a:dk1>
      <a:lt1>
        <a:srgbClr val="FFFFFF"/>
      </a:lt1>
      <a:dk2>
        <a:srgbClr val="223A3D"/>
      </a:dk2>
      <a:lt2>
        <a:srgbClr val="E2E6E8"/>
      </a:lt2>
      <a:accent1>
        <a:srgbClr val="D55A17"/>
      </a:accent1>
      <a:accent2>
        <a:srgbClr val="E72935"/>
      </a:accent2>
      <a:accent3>
        <a:srgbClr val="C49F23"/>
      </a:accent3>
      <a:accent4>
        <a:srgbClr val="14B787"/>
      </a:accent4>
      <a:accent5>
        <a:srgbClr val="23B0C4"/>
      </a:accent5>
      <a:accent6>
        <a:srgbClr val="176FD5"/>
      </a:accent6>
      <a:hlink>
        <a:srgbClr val="3C8AB5"/>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docProps/app.xml><?xml version="1.0" encoding="utf-8"?>
<Properties xmlns="http://schemas.openxmlformats.org/officeDocument/2006/extended-properties" xmlns:vt="http://schemas.openxmlformats.org/officeDocument/2006/docPropsVTypes">
  <Template>{63E581F1-A732-B54B-A0F2-9B94AB905936}tf10001120</Template>
  <TotalTime>1458</TotalTime>
  <Words>598</Words>
  <Application>Microsoft Macintosh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Gill Sans MT</vt:lpstr>
      <vt:lpstr>Goudy Old Style</vt:lpstr>
      <vt:lpstr>ClassicFrameVTI</vt:lpstr>
      <vt:lpstr>Finance and Power In the Global Age </vt:lpstr>
      <vt:lpstr>PowerPoint Presentation</vt:lpstr>
      <vt:lpstr>PowerPoint Presentation</vt:lpstr>
      <vt:lpstr>What is In this Course</vt:lpstr>
      <vt:lpstr>Themes for the Course</vt:lpstr>
      <vt:lpstr>PowerPoint Presentation</vt:lpstr>
      <vt:lpstr>Assessment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Finance and Power In the Global Age </dc:title>
  <dc:creator>Samuel Knafo</dc:creator>
  <cp:lastModifiedBy>Samuel Knafo</cp:lastModifiedBy>
  <cp:revision>5</cp:revision>
  <dcterms:created xsi:type="dcterms:W3CDTF">2022-03-01T14:28:46Z</dcterms:created>
  <dcterms:modified xsi:type="dcterms:W3CDTF">2022-03-02T14:48:39Z</dcterms:modified>
</cp:coreProperties>
</file>