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34"/>
  </p:normalViewPr>
  <p:slideViewPr>
    <p:cSldViewPr snapToGrid="0">
      <p:cViewPr varScale="1">
        <p:scale>
          <a:sx n="90" d="100"/>
          <a:sy n="90" d="100"/>
        </p:scale>
        <p:origin x="232"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GB"/>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625079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1339944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3560398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823E259-56C9-C648-A729-8A3F8D960031}" type="datetimeFigureOut">
              <a:rPr lang="en-GB" smtClean="0"/>
              <a:t>03/03/2025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2661822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823E259-56C9-C648-A729-8A3F8D960031}" type="datetimeFigureOut">
              <a:rPr lang="en-GB" smtClean="0"/>
              <a:t>03/03/2025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1709514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7" name="Date Placeholder 2"/>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3617960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3279906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Date Placeholder 4"/>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3785254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823E259-56C9-C648-A729-8A3F8D960031}" type="datetimeFigureOut">
              <a:rPr lang="en-GB" smtClean="0"/>
              <a:t>03/03/2025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659225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823E259-56C9-C648-A729-8A3F8D960031}" type="datetimeFigureOut">
              <a:rPr lang="en-GB" smtClean="0"/>
              <a:t>03/03/2025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4240976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GB"/>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2667730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GB"/>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GB"/>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94737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1093147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2577178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3298640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22930132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823E259-56C9-C648-A729-8A3F8D960031}"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52E529-0DF4-744D-8A68-AB73A9703E74}" type="slidenum">
              <a:rPr lang="en-GB" smtClean="0"/>
              <a:t>‹#›</a:t>
            </a:fld>
            <a:endParaRPr lang="en-GB"/>
          </a:p>
        </p:txBody>
      </p:sp>
    </p:spTree>
    <p:extLst>
      <p:ext uri="{BB962C8B-B14F-4D97-AF65-F5344CB8AC3E}">
        <p14:creationId xmlns:p14="http://schemas.microsoft.com/office/powerpoint/2010/main" val="3955192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823E259-56C9-C648-A729-8A3F8D960031}" type="datetimeFigureOut">
              <a:rPr lang="en-GB" smtClean="0"/>
              <a:t>03/03/2025</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F52E529-0DF4-744D-8A68-AB73A9703E74}" type="slidenum">
              <a:rPr lang="en-GB" smtClean="0"/>
              <a:t>‹#›</a:t>
            </a:fld>
            <a:endParaRPr lang="en-GB"/>
          </a:p>
        </p:txBody>
      </p:sp>
    </p:spTree>
    <p:extLst>
      <p:ext uri="{BB962C8B-B14F-4D97-AF65-F5344CB8AC3E}">
        <p14:creationId xmlns:p14="http://schemas.microsoft.com/office/powerpoint/2010/main" val="21584580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440A5-E68A-1A5A-05E6-D64E0B8A8015}"/>
              </a:ext>
            </a:extLst>
          </p:cNvPr>
          <p:cNvSpPr>
            <a:spLocks noGrp="1"/>
          </p:cNvSpPr>
          <p:nvPr>
            <p:ph type="ctrTitle"/>
          </p:nvPr>
        </p:nvSpPr>
        <p:spPr>
          <a:xfrm>
            <a:off x="6683829" y="1447800"/>
            <a:ext cx="4397828" cy="3329581"/>
          </a:xfrm>
        </p:spPr>
        <p:txBody>
          <a:bodyPr>
            <a:normAutofit/>
          </a:bodyPr>
          <a:lstStyle/>
          <a:p>
            <a:pPr>
              <a:lnSpc>
                <a:spcPct val="90000"/>
              </a:lnSpc>
            </a:pPr>
            <a:r>
              <a:rPr lang="en-GB" sz="4700"/>
              <a:t>Indigenous Peoples, Development and the International	</a:t>
            </a:r>
          </a:p>
        </p:txBody>
      </p:sp>
      <p:sp>
        <p:nvSpPr>
          <p:cNvPr id="3" name="Subtitle 2">
            <a:extLst>
              <a:ext uri="{FF2B5EF4-FFF2-40B4-BE49-F238E27FC236}">
                <a16:creationId xmlns:a16="http://schemas.microsoft.com/office/drawing/2014/main" id="{010A3DCA-B7E7-D09F-349A-8C50BF9621A6}"/>
              </a:ext>
            </a:extLst>
          </p:cNvPr>
          <p:cNvSpPr>
            <a:spLocks noGrp="1"/>
          </p:cNvSpPr>
          <p:nvPr>
            <p:ph type="subTitle" idx="1"/>
          </p:nvPr>
        </p:nvSpPr>
        <p:spPr>
          <a:xfrm>
            <a:off x="6683829" y="4777380"/>
            <a:ext cx="4397828" cy="861420"/>
          </a:xfrm>
        </p:spPr>
        <p:txBody>
          <a:bodyPr>
            <a:normAutofit/>
          </a:bodyPr>
          <a:lstStyle/>
          <a:p>
            <a:r>
              <a:rPr lang="en-GB" dirty="0"/>
              <a:t>Dr Chris </a:t>
            </a:r>
            <a:r>
              <a:rPr lang="en-GB" dirty="0" err="1"/>
              <a:t>hesketh</a:t>
            </a:r>
            <a:endParaRPr lang="en-GB" dirty="0"/>
          </a:p>
        </p:txBody>
      </p:sp>
      <p:pic>
        <p:nvPicPr>
          <p:cNvPr id="1026" name="Picture 2" descr="Australia for Indigenous recognition ...">
            <a:extLst>
              <a:ext uri="{FF2B5EF4-FFF2-40B4-BE49-F238E27FC236}">
                <a16:creationId xmlns:a16="http://schemas.microsoft.com/office/drawing/2014/main" id="{C06516B9-D3C5-8875-3CA3-DA6328FA5ED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854" y="703489"/>
            <a:ext cx="5450557" cy="5450557"/>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067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59"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ED803B7-9605-3A48-566C-9A9AA49A4EAE}"/>
              </a:ext>
            </a:extLst>
          </p:cNvPr>
          <p:cNvSpPr>
            <a:spLocks noGrp="1"/>
          </p:cNvSpPr>
          <p:nvPr>
            <p:ph type="title"/>
          </p:nvPr>
        </p:nvSpPr>
        <p:spPr>
          <a:xfrm>
            <a:off x="648930" y="629267"/>
            <a:ext cx="9252154" cy="1016654"/>
          </a:xfrm>
        </p:spPr>
        <p:txBody>
          <a:bodyPr>
            <a:normAutofit/>
          </a:bodyPr>
          <a:lstStyle/>
          <a:p>
            <a:r>
              <a:rPr lang="en-GB">
                <a:solidFill>
                  <a:srgbClr val="EBEBEB"/>
                </a:solidFill>
              </a:rPr>
              <a:t>Overview</a:t>
            </a:r>
          </a:p>
        </p:txBody>
      </p:sp>
      <p:sp useBgFill="1">
        <p:nvSpPr>
          <p:cNvPr id="2061" name="Freeform: Shape 2060">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GB"/>
          </a:p>
        </p:txBody>
      </p:sp>
      <p:sp>
        <p:nvSpPr>
          <p:cNvPr id="3" name="Content Placeholder 2">
            <a:extLst>
              <a:ext uri="{FF2B5EF4-FFF2-40B4-BE49-F238E27FC236}">
                <a16:creationId xmlns:a16="http://schemas.microsoft.com/office/drawing/2014/main" id="{D47ADC80-2D59-4DEA-45A1-7955CDB45B1F}"/>
              </a:ext>
            </a:extLst>
          </p:cNvPr>
          <p:cNvSpPr>
            <a:spLocks noGrp="1"/>
          </p:cNvSpPr>
          <p:nvPr>
            <p:ph idx="1"/>
          </p:nvPr>
        </p:nvSpPr>
        <p:spPr>
          <a:xfrm>
            <a:off x="648931" y="2548281"/>
            <a:ext cx="5122606" cy="3658689"/>
          </a:xfrm>
        </p:spPr>
        <p:txBody>
          <a:bodyPr>
            <a:normAutofit/>
          </a:bodyPr>
          <a:lstStyle/>
          <a:p>
            <a:pPr>
              <a:lnSpc>
                <a:spcPct val="90000"/>
              </a:lnSpc>
            </a:pPr>
            <a:endParaRPr lang="en-GB" sz="1400" dirty="0">
              <a:effectLst/>
              <a:latin typeface="+mn-lt"/>
              <a:ea typeface="Calibri" panose="020F0502020204030204" pitchFamily="34" charset="0"/>
            </a:endParaRPr>
          </a:p>
          <a:p>
            <a:pPr>
              <a:lnSpc>
                <a:spcPct val="90000"/>
              </a:lnSpc>
            </a:pPr>
            <a:r>
              <a:rPr lang="en-GB" sz="1400" dirty="0">
                <a:effectLst/>
                <a:latin typeface="+mn-lt"/>
                <a:ea typeface="Calibri" panose="020F0502020204030204" pitchFamily="34" charset="0"/>
              </a:rPr>
              <a:t>This module will explore the way in which Indigenous peoples and communities are embedded within International Relations and how this has changed over time. It also examines the way in which Indigenous subjectivities seek to contest dominant assumptions and practices within international development</a:t>
            </a:r>
          </a:p>
          <a:p>
            <a:pPr marL="0" indent="0">
              <a:lnSpc>
                <a:spcPct val="90000"/>
              </a:lnSpc>
              <a:buNone/>
            </a:pPr>
            <a:endParaRPr lang="en-GB" sz="1400" dirty="0">
              <a:effectLst/>
              <a:latin typeface="+mn-lt"/>
            </a:endParaRPr>
          </a:p>
          <a:p>
            <a:pPr>
              <a:lnSpc>
                <a:spcPct val="90000"/>
              </a:lnSpc>
            </a:pPr>
            <a:r>
              <a:rPr lang="en-GB" sz="1400" b="1" dirty="0">
                <a:latin typeface="+mn-lt"/>
              </a:rPr>
              <a:t>Assessment:</a:t>
            </a:r>
          </a:p>
          <a:p>
            <a:pPr>
              <a:lnSpc>
                <a:spcPct val="90000"/>
              </a:lnSpc>
            </a:pPr>
            <a:endParaRPr lang="en-GB" sz="1400" dirty="0">
              <a:effectLst/>
              <a:latin typeface="+mn-lt"/>
            </a:endParaRPr>
          </a:p>
          <a:p>
            <a:pPr>
              <a:lnSpc>
                <a:spcPct val="90000"/>
              </a:lnSpc>
            </a:pPr>
            <a:r>
              <a:rPr lang="en-GB" sz="1400" dirty="0">
                <a:latin typeface="+mn-lt"/>
              </a:rPr>
              <a:t>1x 1000 words written assignment</a:t>
            </a:r>
          </a:p>
          <a:p>
            <a:pPr>
              <a:lnSpc>
                <a:spcPct val="90000"/>
              </a:lnSpc>
            </a:pPr>
            <a:r>
              <a:rPr lang="en-GB" sz="1400" dirty="0">
                <a:latin typeface="+mn-lt"/>
              </a:rPr>
              <a:t>1x 2500</a:t>
            </a:r>
            <a:r>
              <a:rPr lang="en-GB" sz="1400" dirty="0">
                <a:effectLst/>
                <a:latin typeface="+mn-lt"/>
              </a:rPr>
              <a:t> word written assignment</a:t>
            </a:r>
          </a:p>
          <a:p>
            <a:pPr>
              <a:lnSpc>
                <a:spcPct val="90000"/>
              </a:lnSpc>
            </a:pPr>
            <a:endParaRPr lang="en-GB" sz="1400" dirty="0"/>
          </a:p>
        </p:txBody>
      </p:sp>
      <p:pic>
        <p:nvPicPr>
          <p:cNvPr id="2050" name="Picture 2" descr="Zapatistas mark uprising's 20th ...">
            <a:extLst>
              <a:ext uri="{FF2B5EF4-FFF2-40B4-BE49-F238E27FC236}">
                <a16:creationId xmlns:a16="http://schemas.microsoft.com/office/drawing/2014/main" id="{888D08F5-2006-50B2-AC31-2DC4F3B811D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1916" y="2565385"/>
            <a:ext cx="5451627" cy="3627809"/>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594265"/>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081" name="Freeform: Shape 3080">
            <a:extLst>
              <a:ext uri="{FF2B5EF4-FFF2-40B4-BE49-F238E27FC236}">
                <a16:creationId xmlns:a16="http://schemas.microsoft.com/office/drawing/2014/main" id="{A10049FB-9EB9-40A5-B47A-F88DBA1048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solidFill>
            <a:srgbClr val="FFFFFF"/>
          </a:solidFill>
          <a:ln>
            <a:noFill/>
          </a:ln>
        </p:spPr>
        <p:txBody>
          <a:bodyPr/>
          <a:lstStyle/>
          <a:p>
            <a:endParaRPr lang="en-GB"/>
          </a:p>
        </p:txBody>
      </p:sp>
      <p:sp>
        <p:nvSpPr>
          <p:cNvPr id="3083" name="Freeform 7">
            <a:extLst>
              <a:ext uri="{FF2B5EF4-FFF2-40B4-BE49-F238E27FC236}">
                <a16:creationId xmlns:a16="http://schemas.microsoft.com/office/drawing/2014/main" id="{9053E132-12E5-44D2-AA0E-9353E65AC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E9AE192-7B13-1760-E86F-31BFCE8FDB28}"/>
              </a:ext>
            </a:extLst>
          </p:cNvPr>
          <p:cNvSpPr>
            <a:spLocks noGrp="1"/>
          </p:cNvSpPr>
          <p:nvPr>
            <p:ph type="title"/>
          </p:nvPr>
        </p:nvSpPr>
        <p:spPr>
          <a:xfrm>
            <a:off x="646111" y="452718"/>
            <a:ext cx="9404723" cy="1180711"/>
          </a:xfrm>
        </p:spPr>
        <p:txBody>
          <a:bodyPr>
            <a:normAutofit/>
          </a:bodyPr>
          <a:lstStyle/>
          <a:p>
            <a:r>
              <a:rPr lang="en-GB" dirty="0"/>
              <a:t>Indicative content</a:t>
            </a:r>
          </a:p>
        </p:txBody>
      </p:sp>
      <p:sp>
        <p:nvSpPr>
          <p:cNvPr id="3" name="Content Placeholder 2">
            <a:extLst>
              <a:ext uri="{FF2B5EF4-FFF2-40B4-BE49-F238E27FC236}">
                <a16:creationId xmlns:a16="http://schemas.microsoft.com/office/drawing/2014/main" id="{9521EEE2-D43B-3933-993B-F5ECAEB769A4}"/>
              </a:ext>
            </a:extLst>
          </p:cNvPr>
          <p:cNvSpPr>
            <a:spLocks noGrp="1"/>
          </p:cNvSpPr>
          <p:nvPr>
            <p:ph idx="1"/>
          </p:nvPr>
        </p:nvSpPr>
        <p:spPr>
          <a:xfrm>
            <a:off x="643855" y="2548281"/>
            <a:ext cx="5304544" cy="3654389"/>
          </a:xfrm>
        </p:spPr>
        <p:txBody>
          <a:bodyPr>
            <a:normAutofit/>
          </a:bodyPr>
          <a:lstStyle/>
          <a:p>
            <a:pPr>
              <a:lnSpc>
                <a:spcPct val="90000"/>
              </a:lnSpc>
            </a:pPr>
            <a:endParaRPr lang="en-GB" sz="1100" dirty="0">
              <a:solidFill>
                <a:schemeClr val="bg1"/>
              </a:solidFill>
            </a:endParaRPr>
          </a:p>
          <a:p>
            <a:pPr>
              <a:lnSpc>
                <a:spcPct val="90000"/>
              </a:lnSpc>
            </a:pPr>
            <a:r>
              <a:rPr lang="en-GB" sz="1100" dirty="0">
                <a:solidFill>
                  <a:schemeClr val="bg1"/>
                </a:solidFill>
              </a:rPr>
              <a:t>1. Colonisation and the construction of Indigenous subjects</a:t>
            </a:r>
          </a:p>
          <a:p>
            <a:pPr>
              <a:lnSpc>
                <a:spcPct val="90000"/>
              </a:lnSpc>
            </a:pPr>
            <a:r>
              <a:rPr lang="en-GB" sz="1100" dirty="0">
                <a:solidFill>
                  <a:schemeClr val="bg1"/>
                </a:solidFill>
              </a:rPr>
              <a:t>2. </a:t>
            </a:r>
            <a:r>
              <a:rPr lang="en-GB" sz="1100">
                <a:solidFill>
                  <a:schemeClr val="bg1"/>
                </a:solidFill>
              </a:rPr>
              <a:t>From coerced inclusion </a:t>
            </a:r>
            <a:r>
              <a:rPr lang="en-GB" sz="1100" dirty="0">
                <a:solidFill>
                  <a:schemeClr val="bg1"/>
                </a:solidFill>
              </a:rPr>
              <a:t>to controlled marginalisation</a:t>
            </a:r>
          </a:p>
          <a:p>
            <a:pPr>
              <a:lnSpc>
                <a:spcPct val="90000"/>
              </a:lnSpc>
            </a:pPr>
            <a:r>
              <a:rPr lang="en-GB" sz="1100" dirty="0">
                <a:solidFill>
                  <a:schemeClr val="bg1"/>
                </a:solidFill>
              </a:rPr>
              <a:t>3. Contesting sovereignty</a:t>
            </a:r>
          </a:p>
          <a:p>
            <a:pPr>
              <a:lnSpc>
                <a:spcPct val="90000"/>
              </a:lnSpc>
            </a:pPr>
            <a:r>
              <a:rPr lang="en-GB" sz="1100" dirty="0">
                <a:solidFill>
                  <a:schemeClr val="bg1"/>
                </a:solidFill>
              </a:rPr>
              <a:t>4. The reemergence of Indigenous Politics</a:t>
            </a:r>
          </a:p>
          <a:p>
            <a:pPr>
              <a:lnSpc>
                <a:spcPct val="90000"/>
              </a:lnSpc>
            </a:pPr>
            <a:r>
              <a:rPr lang="en-GB" sz="1100" dirty="0">
                <a:solidFill>
                  <a:schemeClr val="bg1"/>
                </a:solidFill>
              </a:rPr>
              <a:t>5. Neoliberal multiculturalism</a:t>
            </a:r>
          </a:p>
          <a:p>
            <a:pPr>
              <a:lnSpc>
                <a:spcPct val="90000"/>
              </a:lnSpc>
            </a:pPr>
            <a:r>
              <a:rPr lang="en-GB" sz="1100" dirty="0">
                <a:solidFill>
                  <a:schemeClr val="bg1"/>
                </a:solidFill>
              </a:rPr>
              <a:t>6. Ethno-development and transnational activism</a:t>
            </a:r>
          </a:p>
          <a:p>
            <a:pPr>
              <a:lnSpc>
                <a:spcPct val="90000"/>
              </a:lnSpc>
            </a:pPr>
            <a:r>
              <a:rPr lang="en-GB" sz="1100" dirty="0">
                <a:solidFill>
                  <a:schemeClr val="bg1"/>
                </a:solidFill>
              </a:rPr>
              <a:t>7. Zapatismo and the politics of autonomy</a:t>
            </a:r>
          </a:p>
          <a:p>
            <a:pPr>
              <a:lnSpc>
                <a:spcPct val="90000"/>
              </a:lnSpc>
            </a:pPr>
            <a:r>
              <a:rPr lang="en-GB" sz="1100" dirty="0">
                <a:solidFill>
                  <a:schemeClr val="bg1"/>
                </a:solidFill>
              </a:rPr>
              <a:t>8. The promise and pitfalls of plurinationalism</a:t>
            </a:r>
          </a:p>
          <a:p>
            <a:pPr>
              <a:lnSpc>
                <a:spcPct val="90000"/>
              </a:lnSpc>
            </a:pPr>
            <a:r>
              <a:rPr lang="en-GB" sz="1100" dirty="0">
                <a:solidFill>
                  <a:schemeClr val="bg1"/>
                </a:solidFill>
              </a:rPr>
              <a:t>9. Beyond recognition</a:t>
            </a:r>
          </a:p>
          <a:p>
            <a:pPr>
              <a:lnSpc>
                <a:spcPct val="90000"/>
              </a:lnSpc>
            </a:pPr>
            <a:r>
              <a:rPr lang="en-GB" sz="1100" dirty="0">
                <a:solidFill>
                  <a:schemeClr val="bg1"/>
                </a:solidFill>
              </a:rPr>
              <a:t>10. Neo-extractivism, decolonisation and decolonial futures</a:t>
            </a:r>
          </a:p>
          <a:p>
            <a:pPr>
              <a:lnSpc>
                <a:spcPct val="90000"/>
              </a:lnSpc>
            </a:pPr>
            <a:endParaRPr lang="en-GB" sz="1100" dirty="0">
              <a:solidFill>
                <a:schemeClr val="bg1"/>
              </a:solidFill>
            </a:endParaRPr>
          </a:p>
        </p:txBody>
      </p:sp>
      <p:pic>
        <p:nvPicPr>
          <p:cNvPr id="3074" name="Picture 2" descr="Rivera Cusicanqui, Silvia ...">
            <a:extLst>
              <a:ext uri="{FF2B5EF4-FFF2-40B4-BE49-F238E27FC236}">
                <a16:creationId xmlns:a16="http://schemas.microsoft.com/office/drawing/2014/main" id="{2D232497-6489-8880-17D1-3BFBD65AED1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43602" y="2548281"/>
            <a:ext cx="2324472"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76" name="Picture 4" descr="Red Skin, White Masks: Rejecting the ...">
            <a:extLst>
              <a:ext uri="{FF2B5EF4-FFF2-40B4-BE49-F238E27FC236}">
                <a16:creationId xmlns:a16="http://schemas.microsoft.com/office/drawing/2014/main" id="{82CE4058-9316-342C-F9F5-C107EA44778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026576" y="2548281"/>
            <a:ext cx="2495695" cy="3662018"/>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1220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15</TotalTime>
  <Words>136</Words>
  <Application>Microsoft Macintosh PowerPoint</Application>
  <PresentationFormat>Widescreen</PresentationFormat>
  <Paragraphs>22</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Century Gothic</vt:lpstr>
      <vt:lpstr>Wingdings 3</vt:lpstr>
      <vt:lpstr>Ion</vt:lpstr>
      <vt:lpstr>Indigenous Peoples, Development and the International </vt:lpstr>
      <vt:lpstr>Overview</vt:lpstr>
      <vt:lpstr>Indicative 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2</cp:revision>
  <dcterms:created xsi:type="dcterms:W3CDTF">2025-03-03T11:10:19Z</dcterms:created>
  <dcterms:modified xsi:type="dcterms:W3CDTF">2025-03-03T11:26:15Z</dcterms:modified>
</cp:coreProperties>
</file>