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1" r:id="rId1"/>
  </p:sldMasterIdLst>
  <p:notesMasterIdLst>
    <p:notesMasterId r:id="rId12"/>
  </p:notesMasterIdLst>
  <p:sldIdLst>
    <p:sldId id="256" r:id="rId2"/>
    <p:sldId id="257" r:id="rId3"/>
    <p:sldId id="259" r:id="rId4"/>
    <p:sldId id="269" r:id="rId5"/>
    <p:sldId id="268" r:id="rId6"/>
    <p:sldId id="529" r:id="rId7"/>
    <p:sldId id="264" r:id="rId8"/>
    <p:sldId id="261" r:id="rId9"/>
    <p:sldId id="270" r:id="rId10"/>
    <p:sldId id="49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72E8D3-148C-1A46-B07D-3138C21BABEA}" v="2" dt="2024-01-31T18:14:39.3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73"/>
    <p:restoredTop sz="93698"/>
  </p:normalViewPr>
  <p:slideViewPr>
    <p:cSldViewPr snapToGrid="0">
      <p:cViewPr varScale="1">
        <p:scale>
          <a:sx n="60" d="100"/>
          <a:sy n="60" d="100"/>
        </p:scale>
        <p:origin x="932" y="48"/>
      </p:cViewPr>
      <p:guideLst/>
    </p:cSldViewPr>
  </p:slideViewPr>
  <p:outlineViewPr>
    <p:cViewPr>
      <p:scale>
        <a:sx n="33" d="100"/>
        <a:sy n="33" d="100"/>
      </p:scale>
      <p:origin x="0" y="-201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93D4C-740C-564B-925C-8B29672405C1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7B437-BA5A-AB48-BC49-B89A28DA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13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83F1C3-4FA3-4491-97F4-43CA9C8BDFD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168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3B3C7E-BC2D-4436-8B03-AC421FA66787}"/>
              </a:ext>
            </a:extLst>
          </p:cNvPr>
          <p:cNvSpPr/>
          <p:nvPr/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6887E-4265-46F7-9DE0-605FFFC907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5130" y="1066800"/>
            <a:ext cx="8112369" cy="2073119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cap="all" spc="39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B1A74-54F5-45CA-8922-87FFD575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5804" y="4876802"/>
            <a:ext cx="7821637" cy="102869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BE6EF-9D0F-4ABF-B92C-E967FE3F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AB150-954C-4F02-89AC-DA7163D7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9965" y="624535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16270-CBD7-4ACC-BFC5-9CADE722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B5D0C1-066E-4C02-A6B8-59FAE4A19724}"/>
              </a:ext>
            </a:extLst>
          </p:cNvPr>
          <p:cNvGrpSpPr/>
          <p:nvPr/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43760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DC87-4B97-4A7C-BC4C-6E772456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59FD9-57FD-4ABA-9FCD-795405253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BD40E-B0AA-47B8-900F-488A8AEC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623C-1E35-4485-A5B4-A71969BE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C6BB9-EF4F-465E-985B-34521F6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947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F5577-D71B-4279-B07A-62F703E5D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8367D-C35C-4023-BEBE-F834D033B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FCF8A-B8C6-496A-98A5-BBB52DB7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CDE45C10-227D-42DF-A888-EEFD3784F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0" y="750338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214944-8898-48BC-AE6F-065DA7BBB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80478" y="4714704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4B3AAB-30C4-441D-B481-D253F8325953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DCB6176-5585-40BC-BC9C-CA625F989F1B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7C4F1D9-97D8-43DD-A319-C56367F97FCE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5E64ED-B373-4866-B5A2-E805D316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291" y="1274475"/>
            <a:ext cx="3761832" cy="2823913"/>
          </a:xfrm>
        </p:spPr>
        <p:txBody>
          <a:bodyPr anchor="b">
            <a:normAutofit/>
          </a:bodyPr>
          <a:lstStyle>
            <a:lvl1pPr algn="ctr">
              <a:defRPr sz="3200" cap="all" spc="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D6168-DDAE-41B2-A0D5-42185A2D0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6756" y="2730304"/>
            <a:ext cx="4383030" cy="13973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2484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825EB-71EE-41B3-89D2-47A0C7C3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2F7D-C4AD-4BD4-AAC8-F0223EE4A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7305" y="2155369"/>
            <a:ext cx="4953000" cy="3998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0FB088-28C6-4667-8DF2-0DE32AE3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69"/>
            <a:ext cx="4953000" cy="3998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6095F-AE34-4E94-B722-E3A1205A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6A8E6-BD94-48EA-8F35-DA0DF910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78AEF-56B8-49F5-81E8-663B1FFA0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008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873F-001F-4254-97F3-05329E6A7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5171"/>
            <a:ext cx="10134600" cy="113551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7B575-060F-4296-A28A-93DA109F9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306" y="1801620"/>
            <a:ext cx="4849036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81A51-F4D1-4A02-9918-C416F820B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6" y="2619103"/>
            <a:ext cx="4849036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916D0-3DFE-455D-9888-3FDEFD3D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108" y="1801620"/>
            <a:ext cx="4904585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93D763-0643-4A48-8007-93391C59F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108" y="2619103"/>
            <a:ext cx="4904585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2D07B-3A5D-41C2-83B8-BD1AD652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C1367-FE5A-4CDD-B85B-724FFFE5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2F244-23EB-4E1A-B74F-77F23F87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63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6C0A-BEF4-4DE4-A9D2-C60298FC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7C0AC-3C98-4D68-AE72-CFFA1638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7722A-E2E4-45D2-8A20-4853ED68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6B9201-B20B-4412-B745-F2F6A914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10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C4889A-9ABE-4409-BAD8-F84C36C1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A5A70-FE21-4CB6-A67B-1DC798E9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4AD11-7FD2-432C-A6AB-395BE927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85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97CF-9CDD-4E78-8F35-A2FFE786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4BFE-7A85-4123-B0F7-4DB1C141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6800"/>
            <a:ext cx="6172200" cy="4838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EFD6D-1929-4A73-A860-22A36FF5C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399A5-94A1-4452-AFF0-918BDA8B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589D8-DD83-406C-A77A-176D23993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46024-82ED-40EF-8846-F6CC44BC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481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12FA-83A4-42AF-98D7-312C4C5A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F1DC8-2932-4C6E-BFBB-8BA1C9598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5942012" cy="4838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E0000-EF01-46A5-8A71-25FB7EA3F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AD40B-9246-4532-9F73-5BA9061C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6B9A0-5B1C-4F7B-828A-EF74E514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E99FB-C932-4165-A612-8B302D8F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281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1126-542A-43AD-8078-EE356516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A5F98B-5F32-4561-BFBC-9F6E5DA0A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28700" y="2161903"/>
            <a:ext cx="10134600" cy="3743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3D0DD-B04E-4E48-8EE1-51E46131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1352D-F9C0-4442-9601-A09A7655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C0801-9C45-40AE-AB33-5742CDA4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147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46561-59BF-4566-AD2C-9B05C4771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6250" y="723899"/>
            <a:ext cx="2271849" cy="5410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F7870-6CBD-47E2-854C-68141BAA1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3900" y="723899"/>
            <a:ext cx="8302534" cy="5410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2FAF3-C106-49CB-A845-1FC7F7313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D5CCC-00E8-48FA-91A6-921E7B64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E1751-E7AA-406D-A977-1ACEF1FB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6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lette Amusements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en-GB" noProof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23852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CE7638-D991-46E7-BF2C-67D1AC82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12884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C6B9C-4923-4DAB-9748-D5CD289EB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2161903"/>
            <a:ext cx="10134600" cy="3969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78CF6-4B33-40E4-B881-5F4C56837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4765" y="6245032"/>
            <a:ext cx="524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E857E-F564-4539-9984-10435B614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4841" y="6245032"/>
            <a:ext cx="265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C485584D-7D79-4248-9986-4CA35242F944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EABEF-B998-4B11-A878-8F492F8E3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79964" y="6245033"/>
            <a:ext cx="4112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B54D17-3792-403D-9127-495845021D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256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30" r:id="rId6"/>
    <p:sldLayoutId id="2147483725" r:id="rId7"/>
    <p:sldLayoutId id="2147483726" r:id="rId8"/>
    <p:sldLayoutId id="2147483727" r:id="rId9"/>
    <p:sldLayoutId id="2147483729" r:id="rId10"/>
    <p:sldLayoutId id="2147483728" r:id="rId11"/>
    <p:sldLayoutId id="2147483735" r:id="rId12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Tx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-228600" algn="l" defTabSz="914400" rtl="0" eaLnBrk="1" latinLnBrk="0" hangingPunct="1">
        <a:lnSpc>
          <a:spcPct val="11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ussex.ac.uk/global/internal/forstudents/funding/nicola_anderson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soQ5b5MGgdfweG467" TargetMode="External"/><Relationship Id="rId2" Type="http://schemas.openxmlformats.org/officeDocument/2006/relationships/hyperlink" Target="https://canvas.sussex.ac.uk/courses/19778/pages/id-thesis-module-information-and-applyin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anvas.sussex.ac.uk/courses/19778/pages/id-thesis-module-information-and-applyi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F0CAD46-2E46-44EB-A063-C05881768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mosaic of colourful geometric shapes">
            <a:extLst>
              <a:ext uri="{FF2B5EF4-FFF2-40B4-BE49-F238E27FC236}">
                <a16:creationId xmlns:a16="http://schemas.microsoft.com/office/drawing/2014/main" id="{D20B31D8-2334-CF13-C258-DC3A56D510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023" b="3306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E8A7E9B-3161-4AE7-B85C-EE3D7786D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8700" y="1028700"/>
            <a:ext cx="10134600" cy="4800600"/>
          </a:xfrm>
          <a:prstGeom prst="rect">
            <a:avLst/>
          </a:pr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5B89A3-E3CF-84B0-C6A4-AF90AA600D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3252" y="1124182"/>
            <a:ext cx="7945494" cy="1071673"/>
          </a:xfrm>
        </p:spPr>
        <p:txBody>
          <a:bodyPr>
            <a:normAutofit/>
          </a:bodyPr>
          <a:lstStyle/>
          <a:p>
            <a:r>
              <a:rPr lang="en-US" sz="2400" dirty="0"/>
              <a:t>Information session + Q&amp;A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915D87-A0C1-CEA7-BDB4-4BDCC5290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58989" y="4424305"/>
            <a:ext cx="5074022" cy="972222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Dr Melissa Gatter</a:t>
            </a:r>
          </a:p>
          <a:p>
            <a:r>
              <a:rPr lang="en-US" sz="2200" dirty="0" err="1"/>
              <a:t>m.gatter@sussex.ac.uk</a:t>
            </a:r>
            <a:r>
              <a:rPr lang="en-US" sz="2200" dirty="0"/>
              <a:t> | Arts C 250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3E45FAB-3768-4529-B0E8-A0E9BE5E3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3891005"/>
            <a:ext cx="867485" cy="115439"/>
            <a:chOff x="8910933" y="1861308"/>
            <a:chExt cx="867485" cy="1154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FF68CFF-0675-43D9-8EF2-EAC1F19D2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1414FA8-D7DF-4B14-AD83-846AB2899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38B88A0-A01D-4106-8E09-1AEB09B04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7A41E61E-B9B8-BA5D-B259-D850DD17CB79}"/>
              </a:ext>
            </a:extLst>
          </p:cNvPr>
          <p:cNvSpPr txBox="1">
            <a:spLocks/>
          </p:cNvSpPr>
          <p:nvPr/>
        </p:nvSpPr>
        <p:spPr>
          <a:xfrm>
            <a:off x="1645546" y="2271134"/>
            <a:ext cx="8900907" cy="13389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28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International development thesis (L2153)</a:t>
            </a:r>
          </a:p>
        </p:txBody>
      </p:sp>
    </p:spTree>
    <p:extLst>
      <p:ext uri="{BB962C8B-B14F-4D97-AF65-F5344CB8AC3E}">
        <p14:creationId xmlns:p14="http://schemas.microsoft.com/office/powerpoint/2010/main" val="3295327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66A84-0DC6-88C5-12D6-90235E48E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About the module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2BFA97-E0CB-F6FC-55EC-42CDAA08D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50560" y="1054873"/>
            <a:ext cx="5421023" cy="4974866"/>
          </a:xfrm>
        </p:spPr>
        <p:txBody>
          <a:bodyPr>
            <a:normAutofit/>
          </a:bodyPr>
          <a:lstStyle/>
          <a:p>
            <a:pPr marL="342900" indent="-342900" algn="l">
              <a:buClr>
                <a:schemeClr val="accent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Optional final-year module</a:t>
            </a:r>
          </a:p>
          <a:p>
            <a:pPr marL="342900" indent="-342900" algn="l">
              <a:buClr>
                <a:schemeClr val="accent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30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 credits</a:t>
            </a:r>
          </a:p>
          <a:p>
            <a:pPr marL="342900" indent="-342900" algn="l">
              <a:buClr>
                <a:schemeClr val="accent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Taken either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Autumn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 or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Spring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 term</a:t>
            </a:r>
          </a:p>
          <a:p>
            <a:pPr marL="342900" indent="-342900" algn="l">
              <a:buClr>
                <a:schemeClr val="accent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6 workshops 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with convenor</a:t>
            </a:r>
          </a:p>
          <a:p>
            <a:pPr marL="342900" indent="-342900" algn="l">
              <a:buClr>
                <a:schemeClr val="accent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3 hours of supervision 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with assigned academic from ID (over 1 term)</a:t>
            </a:r>
          </a:p>
          <a:p>
            <a:pPr marL="342900" indent="-342900" algn="l">
              <a:buClr>
                <a:schemeClr val="accent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Assessed by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8000-word thesis 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due in AB2</a:t>
            </a:r>
          </a:p>
        </p:txBody>
      </p:sp>
    </p:spTree>
    <p:extLst>
      <p:ext uri="{BB962C8B-B14F-4D97-AF65-F5344CB8AC3E}">
        <p14:creationId xmlns:p14="http://schemas.microsoft.com/office/powerpoint/2010/main" val="394246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8A0BB-BB42-23F3-C2BE-0B14A6B9A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652153"/>
            <a:ext cx="10134600" cy="1135517"/>
          </a:xfrm>
        </p:spPr>
        <p:txBody>
          <a:bodyPr anchor="ctr"/>
          <a:lstStyle/>
          <a:p>
            <a:r>
              <a:rPr lang="en-US" b="1" spc="60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WHAT DOES THE THESIS ENTAIL?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0C2BA4-BDC3-75B8-C5C9-0E73B6EE7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5" y="1953492"/>
            <a:ext cx="9755386" cy="4525368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Independent research on an issue of your choice</a:t>
            </a:r>
          </a:p>
          <a:p>
            <a:pPr marL="342900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Executing your own </a:t>
            </a:r>
            <a:r>
              <a:rPr lang="en-US" sz="24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research project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: You design a research question, collect and </a:t>
            </a:r>
            <a:r>
              <a:rPr lang="en-US" sz="2400" dirty="0" err="1">
                <a:latin typeface="Segoe UI" panose="020B0502040204020203" pitchFamily="34" charset="0"/>
                <a:cs typeface="Segoe UI" panose="020B0502040204020203" pitchFamily="34" charset="0"/>
              </a:rPr>
              <a:t>analyse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 data, formulate an argument, and write 8000 words about it</a:t>
            </a:r>
          </a:p>
          <a:p>
            <a:pPr marL="342900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sz="24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Primary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 and/or </a:t>
            </a:r>
            <a:r>
              <a:rPr lang="en-US" sz="24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secondary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 data</a:t>
            </a:r>
          </a:p>
          <a:p>
            <a:pPr marL="342900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sz="24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Methods are up to you: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 observation, interviews, focus groups, surveys, archival research, discourse analysis, extended literature review, analysis of existing datasets, and so on</a:t>
            </a:r>
          </a:p>
        </p:txBody>
      </p:sp>
    </p:spTree>
    <p:extLst>
      <p:ext uri="{BB962C8B-B14F-4D97-AF65-F5344CB8AC3E}">
        <p14:creationId xmlns:p14="http://schemas.microsoft.com/office/powerpoint/2010/main" val="4163082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8A0BB-BB42-23F3-C2BE-0B14A6B9A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39736"/>
            <a:ext cx="10134600" cy="1135517"/>
          </a:xfrm>
        </p:spPr>
        <p:txBody>
          <a:bodyPr anchor="ctr"/>
          <a:lstStyle/>
          <a:p>
            <a:pPr algn="ctr"/>
            <a:r>
              <a:rPr lang="en-US" b="1" spc="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MODULE WORKSHOPS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54F7B48-CE9E-16E7-0625-9A22C3E38B2A}"/>
              </a:ext>
            </a:extLst>
          </p:cNvPr>
          <p:cNvSpPr/>
          <p:nvPr/>
        </p:nvSpPr>
        <p:spPr>
          <a:xfrm>
            <a:off x="1132820" y="2931783"/>
            <a:ext cx="652346" cy="65234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AFFC0AB-20C6-0BE5-B459-16B2146C8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9789" y="2843270"/>
            <a:ext cx="624226" cy="774312"/>
          </a:xfrm>
        </p:spPr>
        <p:txBody>
          <a:bodyPr anchor="ctr">
            <a:normAutofit fontScale="92500"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Segoe UI Black" panose="020B0502040204020203" pitchFamily="34" charset="0"/>
                <a:cs typeface="Segoe UI Black" panose="020B0502040204020203" pitchFamily="34" charset="0"/>
              </a:rPr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C84375-8C84-E9AE-8F57-6E310E34991D}"/>
              </a:ext>
            </a:extLst>
          </p:cNvPr>
          <p:cNvSpPr/>
          <p:nvPr/>
        </p:nvSpPr>
        <p:spPr>
          <a:xfrm>
            <a:off x="2941835" y="3924203"/>
            <a:ext cx="652346" cy="65234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74F9FF7-F111-1DD1-FCBF-6D4646C9B362}"/>
              </a:ext>
            </a:extLst>
          </p:cNvPr>
          <p:cNvSpPr txBox="1">
            <a:spLocks/>
          </p:cNvSpPr>
          <p:nvPr/>
        </p:nvSpPr>
        <p:spPr>
          <a:xfrm>
            <a:off x="2981106" y="3835690"/>
            <a:ext cx="624226" cy="774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800" b="0" kern="1200" cap="all" spc="3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chemeClr val="bg1"/>
                </a:solidFill>
                <a:latin typeface="Segoe UI Black" panose="020B0502040204020203" pitchFamily="34" charset="0"/>
                <a:cs typeface="Segoe UI Black" panose="020B0502040204020203" pitchFamily="34" charset="0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93EE35F-9C22-DDE4-2148-663ECECF3F8D}"/>
              </a:ext>
            </a:extLst>
          </p:cNvPr>
          <p:cNvSpPr/>
          <p:nvPr/>
        </p:nvSpPr>
        <p:spPr>
          <a:xfrm>
            <a:off x="3987525" y="2180937"/>
            <a:ext cx="652346" cy="6523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BAF79EE-B0B4-0F87-6260-74C7A877E673}"/>
              </a:ext>
            </a:extLst>
          </p:cNvPr>
          <p:cNvSpPr txBox="1">
            <a:spLocks/>
          </p:cNvSpPr>
          <p:nvPr/>
        </p:nvSpPr>
        <p:spPr>
          <a:xfrm>
            <a:off x="4026796" y="2092424"/>
            <a:ext cx="624226" cy="774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800" b="0" kern="1200" cap="all" spc="3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chemeClr val="bg1"/>
                </a:solidFill>
                <a:latin typeface="Segoe UI Black" panose="020B0502040204020203" pitchFamily="34" charset="0"/>
                <a:cs typeface="Segoe UI Black" panose="020B0502040204020203" pitchFamily="34" charset="0"/>
              </a:rPr>
              <a:t>3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646257C-DF00-9370-AD1D-611A9A83AAC4}"/>
              </a:ext>
            </a:extLst>
          </p:cNvPr>
          <p:cNvSpPr/>
          <p:nvPr/>
        </p:nvSpPr>
        <p:spPr>
          <a:xfrm>
            <a:off x="5876779" y="1658742"/>
            <a:ext cx="652346" cy="6523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1AEE1BD-9360-FB61-3E7A-01D0D2915753}"/>
              </a:ext>
            </a:extLst>
          </p:cNvPr>
          <p:cNvSpPr txBox="1">
            <a:spLocks/>
          </p:cNvSpPr>
          <p:nvPr/>
        </p:nvSpPr>
        <p:spPr>
          <a:xfrm>
            <a:off x="5893748" y="1570229"/>
            <a:ext cx="624226" cy="774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800" b="0" kern="1200" cap="all" spc="3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chemeClr val="bg1"/>
                </a:solidFill>
                <a:latin typeface="Segoe UI Black" panose="020B0502040204020203" pitchFamily="34" charset="0"/>
                <a:cs typeface="Segoe UI Black" panose="020B0502040204020203" pitchFamily="34" charset="0"/>
              </a:rPr>
              <a:t>4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8CF3FCB-270E-A3B3-6D1B-3669FC667146}"/>
              </a:ext>
            </a:extLst>
          </p:cNvPr>
          <p:cNvSpPr/>
          <p:nvPr/>
        </p:nvSpPr>
        <p:spPr>
          <a:xfrm>
            <a:off x="7744328" y="2529324"/>
            <a:ext cx="652346" cy="6523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3EA7CE9-44CE-FC97-B3D9-6C9BF93367ED}"/>
              </a:ext>
            </a:extLst>
          </p:cNvPr>
          <p:cNvSpPr txBox="1">
            <a:spLocks/>
          </p:cNvSpPr>
          <p:nvPr/>
        </p:nvSpPr>
        <p:spPr>
          <a:xfrm>
            <a:off x="7783599" y="2440811"/>
            <a:ext cx="624226" cy="774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800" b="0" kern="1200" cap="all" spc="3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chemeClr val="bg1"/>
                </a:solidFill>
                <a:latin typeface="Segoe UI Black" panose="020B0502040204020203" pitchFamily="34" charset="0"/>
                <a:cs typeface="Segoe UI Black" panose="020B0502040204020203" pitchFamily="34" charset="0"/>
              </a:rPr>
              <a:t>5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2B946A4-CBD8-C588-F3C5-CF14C03C17F7}"/>
              </a:ext>
            </a:extLst>
          </p:cNvPr>
          <p:cNvSpPr/>
          <p:nvPr/>
        </p:nvSpPr>
        <p:spPr>
          <a:xfrm>
            <a:off x="9678965" y="1882294"/>
            <a:ext cx="652346" cy="6523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4798845-85B2-172B-0FF9-A5DCDB526A28}"/>
              </a:ext>
            </a:extLst>
          </p:cNvPr>
          <p:cNvSpPr txBox="1">
            <a:spLocks/>
          </p:cNvSpPr>
          <p:nvPr/>
        </p:nvSpPr>
        <p:spPr>
          <a:xfrm>
            <a:off x="9702996" y="1793781"/>
            <a:ext cx="624226" cy="774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800" b="0" kern="1200" cap="all" spc="3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chemeClr val="bg1"/>
                </a:solidFill>
                <a:latin typeface="Segoe UI Black" panose="020B0502040204020203" pitchFamily="34" charset="0"/>
                <a:cs typeface="Segoe UI Black" panose="020B0502040204020203" pitchFamily="34" charset="0"/>
              </a:rPr>
              <a:t>6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67B6254-82D5-9F53-9189-EFCE5DD89704}"/>
              </a:ext>
            </a:extLst>
          </p:cNvPr>
          <p:cNvSpPr txBox="1">
            <a:spLocks/>
          </p:cNvSpPr>
          <p:nvPr/>
        </p:nvSpPr>
        <p:spPr>
          <a:xfrm>
            <a:off x="116595" y="1910762"/>
            <a:ext cx="1528660" cy="9447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800" b="0" kern="1200" cap="all" spc="3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spc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REFINING RESEARCH AIMS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F4DE31D-48F2-0DA9-14B6-225358D33B2F}"/>
              </a:ext>
            </a:extLst>
          </p:cNvPr>
          <p:cNvSpPr txBox="1">
            <a:spLocks/>
          </p:cNvSpPr>
          <p:nvPr/>
        </p:nvSpPr>
        <p:spPr>
          <a:xfrm>
            <a:off x="2273155" y="4618963"/>
            <a:ext cx="2109078" cy="7354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800" b="0" kern="1200" cap="all" spc="3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spc="0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Locating the literature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29A4F84-AE09-69F2-91C7-433E7581345A}"/>
              </a:ext>
            </a:extLst>
          </p:cNvPr>
          <p:cNvSpPr txBox="1">
            <a:spLocks/>
          </p:cNvSpPr>
          <p:nvPr/>
        </p:nvSpPr>
        <p:spPr>
          <a:xfrm>
            <a:off x="2044983" y="1898535"/>
            <a:ext cx="1958709" cy="9447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800" b="0" kern="1200" cap="all" spc="3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spc="0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METHODS &amp; METHODOLOGY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F507E3C-A84D-219D-326A-249D0840A89A}"/>
              </a:ext>
            </a:extLst>
          </p:cNvPr>
          <p:cNvSpPr txBox="1">
            <a:spLocks/>
          </p:cNvSpPr>
          <p:nvPr/>
        </p:nvSpPr>
        <p:spPr>
          <a:xfrm>
            <a:off x="5769143" y="1297906"/>
            <a:ext cx="2301358" cy="8492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800" b="0" kern="1200" cap="all" spc="3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spc="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DEALING WITH DATA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173F083-D236-51A7-74AE-C34CD2FACC5F}"/>
              </a:ext>
            </a:extLst>
          </p:cNvPr>
          <p:cNvSpPr txBox="1">
            <a:spLocks/>
          </p:cNvSpPr>
          <p:nvPr/>
        </p:nvSpPr>
        <p:spPr>
          <a:xfrm>
            <a:off x="7381554" y="3303636"/>
            <a:ext cx="1771762" cy="7451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800" b="0" kern="1200" cap="all" spc="3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spc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STRUCTURING THE THESIS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33DC856-150E-FAA6-E7E5-180B7D6CD763}"/>
              </a:ext>
            </a:extLst>
          </p:cNvPr>
          <p:cNvSpPr txBox="1">
            <a:spLocks/>
          </p:cNvSpPr>
          <p:nvPr/>
        </p:nvSpPr>
        <p:spPr>
          <a:xfrm>
            <a:off x="9516090" y="2625462"/>
            <a:ext cx="2254605" cy="8492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800" b="0" kern="1200" cap="all" spc="3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spc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CRITICAL WRITING &amp; OUTLINES</a:t>
            </a:r>
          </a:p>
        </p:txBody>
      </p:sp>
      <p:pic>
        <p:nvPicPr>
          <p:cNvPr id="25" name="Picture 24" descr="Shape&#10;&#10;Description automatically generated with low confidence">
            <a:extLst>
              <a:ext uri="{FF2B5EF4-FFF2-40B4-BE49-F238E27FC236}">
                <a16:creationId xmlns:a16="http://schemas.microsoft.com/office/drawing/2014/main" id="{257DA829-CB76-48BF-6622-FA4D51F08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240328" flipH="1">
            <a:off x="1423682" y="3434187"/>
            <a:ext cx="1422570" cy="1422570"/>
          </a:xfrm>
          <a:prstGeom prst="rect">
            <a:avLst/>
          </a:prstGeom>
        </p:spPr>
      </p:pic>
      <p:pic>
        <p:nvPicPr>
          <p:cNvPr id="26" name="Picture 25" descr="Shape&#10;&#10;Description automatically generated with low confidence">
            <a:extLst>
              <a:ext uri="{FF2B5EF4-FFF2-40B4-BE49-F238E27FC236}">
                <a16:creationId xmlns:a16="http://schemas.microsoft.com/office/drawing/2014/main" id="{731B3C88-FA5D-1696-36D0-0BC1B56B8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914494" flipH="1">
            <a:off x="3476410" y="2900627"/>
            <a:ext cx="1422570" cy="1422570"/>
          </a:xfrm>
          <a:prstGeom prst="rect">
            <a:avLst/>
          </a:prstGeom>
        </p:spPr>
      </p:pic>
      <p:pic>
        <p:nvPicPr>
          <p:cNvPr id="27" name="Picture 26" descr="Shape&#10;&#10;Description automatically generated with low confidence">
            <a:extLst>
              <a:ext uri="{FF2B5EF4-FFF2-40B4-BE49-F238E27FC236}">
                <a16:creationId xmlns:a16="http://schemas.microsoft.com/office/drawing/2014/main" id="{5562FFF8-C6A1-1E31-9E19-D5108D875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46295" flipH="1">
            <a:off x="4384696" y="1110661"/>
            <a:ext cx="1422570" cy="1422570"/>
          </a:xfrm>
          <a:prstGeom prst="rect">
            <a:avLst/>
          </a:prstGeom>
        </p:spPr>
      </p:pic>
      <p:pic>
        <p:nvPicPr>
          <p:cNvPr id="28" name="Picture 27" descr="Shape&#10;&#10;Description automatically generated with low confidence">
            <a:extLst>
              <a:ext uri="{FF2B5EF4-FFF2-40B4-BE49-F238E27FC236}">
                <a16:creationId xmlns:a16="http://schemas.microsoft.com/office/drawing/2014/main" id="{CFDAA37F-EC93-D456-BF83-7F1DDC1C0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196555" flipH="1">
            <a:off x="6252658" y="2116681"/>
            <a:ext cx="1422570" cy="1422570"/>
          </a:xfrm>
          <a:prstGeom prst="rect">
            <a:avLst/>
          </a:prstGeom>
        </p:spPr>
      </p:pic>
      <p:pic>
        <p:nvPicPr>
          <p:cNvPr id="30" name="Picture 29" descr="Shape&#10;&#10;Description automatically generated with low confidence">
            <a:extLst>
              <a:ext uri="{FF2B5EF4-FFF2-40B4-BE49-F238E27FC236}">
                <a16:creationId xmlns:a16="http://schemas.microsoft.com/office/drawing/2014/main" id="{10E501E5-8AAE-51C6-F7F2-4B7850D95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53889" flipH="1">
            <a:off x="8212087" y="1432206"/>
            <a:ext cx="1422570" cy="142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28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8A0BB-BB42-23F3-C2BE-0B14A6B9A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094" y="282821"/>
            <a:ext cx="10134600" cy="1135517"/>
          </a:xfrm>
        </p:spPr>
        <p:txBody>
          <a:bodyPr anchor="ctr"/>
          <a:lstStyle/>
          <a:p>
            <a:pPr algn="ctr"/>
            <a:r>
              <a:rPr lang="en-US" b="1" spc="60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WHAT TO EXPECT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6FC1F6-85B1-8B23-2ECB-C90B5EBA2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306" y="1267144"/>
            <a:ext cx="4849036" cy="814387"/>
          </a:xfrm>
        </p:spPr>
        <p:txBody>
          <a:bodyPr anchor="ctr">
            <a:norm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THE EXCITING STUFF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0C2BA4-BDC3-75B8-C5C9-0E73B6EE7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6" y="2084627"/>
            <a:ext cx="5058694" cy="4302318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You get to carry out a research project from </a:t>
            </a:r>
            <a:r>
              <a:rPr lang="en-US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start to finish</a:t>
            </a:r>
          </a:p>
          <a:p>
            <a:pPr marL="342900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It’s a chance to </a:t>
            </a:r>
            <a:r>
              <a:rPr lang="en-US" sz="21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explore a topic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that interests you</a:t>
            </a:r>
          </a:p>
          <a:p>
            <a:pPr marL="342900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You gain </a:t>
            </a:r>
            <a:r>
              <a:rPr lang="en-US" sz="21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transferable and practical skills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for future employment</a:t>
            </a:r>
          </a:p>
          <a:p>
            <a:pPr marL="342900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You can do independent</a:t>
            </a:r>
            <a:r>
              <a:rPr lang="en-US" sz="21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 fieldwork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(locally or abroad), which could be supported by the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  <a:hlinkClick r:id="rId2"/>
              </a:rPr>
              <a:t>Nicola Anderson bursary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It’s your own project – you get to establish your </a:t>
            </a:r>
            <a:r>
              <a:rPr lang="en-US" sz="21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own voice!</a:t>
            </a:r>
          </a:p>
          <a:p>
            <a:pPr marL="342900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sz="21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Annual prize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for best ID thesis</a:t>
            </a:r>
          </a:p>
          <a:p>
            <a:pPr marL="342900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endParaRPr lang="en-US" dirty="0">
              <a:latin typeface="Segoe UI Semibold" panose="020B0502040204020203" pitchFamily="34" charset="0"/>
              <a:cs typeface="Segoe UI Semibold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846028-C173-890A-6666-464B6F0CC0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3616" y="1267144"/>
            <a:ext cx="4904585" cy="814387"/>
          </a:xfrm>
        </p:spPr>
        <p:txBody>
          <a:bodyPr anchor="ctr">
            <a:norm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THE CHALLENGING BIT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7C0C3E-A5F9-76CF-1B0D-FCF21CE62E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19165" y="2084628"/>
            <a:ext cx="4849036" cy="4075611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This is an independent project, so you should be prepared to </a:t>
            </a:r>
            <a:r>
              <a:rPr lang="en-US" sz="21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take ownership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of your project</a:t>
            </a:r>
            <a:endParaRPr lang="en-US" b="1" dirty="0">
              <a:latin typeface="Segoe UI Semibold" panose="020B0502040204020203" pitchFamily="34" charset="0"/>
              <a:cs typeface="Segoe UI Semibold" panose="020B0502040204020203" pitchFamily="34" charset="0"/>
            </a:endParaRPr>
          </a:p>
          <a:p>
            <a:pPr marL="342900" indent="-342900">
              <a:buClr>
                <a:schemeClr val="accent2"/>
              </a:buClr>
              <a:buFont typeface="Wingdings" pitchFamily="2" charset="2"/>
              <a:buChar char="q"/>
            </a:pPr>
            <a:r>
              <a:rPr lang="en-US" sz="2100" dirty="0">
                <a:latin typeface="Segoe UI" panose="020B0502040204020203" pitchFamily="34" charset="0"/>
                <a:cs typeface="Segoe UI" panose="020B0502040204020203" pitchFamily="34" charset="0"/>
              </a:rPr>
              <a:t>There is only </a:t>
            </a:r>
            <a:r>
              <a:rPr lang="en-US" sz="21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one deadline and one assessment</a:t>
            </a:r>
            <a:r>
              <a:rPr lang="en-US" sz="2100" dirty="0">
                <a:latin typeface="Segoe UI" panose="020B0502040204020203" pitchFamily="34" charset="0"/>
                <a:cs typeface="Segoe UI" panose="020B0502040204020203" pitchFamily="34" charset="0"/>
              </a:rPr>
              <a:t>, so you will need to stay </a:t>
            </a:r>
            <a:r>
              <a:rPr lang="en-US" sz="2100" dirty="0" err="1">
                <a:latin typeface="Segoe UI" panose="020B0502040204020203" pitchFamily="34" charset="0"/>
                <a:cs typeface="Segoe UI" panose="020B0502040204020203" pitchFamily="34" charset="0"/>
              </a:rPr>
              <a:t>organised</a:t>
            </a:r>
            <a:endParaRPr lang="en-US" sz="21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Clr>
                <a:schemeClr val="accent2"/>
              </a:buClr>
              <a:buFont typeface="Wingdings" pitchFamily="2" charset="2"/>
              <a:buChar char="q"/>
            </a:pPr>
            <a:r>
              <a:rPr lang="en-US" sz="2100" dirty="0">
                <a:latin typeface="Segoe UI" panose="020B0502040204020203" pitchFamily="34" charset="0"/>
                <a:cs typeface="Segoe UI" panose="020B0502040204020203" pitchFamily="34" charset="0"/>
              </a:rPr>
              <a:t>The module is structured to give you flexibility on your project, which means you will mainly work </a:t>
            </a:r>
            <a:r>
              <a:rPr lang="en-US" sz="21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on your own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400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A86C8C-F496-F87C-0E39-9DBF8E220916}"/>
              </a:ext>
            </a:extLst>
          </p:cNvPr>
          <p:cNvSpPr/>
          <p:nvPr/>
        </p:nvSpPr>
        <p:spPr>
          <a:xfrm>
            <a:off x="901148" y="4577789"/>
            <a:ext cx="10363200" cy="1717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8E4541-5CD0-C103-4246-400E6CC13B0B}"/>
              </a:ext>
            </a:extLst>
          </p:cNvPr>
          <p:cNvSpPr/>
          <p:nvPr/>
        </p:nvSpPr>
        <p:spPr>
          <a:xfrm>
            <a:off x="901148" y="2889557"/>
            <a:ext cx="10363200" cy="16882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25D79-A29D-6551-20B9-8CF6D876B121}"/>
              </a:ext>
            </a:extLst>
          </p:cNvPr>
          <p:cNvSpPr/>
          <p:nvPr/>
        </p:nvSpPr>
        <p:spPr>
          <a:xfrm>
            <a:off x="901148" y="1948654"/>
            <a:ext cx="10363200" cy="9378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8A0BB-BB42-23F3-C2BE-0B14A6B9A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367360"/>
            <a:ext cx="10134600" cy="1135517"/>
          </a:xfrm>
        </p:spPr>
        <p:txBody>
          <a:bodyPr anchor="ctr"/>
          <a:lstStyle/>
          <a:p>
            <a:pPr algn="ctr"/>
            <a:r>
              <a:rPr lang="en-US" b="1" spc="60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THESIS MYTHS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6FC1F6-85B1-8B23-2ECB-C90B5EBA2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1148" y="1274957"/>
            <a:ext cx="4849036" cy="814387"/>
          </a:xfrm>
        </p:spPr>
        <p:txBody>
          <a:bodyPr anchor="ctr">
            <a:norm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MYTH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0C2BA4-BDC3-75B8-C5C9-0E73B6EE7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6" y="2092439"/>
            <a:ext cx="4849036" cy="4348701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I won’t graduate with </a:t>
            </a:r>
            <a:r>
              <a:rPr lang="en-US" sz="1900" dirty="0" err="1">
                <a:latin typeface="Segoe UI" panose="020B0502040204020203" pitchFamily="34" charset="0"/>
                <a:cs typeface="Segoe UI" panose="020B0502040204020203" pitchFamily="34" charset="0"/>
              </a:rPr>
              <a:t>honours</a:t>
            </a: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 without doing the thesis.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90000"/>
            </a:pPr>
            <a:endParaRPr lang="en-US" sz="19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lnSpc>
                <a:spcPct val="100000"/>
              </a:lnSpc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The thesis is an easy option.</a:t>
            </a:r>
          </a:p>
          <a:p>
            <a:pPr marL="342900" indent="-342900">
              <a:lnSpc>
                <a:spcPct val="100000"/>
              </a:lnSpc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endParaRPr lang="en-US" sz="19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lnSpc>
                <a:spcPct val="100000"/>
              </a:lnSpc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endParaRPr lang="en-US" sz="19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lnSpc>
                <a:spcPct val="100000"/>
              </a:lnSpc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endParaRPr lang="en-US" sz="19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lnSpc>
                <a:spcPct val="100000"/>
              </a:lnSpc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If I don’t do a thesis, I can’t study for a master’s degree.</a:t>
            </a:r>
          </a:p>
          <a:p>
            <a:pPr marL="342900" indent="-342900">
              <a:lnSpc>
                <a:spcPct val="100000"/>
              </a:lnSpc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endParaRPr lang="en-US" sz="19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lnSpc>
                <a:spcPct val="100000"/>
              </a:lnSpc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endParaRPr lang="en-US" sz="19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lnSpc>
                <a:spcPct val="100000"/>
              </a:lnSpc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endParaRPr lang="en-US" sz="1900" b="1" dirty="0">
              <a:latin typeface="Segoe UI Semibold" panose="020B0502040204020203" pitchFamily="34" charset="0"/>
              <a:cs typeface="Segoe UI Semibold" panose="020B0502040204020203" pitchFamily="34" charset="0"/>
            </a:endParaRPr>
          </a:p>
          <a:p>
            <a:pPr marL="342900" indent="-342900">
              <a:lnSpc>
                <a:spcPct val="100000"/>
              </a:lnSpc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endParaRPr lang="en-US" sz="19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lnSpc>
                <a:spcPct val="100000"/>
              </a:lnSpc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endParaRPr lang="en-US" sz="1900" dirty="0">
              <a:latin typeface="Segoe UI Semibold" panose="020B0502040204020203" pitchFamily="34" charset="0"/>
              <a:cs typeface="Segoe UI Semibold" panose="020B0502040204020203" pitchFamily="34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846028-C173-890A-6666-464B6F0CC0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3616" y="1274957"/>
            <a:ext cx="4904585" cy="814387"/>
          </a:xfrm>
        </p:spPr>
        <p:txBody>
          <a:bodyPr anchor="ctr">
            <a:norm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FACT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7C0C3E-A5F9-76CF-1B0D-FCF21CE62E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19165" y="2092441"/>
            <a:ext cx="4849036" cy="434870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Clr>
                <a:schemeClr val="accent2"/>
              </a:buClr>
              <a:buFont typeface="Wingdings" pitchFamily="2" charset="2"/>
              <a:buChar char="ü"/>
            </a:pPr>
            <a:r>
              <a:rPr lang="en-US" sz="1900" b="1" dirty="0">
                <a:latin typeface="Segoe UI" panose="020B0502040204020203" pitchFamily="34" charset="0"/>
                <a:cs typeface="Segoe UI" panose="020B0502040204020203" pitchFamily="34" charset="0"/>
              </a:rPr>
              <a:t>Not at Sussex!</a:t>
            </a:r>
          </a:p>
          <a:p>
            <a:pPr marL="342900" indent="-342900">
              <a:lnSpc>
                <a:spcPct val="100000"/>
              </a:lnSpc>
              <a:buClr>
                <a:schemeClr val="accent2"/>
              </a:buClr>
              <a:buFont typeface="Wingdings" pitchFamily="2" charset="2"/>
              <a:buChar char="ü"/>
            </a:pPr>
            <a:endParaRPr lang="en-US" sz="19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lnSpc>
                <a:spcPct val="100000"/>
              </a:lnSpc>
              <a:spcAft>
                <a:spcPts val="1500"/>
              </a:spcAft>
              <a:buClr>
                <a:schemeClr val="accent2"/>
              </a:buClr>
              <a:buFont typeface="Wingdings" pitchFamily="2" charset="2"/>
              <a:buChar char="ü"/>
            </a:pPr>
            <a:r>
              <a:rPr lang="en-US" sz="1900" b="1" dirty="0">
                <a:latin typeface="Segoe UI" panose="020B0502040204020203" pitchFamily="34" charset="0"/>
                <a:cs typeface="Segoe UI" panose="020B0502040204020203" pitchFamily="34" charset="0"/>
              </a:rPr>
              <a:t>Writing a thesis is hard (but fun)! </a:t>
            </a: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Students need to be able to plan their time effectively and set their own deadlines. You can expect to work on the thesis in both terms.</a:t>
            </a:r>
            <a:endParaRPr lang="en-US" sz="1900" b="1" dirty="0">
              <a:latin typeface="Segoe UI Semibold" panose="020B0502040204020203" pitchFamily="34" charset="0"/>
              <a:cs typeface="Segoe UI Semibold" panose="020B0502040204020203" pitchFamily="34" charset="0"/>
            </a:endParaRPr>
          </a:p>
          <a:p>
            <a:pPr marL="342900" indent="-342900">
              <a:lnSpc>
                <a:spcPct val="100000"/>
              </a:lnSpc>
              <a:buClr>
                <a:schemeClr val="accent2"/>
              </a:buClr>
              <a:buFont typeface="Wingdings" pitchFamily="2" charset="2"/>
              <a:buChar char="ü"/>
            </a:pPr>
            <a:r>
              <a:rPr lang="en-US" sz="1900" b="1" dirty="0">
                <a:latin typeface="Segoe UI" panose="020B0502040204020203" pitchFamily="34" charset="0"/>
                <a:cs typeface="Segoe UI" panose="020B0502040204020203" pitchFamily="34" charset="0"/>
              </a:rPr>
              <a:t>Mostly untrue </a:t>
            </a: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(check entry requirements)! But you might find a master’s dissertation slightly less overwhelming if you’ve written an undergraduate thesis.</a:t>
            </a:r>
            <a:endParaRPr lang="en-US" sz="1900" b="1" dirty="0">
              <a:latin typeface="Segoe UI Semibold" panose="020B0502040204020203" pitchFamily="34" charset="0"/>
              <a:cs typeface="Segoe UI Semibold" panose="020B0502040204020203" pitchFamily="34" charset="0"/>
            </a:endParaRPr>
          </a:p>
          <a:p>
            <a:pPr>
              <a:lnSpc>
                <a:spcPct val="100000"/>
              </a:lnSpc>
            </a:pPr>
            <a:endParaRPr lang="en-US" sz="19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377AAE-FDA2-F31F-620A-B1E8A6C1BC09}"/>
              </a:ext>
            </a:extLst>
          </p:cNvPr>
          <p:cNvCxnSpPr>
            <a:stCxn id="7" idx="0"/>
            <a:endCxn id="9" idx="2"/>
          </p:cNvCxnSpPr>
          <p:nvPr/>
        </p:nvCxnSpPr>
        <p:spPr>
          <a:xfrm>
            <a:off x="6082748" y="1948654"/>
            <a:ext cx="0" cy="4347004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07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67041-9A20-E78C-1811-7947AF1C5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341528"/>
            <a:ext cx="10134600" cy="1288489"/>
          </a:xfrm>
        </p:spPr>
        <p:txBody>
          <a:bodyPr anchor="ctr"/>
          <a:lstStyle/>
          <a:p>
            <a:r>
              <a:rPr lang="en-US" b="1" spc="60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PREVIOUS DISSERTATIONS</a:t>
            </a:r>
            <a:endParaRPr lang="en-US" spc="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2477E-FB73-2C85-8DBC-5775D0F19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799" y="1630017"/>
            <a:ext cx="10703339" cy="4808883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Public art, tourism, and urban transformations in South Korea</a:t>
            </a:r>
          </a:p>
          <a:p>
            <a:pPr marL="617220" lvl="1" indent="-342900">
              <a:buClr>
                <a:schemeClr val="accent2"/>
              </a:buClr>
              <a:buSzPct val="90000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Fieldwork in two cities during year abroad, included interviews with residents and artists, supported by Nicola Anderson bursary</a:t>
            </a:r>
          </a:p>
          <a:p>
            <a:pPr marL="342900" indent="-342900">
              <a:buClr>
                <a:schemeClr val="accent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‘Why U Ruin Ridley Road?’: Effects of gentrification on Ridley Road Market</a:t>
            </a:r>
          </a:p>
          <a:p>
            <a:pPr marL="617220" lvl="1" indent="-342900">
              <a:buClr>
                <a:schemeClr val="accent2"/>
              </a:buClr>
              <a:buSzPct val="90000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Discourse analysis of government/council policy reports, participant observation of Ridley Road Market, interviews with 18 market traders</a:t>
            </a:r>
          </a:p>
          <a:p>
            <a:pPr marL="342900" indent="-342900">
              <a:buClr>
                <a:schemeClr val="accent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Implementation of inclusive education in Tanzania: What are the benefits and challenges for inclusive schools in Dar Es Salaam</a:t>
            </a:r>
          </a:p>
          <a:p>
            <a:pPr marL="617220" lvl="1" indent="-342900">
              <a:buClr>
                <a:schemeClr val="accent2"/>
              </a:buClr>
              <a:buSzPct val="90000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Phone interviews</a:t>
            </a:r>
          </a:p>
          <a:p>
            <a:pPr marL="342900" indent="-342900">
              <a:buClr>
                <a:schemeClr val="accent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The exploitation of hope: Exploring child </a:t>
            </a:r>
            <a:r>
              <a:rPr lang="en-US" b="1" dirty="0" err="1">
                <a:latin typeface="Segoe UI Semibold" panose="020B0502040204020203" pitchFamily="34" charset="0"/>
                <a:cs typeface="Segoe UI Semibold" panose="020B0502040204020203" pitchFamily="34" charset="0"/>
              </a:rPr>
              <a:t>labour</a:t>
            </a:r>
            <a:r>
              <a:rPr lang="en-US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 across three industries in Dhaka, Bangladesh</a:t>
            </a:r>
          </a:p>
          <a:p>
            <a:pPr marL="617220" lvl="1" indent="-342900">
              <a:buClr>
                <a:schemeClr val="accent2"/>
              </a:buClr>
              <a:buSzPct val="90000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Analysis of existing literature</a:t>
            </a:r>
          </a:p>
        </p:txBody>
      </p:sp>
    </p:spTree>
    <p:extLst>
      <p:ext uri="{BB962C8B-B14F-4D97-AF65-F5344CB8AC3E}">
        <p14:creationId xmlns:p14="http://schemas.microsoft.com/office/powerpoint/2010/main" val="1440631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4CE5B-7DD2-DB58-10C6-4283309B3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250" y="371061"/>
            <a:ext cx="10712732" cy="927652"/>
          </a:xfrm>
        </p:spPr>
        <p:txBody>
          <a:bodyPr anchor="ctr"/>
          <a:lstStyle/>
          <a:p>
            <a:pPr algn="ctr"/>
            <a:r>
              <a:rPr lang="en-US" b="1" spc="60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COUNTDOWN TO SUBMISSION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C6CB1C36-6421-5D37-B3A7-6C43B261B9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4008215"/>
              </p:ext>
            </p:extLst>
          </p:nvPr>
        </p:nvGraphicFramePr>
        <p:xfrm>
          <a:off x="939716" y="1380930"/>
          <a:ext cx="7845163" cy="4879674"/>
        </p:xfrm>
        <a:graphic>
          <a:graphicData uri="http://schemas.openxmlformats.org/drawingml/2006/table">
            <a:tbl>
              <a:tblPr firstRow="1">
                <a:tableStyleId>{16D9F66E-5EB9-4882-86FB-DCBF35E3C3E4}</a:tableStyleId>
              </a:tblPr>
              <a:tblGrid>
                <a:gridCol w="3448138">
                  <a:extLst>
                    <a:ext uri="{9D8B030D-6E8A-4147-A177-3AD203B41FA5}">
                      <a16:colId xmlns:a16="http://schemas.microsoft.com/office/drawing/2014/main" val="2510959573"/>
                    </a:ext>
                  </a:extLst>
                </a:gridCol>
                <a:gridCol w="4397025">
                  <a:extLst>
                    <a:ext uri="{9D8B030D-6E8A-4147-A177-3AD203B41FA5}">
                      <a16:colId xmlns:a16="http://schemas.microsoft.com/office/drawing/2014/main" val="3074999043"/>
                    </a:ext>
                  </a:extLst>
                </a:gridCol>
              </a:tblGrid>
              <a:tr h="69183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>
                          <a:solidFill>
                            <a:schemeClr val="tx1"/>
                          </a:solidFill>
                          <a:latin typeface="Segoe UI Semibold" panose="020B0502040204020203" pitchFamily="34" charset="0"/>
                          <a:cs typeface="Segoe UI Semibold" panose="020B0502040204020203" pitchFamily="34" charset="0"/>
                        </a:rPr>
                        <a:t>26 February 2024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Deadline for thesis applications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304231"/>
                  </a:ext>
                </a:extLst>
              </a:tr>
              <a:tr h="69183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latin typeface="Segoe UI Semibold" panose="020B0502040204020203" pitchFamily="34" charset="0"/>
                          <a:ea typeface="+mn-ea"/>
                          <a:cs typeface="Segoe UI Semibold" panose="020B0502040204020203" pitchFamily="34" charset="0"/>
                        </a:rPr>
                        <a:t>1 March 2024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Applicants notified of application outcome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2103021"/>
                  </a:ext>
                </a:extLst>
              </a:tr>
              <a:tr h="69183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>
                          <a:solidFill>
                            <a:schemeClr val="tx1"/>
                          </a:solidFill>
                          <a:latin typeface="Segoe UI Semibold" panose="020B0502040204020203" pitchFamily="34" charset="0"/>
                          <a:cs typeface="Segoe UI Semibold" panose="020B0502040204020203" pitchFamily="34" charset="0"/>
                        </a:rPr>
                        <a:t>11-21 March 2024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Successful applicants register for module via Sussex Direct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087569"/>
                  </a:ext>
                </a:extLst>
              </a:tr>
              <a:tr h="6918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>
                          <a:solidFill>
                            <a:schemeClr val="tx1"/>
                          </a:solidFill>
                          <a:latin typeface="Segoe UI Semibold" panose="020B0502040204020203" pitchFamily="34" charset="0"/>
                          <a:cs typeface="Segoe UI Semibold" panose="020B0502040204020203" pitchFamily="34" charset="0"/>
                        </a:rPr>
                        <a:t>Late March 2024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Students matched with supervisors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149876"/>
                  </a:ext>
                </a:extLst>
              </a:tr>
              <a:tr h="6918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>
                          <a:solidFill>
                            <a:schemeClr val="tx1"/>
                          </a:solidFill>
                          <a:latin typeface="Segoe UI Semibold" panose="020B0502040204020203" pitchFamily="34" charset="0"/>
                          <a:cs typeface="Segoe UI Semibold" panose="020B0502040204020203" pitchFamily="34" charset="0"/>
                        </a:rPr>
                        <a:t>Summer 2024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>
                          <a:solidFill>
                            <a:schemeClr val="tx1"/>
                          </a:solidFill>
                          <a:latin typeface="Segoe UI Semibold" panose="020B0502040204020203" pitchFamily="34" charset="0"/>
                          <a:cs typeface="Segoe UI Semibold" panose="020B0502040204020203" pitchFamily="34" charset="0"/>
                        </a:rPr>
                        <a:t>(or year abroad)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Begin reading and data collection (if relevant)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7106759"/>
                  </a:ext>
                </a:extLst>
              </a:tr>
              <a:tr h="6918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>
                          <a:solidFill>
                            <a:schemeClr val="tx1"/>
                          </a:solidFill>
                          <a:latin typeface="Segoe UI Semibold" panose="020B0502040204020203" pitchFamily="34" charset="0"/>
                          <a:cs typeface="Segoe UI Semibold" panose="020B0502040204020203" pitchFamily="34" charset="0"/>
                        </a:rPr>
                        <a:t>Final year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Module workshops, supervisions, independent research, writing up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270070"/>
                  </a:ext>
                </a:extLst>
              </a:tr>
              <a:tr h="6918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>
                          <a:solidFill>
                            <a:schemeClr val="tx1"/>
                          </a:solidFill>
                          <a:latin typeface="Segoe UI Semibold" panose="020B0502040204020203" pitchFamily="34" charset="0"/>
                          <a:cs typeface="Segoe UI Semibold" panose="020B0502040204020203" pitchFamily="34" charset="0"/>
                        </a:rPr>
                        <a:t>Assessment Block 2 2025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Deadline for thesis submission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3134658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037D2AB9-8FE0-C7E3-C2A7-F9BEFB40A9E6}"/>
              </a:ext>
            </a:extLst>
          </p:cNvPr>
          <p:cNvSpPr txBox="1">
            <a:spLocks/>
          </p:cNvSpPr>
          <p:nvPr/>
        </p:nvSpPr>
        <p:spPr>
          <a:xfrm>
            <a:off x="8784879" y="4226144"/>
            <a:ext cx="3297382" cy="9276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Wingdings" pitchFamily="2" charset="2"/>
              <a:buChar char="q"/>
            </a:pPr>
            <a:r>
              <a:rPr lang="en-US" sz="1800" dirty="0">
                <a:solidFill>
                  <a:schemeClr val="tx1"/>
                </a:solidFill>
                <a:highlight>
                  <a:srgbClr val="FFFF00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Data collection may require ethics approval</a:t>
            </a:r>
          </a:p>
        </p:txBody>
      </p:sp>
    </p:spTree>
    <p:extLst>
      <p:ext uri="{BB962C8B-B14F-4D97-AF65-F5344CB8AC3E}">
        <p14:creationId xmlns:p14="http://schemas.microsoft.com/office/powerpoint/2010/main" val="1437020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67041-9A20-E78C-1811-7947AF1C5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382551"/>
            <a:ext cx="10134600" cy="1288489"/>
          </a:xfrm>
        </p:spPr>
        <p:txBody>
          <a:bodyPr anchor="ctr"/>
          <a:lstStyle/>
          <a:p>
            <a:r>
              <a:rPr lang="en-US" b="1" spc="60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APPLYING TO THE THESIS MODULE</a:t>
            </a:r>
            <a:endParaRPr lang="en-US" spc="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2477E-FB73-2C85-8DBC-5775D0F19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671040"/>
            <a:ext cx="10134600" cy="4665783"/>
          </a:xfrm>
        </p:spPr>
        <p:txBody>
          <a:bodyPr/>
          <a:lstStyle/>
          <a:p>
            <a:pPr marL="342900" indent="-342900">
              <a:buClr>
                <a:schemeClr val="accent2"/>
              </a:buClr>
              <a:buSzPct val="90000"/>
              <a:buFont typeface="Wingdings" pitchFamily="2" charset="2"/>
              <a:buChar char="q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Proposal form (</a:t>
            </a:r>
            <a:r>
              <a:rPr lang="en-US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on Canvas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marL="617220" lvl="1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Tentative dissertation title</a:t>
            </a:r>
          </a:p>
          <a:p>
            <a:pPr marL="617220" lvl="1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Research questions and 3 sub-questions</a:t>
            </a:r>
          </a:p>
          <a:p>
            <a:pPr marL="617220" lvl="1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Research keywords (up to 5)</a:t>
            </a:r>
          </a:p>
          <a:p>
            <a:pPr marL="617220" lvl="1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Annotated bibliography (~500 words)</a:t>
            </a:r>
          </a:p>
          <a:p>
            <a:pPr marL="617220" lvl="1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Potential contribution of your research (100-200 words)</a:t>
            </a:r>
          </a:p>
          <a:p>
            <a:pPr marL="617220" lvl="1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Your plans for collecting primary or secondary data</a:t>
            </a:r>
          </a:p>
          <a:p>
            <a:pPr marL="617220" lvl="1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Your interest in the topic (100-200 words)</a:t>
            </a:r>
          </a:p>
          <a:p>
            <a:pPr marL="617220" lvl="1" indent="-342900">
              <a:buClr>
                <a:schemeClr val="accent2"/>
              </a:buClr>
              <a:buSzPct val="90000"/>
              <a:buFont typeface="Wingdings" pitchFamily="2" charset="2"/>
              <a:buChar char="q"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Clr>
                <a:schemeClr val="accent2"/>
              </a:buClr>
              <a:buSzPct val="90000"/>
              <a:buFont typeface="Wingdings" pitchFamily="2" charset="2"/>
              <a:buChar char="q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Submit the proposal form through </a:t>
            </a:r>
            <a:r>
              <a:rPr lang="en-US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submission link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, which also asks you:</a:t>
            </a:r>
          </a:p>
          <a:p>
            <a:pPr marL="617220" lvl="1" indent="-342900">
              <a:buClr>
                <a:schemeClr val="accent2"/>
              </a:buClr>
              <a:buSzPct val="90000"/>
              <a:buFont typeface="Wingdings" pitchFamily="2" charset="2"/>
              <a:buChar char="ü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Top 3 preferred supervisors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9F0560D-3D77-7B9C-D6C4-66FF031678CC}"/>
              </a:ext>
            </a:extLst>
          </p:cNvPr>
          <p:cNvSpPr txBox="1">
            <a:spLocks/>
          </p:cNvSpPr>
          <p:nvPr/>
        </p:nvSpPr>
        <p:spPr>
          <a:xfrm>
            <a:off x="7584281" y="1671040"/>
            <a:ext cx="3579019" cy="292867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Clr>
                <a:schemeClr val="accent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highlight>
                  <a:srgbClr val="FFFF00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You need to </a:t>
            </a:r>
            <a:r>
              <a:rPr lang="en-US" sz="1800" b="1" dirty="0">
                <a:solidFill>
                  <a:schemeClr val="tx1"/>
                </a:solidFill>
                <a:highlight>
                  <a:srgbClr val="FFFF00"/>
                </a:highlight>
                <a:latin typeface="Segoe UI Semibold" panose="020B0502040204020203" pitchFamily="34" charset="0"/>
                <a:cs typeface="Segoe UI Semibold" panose="020B0502040204020203" pitchFamily="34" charset="0"/>
              </a:rPr>
              <a:t>formally register</a:t>
            </a:r>
            <a:r>
              <a:rPr lang="en-US" sz="1800" dirty="0">
                <a:solidFill>
                  <a:schemeClr val="tx1"/>
                </a:solidFill>
                <a:highlight>
                  <a:srgbClr val="FFFF00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 for the Autumn (L2153A) </a:t>
            </a:r>
            <a:r>
              <a:rPr lang="en-US" sz="1800" u="sng" dirty="0">
                <a:solidFill>
                  <a:schemeClr val="tx1"/>
                </a:solidFill>
                <a:highlight>
                  <a:srgbClr val="FFFF00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or</a:t>
            </a:r>
            <a:r>
              <a:rPr lang="en-US" sz="1800" dirty="0">
                <a:solidFill>
                  <a:schemeClr val="tx1"/>
                </a:solidFill>
                <a:highlight>
                  <a:srgbClr val="FFFF00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 Spring (L2153S) term of the module</a:t>
            </a:r>
          </a:p>
          <a:p>
            <a:pPr marL="457200" indent="-457200">
              <a:buClr>
                <a:schemeClr val="accent6"/>
              </a:buClr>
              <a:buSzPct val="80000"/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highlight>
                <a:srgbClr val="FFFF00"/>
              </a:highligh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Clr>
                <a:schemeClr val="accent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highlight>
                  <a:srgbClr val="FFFF00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The proposal is meant to help you think through your topic of interest, so </a:t>
            </a:r>
            <a:r>
              <a:rPr lang="en-US" sz="1800" b="1" dirty="0">
                <a:solidFill>
                  <a:schemeClr val="tx1"/>
                </a:solidFill>
                <a:highlight>
                  <a:srgbClr val="FFFF00"/>
                </a:highlight>
                <a:latin typeface="Segoe UI Semibold" panose="020B0502040204020203" pitchFamily="34" charset="0"/>
                <a:cs typeface="Segoe UI Semibold" panose="020B0502040204020203" pitchFamily="34" charset="0"/>
              </a:rPr>
              <a:t>you are not tied to the exact research questions</a:t>
            </a:r>
            <a:r>
              <a:rPr lang="en-US" sz="1800" dirty="0">
                <a:solidFill>
                  <a:schemeClr val="tx1"/>
                </a:solidFill>
                <a:highlight>
                  <a:srgbClr val="FFFF00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 you submit</a:t>
            </a:r>
          </a:p>
        </p:txBody>
      </p:sp>
    </p:spTree>
    <p:extLst>
      <p:ext uri="{BB962C8B-B14F-4D97-AF65-F5344CB8AC3E}">
        <p14:creationId xmlns:p14="http://schemas.microsoft.com/office/powerpoint/2010/main" val="3164469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25797CD3-6EA1-609F-C412-6383F1FFBF3F}"/>
              </a:ext>
            </a:extLst>
          </p:cNvPr>
          <p:cNvSpPr txBox="1">
            <a:spLocks/>
          </p:cNvSpPr>
          <p:nvPr/>
        </p:nvSpPr>
        <p:spPr>
          <a:xfrm>
            <a:off x="383431" y="1032724"/>
            <a:ext cx="3385005" cy="70080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b="1" dirty="0">
                <a:solidFill>
                  <a:schemeClr val="accent6"/>
                </a:solidFill>
                <a:latin typeface="Segoe UI Semibold" panose="020B0502040204020203" pitchFamily="34" charset="0"/>
                <a:cs typeface="Segoe UI Semibold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Studying International Development</a:t>
            </a:r>
            <a:r>
              <a:rPr lang="en-GB" sz="2000" b="1" dirty="0">
                <a:solidFill>
                  <a:schemeClr val="accent6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 (Canvas)</a:t>
            </a:r>
          </a:p>
        </p:txBody>
      </p:sp>
      <p:pic>
        <p:nvPicPr>
          <p:cNvPr id="7" name="Picture 6" descr="Text, Word&#10;&#10;Description automatically generated with medium confidence">
            <a:extLst>
              <a:ext uri="{FF2B5EF4-FFF2-40B4-BE49-F238E27FC236}">
                <a16:creationId xmlns:a16="http://schemas.microsoft.com/office/drawing/2014/main" id="{C59C4DFC-2DE8-2D38-47B4-E3B6CE4F6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6169" y="868720"/>
            <a:ext cx="7772400" cy="512056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4FDEEA5-152B-B67C-37D5-8477842B01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36" y="1737545"/>
            <a:ext cx="4116373" cy="338291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633D78CB-EDA5-2C97-7E0A-78A5A8335405}"/>
              </a:ext>
            </a:extLst>
          </p:cNvPr>
          <p:cNvSpPr/>
          <p:nvPr/>
        </p:nvSpPr>
        <p:spPr>
          <a:xfrm rot="13580553">
            <a:off x="1789302" y="3888315"/>
            <a:ext cx="641102" cy="373976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105869"/>
      </p:ext>
    </p:extLst>
  </p:cSld>
  <p:clrMapOvr>
    <a:masterClrMapping/>
  </p:clrMapOvr>
</p:sld>
</file>

<file path=ppt/theme/theme1.xml><?xml version="1.0" encoding="utf-8"?>
<a:theme xmlns:a="http://schemas.openxmlformats.org/drawingml/2006/main" name="AdornVTI">
  <a:themeElements>
    <a:clrScheme name="AnalogousFromLightSeedRightStep">
      <a:dk1>
        <a:srgbClr val="000000"/>
      </a:dk1>
      <a:lt1>
        <a:srgbClr val="FFFFFF"/>
      </a:lt1>
      <a:dk2>
        <a:srgbClr val="3A3621"/>
      </a:dk2>
      <a:lt2>
        <a:srgbClr val="E2E8E5"/>
      </a:lt2>
      <a:accent1>
        <a:srgbClr val="EA73A4"/>
      </a:accent1>
      <a:accent2>
        <a:srgbClr val="E55454"/>
      </a:accent2>
      <a:accent3>
        <a:srgbClr val="E59053"/>
      </a:accent3>
      <a:accent4>
        <a:srgbClr val="B6A343"/>
      </a:accent4>
      <a:accent5>
        <a:srgbClr val="95AB54"/>
      </a:accent5>
      <a:accent6>
        <a:srgbClr val="69B643"/>
      </a:accent6>
      <a:hlink>
        <a:srgbClr val="578F78"/>
      </a:hlink>
      <a:folHlink>
        <a:srgbClr val="7F7F7F"/>
      </a:folHlink>
    </a:clrScheme>
    <a:fontScheme name="Bembo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ornVTI" id="{497E3FA9-5A27-4D12-9D04-917BEF3D1303}" vid="{34192A01-61CA-4566-9818-841C607496F7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9620</TotalTime>
  <Words>724</Words>
  <Application>Microsoft Office PowerPoint</Application>
  <PresentationFormat>Widescreen</PresentationFormat>
  <Paragraphs>102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Bembo</vt:lpstr>
      <vt:lpstr>Calibri</vt:lpstr>
      <vt:lpstr>Segoe UI</vt:lpstr>
      <vt:lpstr>Segoe UI Black</vt:lpstr>
      <vt:lpstr>Segoe UI Semibold</vt:lpstr>
      <vt:lpstr>Wingdings</vt:lpstr>
      <vt:lpstr>AdornVTI</vt:lpstr>
      <vt:lpstr>Information session + Q&amp;A</vt:lpstr>
      <vt:lpstr>About the module</vt:lpstr>
      <vt:lpstr>WHAT DOES THE THESIS ENTAIL?</vt:lpstr>
      <vt:lpstr>MODULE WORKSHOPS</vt:lpstr>
      <vt:lpstr>WHAT TO EXPECT</vt:lpstr>
      <vt:lpstr>THESIS MYTHS</vt:lpstr>
      <vt:lpstr>PREVIOUS DISSERTATIONS</vt:lpstr>
      <vt:lpstr>COUNTDOWN TO SUBMISSION</vt:lpstr>
      <vt:lpstr>APPLYING TO THE THESIS MODULE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Development thesis Spring term</dc:title>
  <dc:creator>Melissa Gatter</dc:creator>
  <cp:lastModifiedBy>Ben Facer</cp:lastModifiedBy>
  <cp:revision>4</cp:revision>
  <dcterms:created xsi:type="dcterms:W3CDTF">2022-12-19T09:44:24Z</dcterms:created>
  <dcterms:modified xsi:type="dcterms:W3CDTF">2024-02-01T09:31:35Z</dcterms:modified>
</cp:coreProperties>
</file>