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64" r:id="rId4"/>
    <p:sldId id="263"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p:cViewPr varScale="1">
        <p:scale>
          <a:sx n="112" d="100"/>
          <a:sy n="112" d="100"/>
        </p:scale>
        <p:origin x="154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p.rowhani@sussex.ac.uk"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Picture of a large feedlot in California"/>
          <p:cNvPicPr>
            <a:picLocks noChangeAspect="1" noChangeArrowheads="1"/>
          </p:cNvPicPr>
          <p:nvPr/>
        </p:nvPicPr>
        <p:blipFill rotWithShape="1">
          <a:blip r:embed="rId2">
            <a:extLst>
              <a:ext uri="{28A0092B-C50C-407E-A947-70E740481C1C}">
                <a14:useLocalDpi xmlns:a14="http://schemas.microsoft.com/office/drawing/2010/main" val="0"/>
              </a:ext>
            </a:extLst>
          </a:blip>
          <a:srcRect r="11073"/>
          <a:stretch/>
        </p:blipFill>
        <p:spPr bwMode="auto">
          <a:xfrm>
            <a:off x="-35859" y="-3666"/>
            <a:ext cx="9179859" cy="68616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5859" y="0"/>
            <a:ext cx="9179859" cy="1752600"/>
          </a:xfrm>
          <a:prstGeom prst="rect">
            <a:avLst/>
          </a:prstGeom>
          <a:solidFill>
            <a:schemeClr val="bg2">
              <a:lumMod val="9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100" b="1" cap="all" dirty="0">
                <a:solidFill>
                  <a:schemeClr val="bg2">
                    <a:lumMod val="25000"/>
                  </a:schemeClr>
                </a:solidFill>
              </a:rPr>
              <a:t>GLOBAL FOOD SECURITY </a:t>
            </a:r>
            <a:r>
              <a:rPr lang="en-GB" sz="3600" b="1">
                <a:solidFill>
                  <a:schemeClr val="bg2">
                    <a:lumMod val="25000"/>
                  </a:schemeClr>
                </a:solidFill>
              </a:rPr>
              <a:t>(005GS)</a:t>
            </a:r>
            <a:endParaRPr lang="en-GB" sz="3600" b="1" dirty="0">
              <a:solidFill>
                <a:schemeClr val="bg2">
                  <a:lumMod val="25000"/>
                </a:schemeClr>
              </a:solidFill>
            </a:endParaRPr>
          </a:p>
          <a:p>
            <a:r>
              <a:rPr lang="en-GB" sz="3500" b="1" dirty="0">
                <a:solidFill>
                  <a:schemeClr val="bg2">
                    <a:lumMod val="25000"/>
                  </a:schemeClr>
                </a:solidFill>
              </a:rPr>
              <a:t>Dr Pedram Rowhani</a:t>
            </a:r>
          </a:p>
        </p:txBody>
      </p:sp>
    </p:spTree>
    <p:extLst>
      <p:ext uri="{BB962C8B-B14F-4D97-AF65-F5344CB8AC3E}">
        <p14:creationId xmlns:p14="http://schemas.microsoft.com/office/powerpoint/2010/main" val="427814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3806940"/>
            <a:ext cx="8458200" cy="2898660"/>
          </a:xfrm>
        </p:spPr>
        <p:txBody>
          <a:bodyPr>
            <a:normAutofit/>
          </a:bodyPr>
          <a:lstStyle/>
          <a:p>
            <a:pPr marL="0" indent="0">
              <a:buNone/>
            </a:pPr>
            <a:r>
              <a:rPr lang="en-US" sz="2000" dirty="0"/>
              <a:t>Because you eat and drink multiple times a day and that simple action has one of the biggest impact on our planet.</a:t>
            </a:r>
          </a:p>
          <a:p>
            <a:pPr marL="0" indent="0">
              <a:buNone/>
            </a:pPr>
            <a:endParaRPr lang="en-US" sz="2000" dirty="0"/>
          </a:p>
          <a:p>
            <a:pPr marL="0" indent="0">
              <a:buNone/>
            </a:pPr>
            <a:r>
              <a:rPr lang="en-US" sz="2000" dirty="0"/>
              <a:t>Because it is an interdisciplinary module.</a:t>
            </a:r>
          </a:p>
          <a:p>
            <a:pPr marL="0" indent="0">
              <a:buNone/>
            </a:pPr>
            <a:endParaRPr lang="en-US" sz="2000" dirty="0"/>
          </a:p>
          <a:p>
            <a:pPr marL="0" indent="0">
              <a:buNone/>
            </a:pPr>
            <a:r>
              <a:rPr lang="en-US" sz="2000" dirty="0"/>
              <a:t>Because food is the biggest challenge that humanity faces.</a:t>
            </a:r>
          </a:p>
          <a:p>
            <a:pPr marL="0" indent="0">
              <a:buNone/>
            </a:pPr>
            <a:endParaRPr lang="en-US" sz="2000" dirty="0"/>
          </a:p>
          <a:p>
            <a:pPr marL="0" indent="0">
              <a:buNone/>
            </a:pPr>
            <a:r>
              <a:rPr lang="en-US" sz="2000" dirty="0"/>
              <a:t>Because billions of people are malnourished</a:t>
            </a:r>
          </a:p>
        </p:txBody>
      </p:sp>
      <p:pic>
        <p:nvPicPr>
          <p:cNvPr id="2050" name="Picture 2" descr="Image result for urban agriculture developing countries">
            <a:extLst>
              <a:ext uri="{FF2B5EF4-FFF2-40B4-BE49-F238E27FC236}">
                <a16:creationId xmlns:a16="http://schemas.microsoft.com/office/drawing/2014/main" id="{23483833-2E45-CD42-B609-3FD239242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63"/>
          <a:stretch/>
        </p:blipFill>
        <p:spPr bwMode="auto">
          <a:xfrm>
            <a:off x="0" y="0"/>
            <a:ext cx="9144000" cy="305106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2A16DFE1-0FA1-2341-80EA-8BBE9389C9E7}"/>
              </a:ext>
            </a:extLst>
          </p:cNvPr>
          <p:cNvSpPr txBox="1">
            <a:spLocks/>
          </p:cNvSpPr>
          <p:nvPr/>
        </p:nvSpPr>
        <p:spPr>
          <a:xfrm>
            <a:off x="600075" y="3200400"/>
            <a:ext cx="82296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a:t>Why take this module?</a:t>
            </a:r>
          </a:p>
        </p:txBody>
      </p:sp>
    </p:spTree>
    <p:extLst>
      <p:ext uri="{BB962C8B-B14F-4D97-AF65-F5344CB8AC3E}">
        <p14:creationId xmlns:p14="http://schemas.microsoft.com/office/powerpoint/2010/main" val="103852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2209800"/>
            <a:ext cx="8458200" cy="3733800"/>
          </a:xfrm>
        </p:spPr>
        <p:txBody>
          <a:bodyPr>
            <a:normAutofit/>
          </a:bodyPr>
          <a:lstStyle/>
          <a:p>
            <a:pPr marL="0" indent="0">
              <a:buNone/>
            </a:pPr>
            <a:r>
              <a:rPr lang="en-US" sz="2000" dirty="0"/>
              <a:t>Level 6, 30 credit</a:t>
            </a:r>
          </a:p>
          <a:p>
            <a:endParaRPr lang="en-GB" sz="2000" dirty="0"/>
          </a:p>
          <a:p>
            <a:pPr marL="0" indent="0">
              <a:buNone/>
            </a:pPr>
            <a:r>
              <a:rPr lang="en-GB" sz="2000" dirty="0"/>
              <a:t>We mainly focus on the following questions:</a:t>
            </a:r>
          </a:p>
          <a:p>
            <a:pPr marL="0" indent="0">
              <a:buNone/>
            </a:pPr>
            <a:endParaRPr lang="en-GB" sz="2000" dirty="0"/>
          </a:p>
          <a:p>
            <a:r>
              <a:rPr lang="en-GB" sz="2000" dirty="0"/>
              <a:t>As we are producing so much food, why are there so many people suffering from obesity while many are hungry?</a:t>
            </a:r>
          </a:p>
          <a:p>
            <a:endParaRPr lang="en-GB" sz="2000" dirty="0"/>
          </a:p>
          <a:p>
            <a:r>
              <a:rPr lang="en-GB" sz="2000" dirty="0"/>
              <a:t>How can we develop a sustainable food system?</a:t>
            </a:r>
            <a:endParaRPr lang="en-US" sz="2000" dirty="0"/>
          </a:p>
        </p:txBody>
      </p:sp>
      <p:pic>
        <p:nvPicPr>
          <p:cNvPr id="3076" name="Picture 4" descr="Bing Images - Soy Farming - Soybeans are harvested at Fartura Farm, in Mato Grosso state, Brazil – Paulo Fridman/Corbis"/>
          <p:cNvPicPr>
            <a:picLocks noChangeAspect="1" noChangeArrowheads="1"/>
          </p:cNvPicPr>
          <p:nvPr/>
        </p:nvPicPr>
        <p:blipFill rotWithShape="1">
          <a:blip r:embed="rId2">
            <a:extLst>
              <a:ext uri="{28A0092B-C50C-407E-A947-70E740481C1C}">
                <a14:useLocalDpi xmlns:a14="http://schemas.microsoft.com/office/drawing/2010/main" val="0"/>
              </a:ext>
            </a:extLst>
          </a:blip>
          <a:srcRect t="39919" b="27938"/>
          <a:stretch/>
        </p:blipFill>
        <p:spPr bwMode="auto">
          <a:xfrm>
            <a:off x="0" y="0"/>
            <a:ext cx="9124950" cy="1567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92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7D0B-2E39-5B40-B9D6-05B2293E3F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1816A9-55A5-4B44-AA68-75F595F5F420}"/>
              </a:ext>
            </a:extLst>
          </p:cNvPr>
          <p:cNvSpPr>
            <a:spLocks noGrp="1"/>
          </p:cNvSpPr>
          <p:nvPr>
            <p:ph idx="1"/>
          </p:nvPr>
        </p:nvSpPr>
        <p:spPr>
          <a:xfrm>
            <a:off x="457200" y="2743200"/>
            <a:ext cx="8229600" cy="3840162"/>
          </a:xfrm>
        </p:spPr>
        <p:txBody>
          <a:bodyPr>
            <a:normAutofit/>
          </a:bodyPr>
          <a:lstStyle/>
          <a:p>
            <a:pPr marL="0" indent="0">
              <a:buNone/>
            </a:pPr>
            <a:r>
              <a:rPr lang="en-US" sz="2400" dirty="0"/>
              <a:t>By the end of the module, you should be able to:</a:t>
            </a:r>
          </a:p>
          <a:p>
            <a:pPr lvl="1"/>
            <a:r>
              <a:rPr lang="en-GB" sz="1800" dirty="0"/>
              <a:t>discuss and analyse the complexity of the current food system, from seed to the plate, from the local to the global </a:t>
            </a:r>
          </a:p>
          <a:p>
            <a:pPr lvl="1"/>
            <a:r>
              <a:rPr lang="en-GB" sz="1800" dirty="0"/>
              <a:t>describe the various metrics, definitions and dimensions of food security and highlight their limitations and strengths by using current research literature research, </a:t>
            </a:r>
          </a:p>
          <a:p>
            <a:pPr lvl="1"/>
            <a:r>
              <a:rPr lang="en-GB" sz="1800" dirty="0"/>
              <a:t>appraise in detail scientific papers by assessing their significance, assumptions, and limitations of arguments </a:t>
            </a:r>
          </a:p>
          <a:p>
            <a:pPr lvl="1"/>
            <a:r>
              <a:rPr lang="en-GB" sz="1800" dirty="0"/>
              <a:t>work in a group environment to formulate arguments, develop and share ideas, reflect critically on scientific papers, and communicate to various audiences.</a:t>
            </a:r>
            <a:endParaRPr lang="en-GB" sz="2400" dirty="0"/>
          </a:p>
        </p:txBody>
      </p:sp>
      <p:pic>
        <p:nvPicPr>
          <p:cNvPr id="1028" name="Picture 4" descr="Image result for agriculture developing ancient egypt">
            <a:extLst>
              <a:ext uri="{FF2B5EF4-FFF2-40B4-BE49-F238E27FC236}">
                <a16:creationId xmlns:a16="http://schemas.microsoft.com/office/drawing/2014/main" id="{580E2FAC-E453-604E-82F6-E6CAB5967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59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13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743"/>
            <a:ext cx="8229600" cy="685800"/>
          </a:xfrm>
        </p:spPr>
        <p:txBody>
          <a:bodyPr>
            <a:normAutofit/>
          </a:bodyPr>
          <a:lstStyle/>
          <a:p>
            <a:pPr algn="l"/>
            <a:r>
              <a:rPr lang="en-GB" sz="3600" dirty="0"/>
              <a:t>How will it be taught?</a:t>
            </a:r>
          </a:p>
        </p:txBody>
      </p:sp>
      <p:sp>
        <p:nvSpPr>
          <p:cNvPr id="3" name="Content Placeholder 2"/>
          <p:cNvSpPr>
            <a:spLocks noGrp="1"/>
          </p:cNvSpPr>
          <p:nvPr>
            <p:ph idx="1"/>
          </p:nvPr>
        </p:nvSpPr>
        <p:spPr>
          <a:xfrm>
            <a:off x="266700" y="2286000"/>
            <a:ext cx="8610600" cy="4724400"/>
          </a:xfrm>
        </p:spPr>
        <p:txBody>
          <a:bodyPr>
            <a:normAutofit/>
          </a:bodyPr>
          <a:lstStyle/>
          <a:p>
            <a:r>
              <a:rPr lang="en-US" sz="2000" dirty="0"/>
              <a:t>Weekly lecture (1 hour) and seminar (2 hours)</a:t>
            </a:r>
          </a:p>
          <a:p>
            <a:r>
              <a:rPr lang="en-US" sz="2000" dirty="0"/>
              <a:t>Student-led seminars &amp; Guest speakers</a:t>
            </a:r>
          </a:p>
          <a:p>
            <a:r>
              <a:rPr lang="en-GB" sz="2000" dirty="0"/>
              <a:t>Examples of key topics that we will try to cover: </a:t>
            </a:r>
          </a:p>
          <a:p>
            <a:pPr lvl="1"/>
            <a:r>
              <a:rPr lang="en-GB" sz="1600" dirty="0"/>
              <a:t>What is food security? </a:t>
            </a:r>
          </a:p>
          <a:p>
            <a:pPr lvl="1"/>
            <a:r>
              <a:rPr lang="en-GB" sz="1600" dirty="0"/>
              <a:t>Impact of climate change: mitigation and adaptation potential of agriculture</a:t>
            </a:r>
          </a:p>
          <a:p>
            <a:pPr lvl="1"/>
            <a:r>
              <a:rPr lang="en-GB" sz="1600" dirty="0"/>
              <a:t>Deforestation, pesticides, biodiversity and other environmental issues</a:t>
            </a:r>
          </a:p>
          <a:p>
            <a:pPr lvl="1"/>
            <a:r>
              <a:rPr lang="en-GB" sz="1600" dirty="0"/>
              <a:t>Famines and hunger</a:t>
            </a:r>
          </a:p>
          <a:p>
            <a:pPr lvl="1"/>
            <a:r>
              <a:rPr lang="en-GB" sz="1600" dirty="0"/>
              <a:t>Food waste</a:t>
            </a:r>
            <a:endParaRPr lang="en-US" sz="1600" dirty="0"/>
          </a:p>
          <a:p>
            <a:r>
              <a:rPr lang="en-GB" sz="2000" dirty="0"/>
              <a:t>Assessment</a:t>
            </a:r>
            <a:endParaRPr lang="en-GB" sz="1600" dirty="0"/>
          </a:p>
          <a:p>
            <a:pPr lvl="1"/>
            <a:r>
              <a:rPr lang="en-GB" sz="1600" dirty="0"/>
              <a:t>Coursework (50%): </a:t>
            </a:r>
          </a:p>
          <a:p>
            <a:pPr lvl="2"/>
            <a:r>
              <a:rPr lang="en-GB" sz="1200" dirty="0"/>
              <a:t>20% 15-min Group Presentation</a:t>
            </a:r>
          </a:p>
          <a:p>
            <a:pPr lvl="2"/>
            <a:r>
              <a:rPr lang="en-GB" sz="1200" dirty="0"/>
              <a:t>30% Reflective Journal &amp; Participation</a:t>
            </a:r>
          </a:p>
          <a:p>
            <a:pPr lvl="1"/>
            <a:r>
              <a:rPr lang="en-GB" sz="1600" dirty="0"/>
              <a:t>2-hour Policy Brief (50%)</a:t>
            </a:r>
          </a:p>
        </p:txBody>
      </p:sp>
      <p:pic>
        <p:nvPicPr>
          <p:cNvPr id="4098" name="Picture 2" descr="Picture of a Peruvian family taking a break from harvesting potatoes."/>
          <p:cNvPicPr>
            <a:picLocks noChangeAspect="1" noChangeArrowheads="1"/>
          </p:cNvPicPr>
          <p:nvPr/>
        </p:nvPicPr>
        <p:blipFill rotWithShape="1">
          <a:blip r:embed="rId2">
            <a:extLst>
              <a:ext uri="{28A0092B-C50C-407E-A947-70E740481C1C}">
                <a14:useLocalDpi xmlns:a14="http://schemas.microsoft.com/office/drawing/2010/main" val="0"/>
              </a:ext>
            </a:extLst>
          </a:blip>
          <a:srcRect t="47999" b="12229"/>
          <a:stretch/>
        </p:blipFill>
        <p:spPr bwMode="auto">
          <a:xfrm>
            <a:off x="0" y="0"/>
            <a:ext cx="9144000" cy="1653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651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109"/>
            <a:ext cx="8229600" cy="685800"/>
          </a:xfrm>
        </p:spPr>
        <p:txBody>
          <a:bodyPr>
            <a:normAutofit/>
          </a:bodyPr>
          <a:lstStyle/>
          <a:p>
            <a:pPr algn="l"/>
            <a:r>
              <a:rPr lang="en-GB" sz="3600" dirty="0"/>
              <a:t>Who am I?</a:t>
            </a:r>
          </a:p>
        </p:txBody>
      </p:sp>
      <p:sp>
        <p:nvSpPr>
          <p:cNvPr id="3" name="Content Placeholder 2"/>
          <p:cNvSpPr>
            <a:spLocks noGrp="1"/>
          </p:cNvSpPr>
          <p:nvPr>
            <p:ph idx="1"/>
          </p:nvPr>
        </p:nvSpPr>
        <p:spPr>
          <a:xfrm>
            <a:off x="2286000" y="2249680"/>
            <a:ext cx="6858000" cy="4379720"/>
          </a:xfrm>
        </p:spPr>
        <p:txBody>
          <a:bodyPr>
            <a:normAutofit/>
          </a:bodyPr>
          <a:lstStyle/>
          <a:p>
            <a:r>
              <a:rPr lang="en-US" sz="2000" dirty="0"/>
              <a:t>Dr. Pedram Rowhani</a:t>
            </a:r>
          </a:p>
          <a:p>
            <a:pPr marL="457200" lvl="1" indent="0">
              <a:buNone/>
            </a:pPr>
            <a:r>
              <a:rPr lang="en-US" sz="1600" dirty="0"/>
              <a:t>I like eating food and my research focuses on global land use dynamics and the interaction between human society and their environment. I am currently working on the impacts of natural hazards on agriculture, the environmental and nutritional outcomes of the Common Agricultural Policy, mapping global irrigated areas, and land use change driven by Quinoa in Bolivia. </a:t>
            </a:r>
          </a:p>
          <a:p>
            <a:endParaRPr lang="en-US" sz="2000" dirty="0"/>
          </a:p>
          <a:p>
            <a:pPr marL="0" indent="0">
              <a:buNone/>
            </a:pPr>
            <a:endParaRPr lang="en-US" sz="2000" dirty="0"/>
          </a:p>
          <a:p>
            <a:r>
              <a:rPr lang="en-US" sz="2000" dirty="0"/>
              <a:t>Questions? </a:t>
            </a:r>
          </a:p>
          <a:p>
            <a:pPr marL="457200" lvl="1" indent="0">
              <a:buNone/>
            </a:pPr>
            <a:r>
              <a:rPr lang="en-US" sz="1600" dirty="0"/>
              <a:t>Email: </a:t>
            </a:r>
            <a:r>
              <a:rPr lang="en-US" sz="1600" dirty="0">
                <a:hlinkClick r:id="rId2"/>
              </a:rPr>
              <a:t>p.rowhani@sussex.ac.uk</a:t>
            </a:r>
            <a:r>
              <a:rPr lang="en-US" sz="1600" dirty="0"/>
              <a:t> (or see me in my office in </a:t>
            </a:r>
            <a:r>
              <a:rPr lang="en-US" sz="1600" dirty="0" err="1"/>
              <a:t>Chichester</a:t>
            </a:r>
            <a:r>
              <a:rPr lang="en-US" sz="1600" dirty="0"/>
              <a:t> 1).</a:t>
            </a:r>
          </a:p>
        </p:txBody>
      </p:sp>
      <p:pic>
        <p:nvPicPr>
          <p:cNvPr id="5122" name="Picture 2" descr="Picture of a herd of sheep and goats"/>
          <p:cNvPicPr>
            <a:picLocks noChangeAspect="1" noChangeArrowheads="1"/>
          </p:cNvPicPr>
          <p:nvPr/>
        </p:nvPicPr>
        <p:blipFill rotWithShape="1">
          <a:blip r:embed="rId3">
            <a:extLst>
              <a:ext uri="{28A0092B-C50C-407E-A947-70E740481C1C}">
                <a14:useLocalDpi xmlns:a14="http://schemas.microsoft.com/office/drawing/2010/main" val="0"/>
              </a:ext>
            </a:extLst>
          </a:blip>
          <a:srcRect t="62415" b="13595"/>
          <a:stretch/>
        </p:blipFill>
        <p:spPr bwMode="auto">
          <a:xfrm>
            <a:off x="0" y="0"/>
            <a:ext cx="9143999" cy="151307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smbhome.uscs.susx.ac.uk\pr85\Downloads\Mahsa family 2014-Mahsa Family 2014-003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147" t="5143" r="31145" b="47428"/>
          <a:stretch/>
        </p:blipFill>
        <p:spPr bwMode="auto">
          <a:xfrm>
            <a:off x="304800" y="2362200"/>
            <a:ext cx="1865811" cy="2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969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396</Words>
  <Application>Microsoft Macintosh PowerPoint</Application>
  <PresentationFormat>On-screen Show (4:3)</PresentationFormat>
  <Paragraphs>45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What’s the module about?</vt:lpstr>
      <vt:lpstr>What’s the module about?</vt:lpstr>
      <vt:lpstr>PowerPoint Presentation</vt:lpstr>
      <vt:lpstr>How will it be taught?</vt:lpstr>
      <vt:lpstr>Who am 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Environmental change (003GA)</dc:title>
  <dc:creator>Alexander Antonarakis</dc:creator>
  <cp:lastModifiedBy>Pedram Rowhani</cp:lastModifiedBy>
  <cp:revision>28</cp:revision>
  <dcterms:created xsi:type="dcterms:W3CDTF">2006-08-16T00:00:00Z</dcterms:created>
  <dcterms:modified xsi:type="dcterms:W3CDTF">2025-03-01T11:43:50Z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-1983228905</vt:i4>
  </property>
  <property fmtid="{D5CDD505-2E9C-101B-9397-08002B2CF9AE}" pid="3" name="_NewReviewCycle">
    <vt:lpwstr/>
  </property>
  <property fmtid="{D5CDD505-2E9C-101B-9397-08002B2CF9AE}" pid="4" name="_EmailSubject">
    <vt:lpwstr>2015-16 Geography Yr 3 Modules - PLS ACT NOW</vt:lpwstr>
  </property>
  <property fmtid="{D5CDD505-2E9C-101B-9397-08002B2CF9AE}" pid="5" name="_AuthorEmail">
    <vt:lpwstr>c.senger@sussex.ac.uk</vt:lpwstr>
  </property>
  <property fmtid="{D5CDD505-2E9C-101B-9397-08002B2CF9AE}" pid="6" name="_AuthorEmailDisplayName">
    <vt:lpwstr>Catherine Senger</vt:lpwstr>
  </property>
</Properties>
</file>