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1"/>
  </p:sldMasterIdLst>
  <p:notesMasterIdLst>
    <p:notesMasterId r:id="rId8"/>
  </p:notesMasterIdLst>
  <p:sldIdLst>
    <p:sldId id="256" r:id="rId2"/>
    <p:sldId id="261" r:id="rId3"/>
    <p:sldId id="257" r:id="rId4"/>
    <p:sldId id="259" r:id="rId5"/>
    <p:sldId id="262"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29"/>
    <p:restoredTop sz="94659"/>
  </p:normalViewPr>
  <p:slideViewPr>
    <p:cSldViewPr snapToGrid="0" snapToObjects="1">
      <p:cViewPr varScale="1">
        <p:scale>
          <a:sx n="105" d="100"/>
          <a:sy n="105" d="100"/>
        </p:scale>
        <p:origin x="121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111FB9-7BB2-044B-B2CD-8BCB70F5D9D2}" type="datetimeFigureOut">
              <a:rPr lang="en-US" smtClean="0"/>
              <a:t>3/3/25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336916-8A5C-9B42-8963-DD32196E8AF2}" type="slidenum">
              <a:rPr lang="en-US" smtClean="0"/>
              <a:t>‹#›</a:t>
            </a:fld>
            <a:endParaRPr lang="en-US"/>
          </a:p>
        </p:txBody>
      </p:sp>
    </p:spTree>
    <p:extLst>
      <p:ext uri="{BB962C8B-B14F-4D97-AF65-F5344CB8AC3E}">
        <p14:creationId xmlns:p14="http://schemas.microsoft.com/office/powerpoint/2010/main" val="43834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5923F103-BC34-4FE4-A40E-EDDEECFDA5D0}" type="datetimeFigureOut">
              <a:rPr lang="en-US" smtClean="0"/>
              <a:pPr/>
              <a:t>3/3/25</a:t>
            </a:fld>
            <a:endParaRPr lang="en-US" dirty="0"/>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endParaRPr lang="en-US" dirty="0"/>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3/3/25</a:t>
            </a:fld>
            <a:endParaRPr lang="en-US" dirty="0"/>
          </a:p>
        </p:txBody>
      </p:sp>
      <p:sp>
        <p:nvSpPr>
          <p:cNvPr id="5" name="Footer Placeholder 4"/>
          <p:cNvSpPr>
            <a:spLocks noGrp="1"/>
          </p:cNvSpPr>
          <p:nvPr>
            <p:ph type="ftr" sz="quarter" idx="11"/>
          </p:nvPr>
        </p:nvSpPr>
        <p:spPr/>
        <p:txBody>
          <a:bodyPr/>
          <a:lstStyle>
            <a:lvl1pPr>
              <a:defRPr sz="1000" b="1"/>
            </a:lvl1p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3/3/25</a:t>
            </a:fld>
            <a:endParaRPr lang="en-US" dirty="0"/>
          </a:p>
        </p:txBody>
      </p:sp>
      <p:sp>
        <p:nvSpPr>
          <p:cNvPr id="5" name="Footer Placeholder 4"/>
          <p:cNvSpPr>
            <a:spLocks noGrp="1"/>
          </p:cNvSpPr>
          <p:nvPr>
            <p:ph type="ftr" sz="quarter" idx="11"/>
          </p:nvPr>
        </p:nvSpPr>
        <p:spPr/>
        <p:txBody>
          <a:bodyPr/>
          <a:lstStyle>
            <a:lvl1pPr>
              <a:defRPr sz="1000" b="1"/>
            </a:lvl1p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3/3/25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3/3/25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3/3/25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3/3/25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3/3/25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3/3/25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smtClean="0"/>
              <a:t>3/3/25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smtClean="0"/>
              <a:t>3/3/25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a:t>Click to edit Master title style</a:t>
            </a:r>
            <a:endParaRPr lang="en-US" dirty="0"/>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a:t>Click to 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smtClean="0"/>
              <a:t>3/3/25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smtClean="0"/>
              <a:t>3/3/25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smtClean="0"/>
              <a:t>3/3/25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smtClean="0"/>
              <a:t>3/3/25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3/3/25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3/3/25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2BE451C3-0FF4-47C4-B829-773ADF60F88C}" type="datetimeFigureOut">
              <a:rPr lang="en-US" smtClean="0"/>
              <a:t>3/3/25</a:t>
            </a:fld>
            <a:endParaRPr lang="en-US" dirty="0"/>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endParaRPr lang="en-US" dirty="0"/>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822099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6.tiff"/><Relationship Id="rId5" Type="http://schemas.openxmlformats.org/officeDocument/2006/relationships/image" Target="../media/image5.tiff"/><Relationship Id="rId4" Type="http://schemas.openxmlformats.org/officeDocument/2006/relationships/image" Target="../media/image4.tiff"/></Relationships>
</file>

<file path=ppt/slides/_rels/slide6.xml.rels><?xml version="1.0" encoding="UTF-8" standalone="yes"?>
<Relationships xmlns="http://schemas.openxmlformats.org/package/2006/relationships"><Relationship Id="rId3" Type="http://schemas.openxmlformats.org/officeDocument/2006/relationships/hyperlink" Target="mailto:C.hesketh@susssex.ac.uk"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L2073A: Environment and Development in World Politics </a:t>
            </a:r>
          </a:p>
        </p:txBody>
      </p:sp>
      <p:sp>
        <p:nvSpPr>
          <p:cNvPr id="3" name="Subtitle 2"/>
          <p:cNvSpPr>
            <a:spLocks noGrp="1"/>
          </p:cNvSpPr>
          <p:nvPr>
            <p:ph type="subTitle" idx="1"/>
          </p:nvPr>
        </p:nvSpPr>
        <p:spPr/>
        <p:txBody>
          <a:bodyPr/>
          <a:lstStyle/>
          <a:p>
            <a:r>
              <a:rPr lang="en-US" dirty="0"/>
              <a:t>Module convenor: </a:t>
            </a:r>
            <a:r>
              <a:rPr lang="en-US" dirty="0" err="1"/>
              <a:t>Dr</a:t>
            </a:r>
            <a:r>
              <a:rPr lang="en-US" dirty="0"/>
              <a:t> Chris </a:t>
            </a:r>
            <a:r>
              <a:rPr lang="en-US" dirty="0" err="1"/>
              <a:t>hesketh</a:t>
            </a:r>
            <a:endParaRPr lang="en-US" dirty="0"/>
          </a:p>
        </p:txBody>
      </p:sp>
    </p:spTree>
    <p:extLst>
      <p:ext uri="{BB962C8B-B14F-4D97-AF65-F5344CB8AC3E}">
        <p14:creationId xmlns:p14="http://schemas.microsoft.com/office/powerpoint/2010/main" val="86343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overview</a:t>
            </a:r>
          </a:p>
        </p:txBody>
      </p:sp>
      <p:sp>
        <p:nvSpPr>
          <p:cNvPr id="3" name="Content Placeholder 2"/>
          <p:cNvSpPr>
            <a:spLocks noGrp="1"/>
          </p:cNvSpPr>
          <p:nvPr>
            <p:ph idx="1"/>
          </p:nvPr>
        </p:nvSpPr>
        <p:spPr/>
        <p:txBody>
          <a:bodyPr>
            <a:normAutofit fontScale="85000" lnSpcReduction="20000"/>
          </a:bodyPr>
          <a:lstStyle/>
          <a:p>
            <a:r>
              <a:rPr lang="en-GB" dirty="0"/>
              <a:t>In this module we will grapple with urgent questions linked to issues of environment and development, framed within a global context. The question of whether current forms of economic and political organisation are capable of responding to the challenge of environmental sustainability is more important than ever. Do we need to fundamentally rethink notions of growth and progress? How might any green, sustainable future be brought about? This module challenges students to expand their conceptions of the environment while reflecting on theoretical and empirical issues linked to environmental (in)justice and development.  We will also develop analytical tools to critically evaluate alternative possibilities</a:t>
            </a:r>
            <a:endParaRPr lang="en-GB" altLang="en-US" dirty="0"/>
          </a:p>
          <a:p>
            <a:endParaRPr lang="en-GB" altLang="en-US" dirty="0"/>
          </a:p>
          <a:p>
            <a:r>
              <a:rPr lang="en-GB" altLang="en-US" dirty="0"/>
              <a:t>TEACHING STYLE</a:t>
            </a:r>
          </a:p>
          <a:p>
            <a:pPr lvl="1"/>
            <a:r>
              <a:rPr lang="en-GB" altLang="en-US" dirty="0"/>
              <a:t>The module will be taught as an interactive three-hour workshop. The format of these workshops might vary from week to week, but will include lectures, short films, group discussions, class debates, case studies, and so on.  There will also be student-led group presentations in Week 11. </a:t>
            </a:r>
            <a:endParaRPr lang="en-US" dirty="0"/>
          </a:p>
        </p:txBody>
      </p:sp>
    </p:spTree>
    <p:extLst>
      <p:ext uri="{BB962C8B-B14F-4D97-AF65-F5344CB8AC3E}">
        <p14:creationId xmlns:p14="http://schemas.microsoft.com/office/powerpoint/2010/main" val="658688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p:spPr>
        <p:txBody>
          <a:bodyPr>
            <a:normAutofit/>
          </a:bodyPr>
          <a:lstStyle/>
          <a:p>
            <a:r>
              <a:rPr lang="en-US" dirty="0"/>
              <a:t>Indicative weekly schedule</a:t>
            </a:r>
          </a:p>
        </p:txBody>
      </p:sp>
      <p:sp>
        <p:nvSpPr>
          <p:cNvPr id="3" name="Content Placeholder 2"/>
          <p:cNvSpPr>
            <a:spLocks noGrp="1"/>
          </p:cNvSpPr>
          <p:nvPr>
            <p:ph idx="1"/>
          </p:nvPr>
        </p:nvSpPr>
        <p:spPr>
          <a:xfrm>
            <a:off x="1154954" y="2603500"/>
            <a:ext cx="6397313" cy="3416300"/>
          </a:xfrm>
        </p:spPr>
        <p:txBody>
          <a:bodyPr anchor="ctr">
            <a:normAutofit/>
          </a:bodyPr>
          <a:lstStyle/>
          <a:p>
            <a:pPr>
              <a:lnSpc>
                <a:spcPct val="90000"/>
              </a:lnSpc>
            </a:pPr>
            <a:r>
              <a:rPr lang="en-US" sz="1300" dirty="0"/>
              <a:t>1. Introduction: Environment, development and world politics</a:t>
            </a:r>
          </a:p>
          <a:p>
            <a:pPr>
              <a:lnSpc>
                <a:spcPct val="90000"/>
              </a:lnSpc>
            </a:pPr>
            <a:r>
              <a:rPr lang="en-US" sz="1300" dirty="0"/>
              <a:t>2. The meaning and scope of environmental justice</a:t>
            </a:r>
          </a:p>
          <a:p>
            <a:pPr>
              <a:lnSpc>
                <a:spcPct val="90000"/>
              </a:lnSpc>
            </a:pPr>
            <a:r>
              <a:rPr lang="en-US" sz="1300" dirty="0"/>
              <a:t>3. Mainstream approaches to environment and development</a:t>
            </a:r>
          </a:p>
          <a:p>
            <a:pPr>
              <a:lnSpc>
                <a:spcPct val="90000"/>
              </a:lnSpc>
            </a:pPr>
            <a:r>
              <a:rPr lang="en-US" sz="1300" dirty="0"/>
              <a:t>4. Case study preparation</a:t>
            </a:r>
          </a:p>
          <a:p>
            <a:pPr>
              <a:lnSpc>
                <a:spcPct val="90000"/>
              </a:lnSpc>
            </a:pPr>
            <a:r>
              <a:rPr lang="en-US" sz="1300" dirty="0"/>
              <a:t>5. Critical approaches to environment and development</a:t>
            </a:r>
          </a:p>
          <a:p>
            <a:pPr>
              <a:lnSpc>
                <a:spcPct val="90000"/>
              </a:lnSpc>
            </a:pPr>
            <a:r>
              <a:rPr lang="en-US" sz="1300" dirty="0"/>
              <a:t>6. Extractive development and commodity frontiers</a:t>
            </a:r>
          </a:p>
          <a:p>
            <a:pPr>
              <a:lnSpc>
                <a:spcPct val="90000"/>
              </a:lnSpc>
            </a:pPr>
            <a:r>
              <a:rPr lang="en-US" sz="1300" dirty="0"/>
              <a:t>7. Environment, development and the politics of infrastructure</a:t>
            </a:r>
          </a:p>
          <a:p>
            <a:pPr>
              <a:lnSpc>
                <a:spcPct val="90000"/>
              </a:lnSpc>
            </a:pPr>
            <a:r>
              <a:rPr lang="en-US" sz="1300" dirty="0"/>
              <a:t>8. Climate change: war, chaos, migration?</a:t>
            </a:r>
          </a:p>
          <a:p>
            <a:pPr>
              <a:lnSpc>
                <a:spcPct val="90000"/>
              </a:lnSpc>
            </a:pPr>
            <a:r>
              <a:rPr lang="en-US" sz="1300" dirty="0"/>
              <a:t>9. Debating degrowth and green capitalism</a:t>
            </a:r>
          </a:p>
          <a:p>
            <a:pPr>
              <a:lnSpc>
                <a:spcPct val="90000"/>
              </a:lnSpc>
            </a:pPr>
            <a:r>
              <a:rPr lang="en-US" sz="1300" dirty="0"/>
              <a:t>10. Food security, food sovereignty and green grabbing</a:t>
            </a:r>
          </a:p>
          <a:p>
            <a:pPr>
              <a:lnSpc>
                <a:spcPct val="90000"/>
              </a:lnSpc>
            </a:pPr>
            <a:r>
              <a:rPr lang="en-US" sz="1300" dirty="0"/>
              <a:t>11. Presentations -  Social ways forward</a:t>
            </a:r>
          </a:p>
          <a:p>
            <a:pPr>
              <a:lnSpc>
                <a:spcPct val="90000"/>
              </a:lnSpc>
            </a:pPr>
            <a:endParaRPr lang="en-US" sz="1300" dirty="0"/>
          </a:p>
        </p:txBody>
      </p:sp>
      <p:pic>
        <p:nvPicPr>
          <p:cNvPr id="4" name="Picture 3"/>
          <p:cNvPicPr>
            <a:picLocks noChangeAspect="1"/>
          </p:cNvPicPr>
          <p:nvPr/>
        </p:nvPicPr>
        <p:blipFill rotWithShape="1">
          <a:blip r:embed="rId2"/>
          <a:srcRect l="10886" r="21834" b="3"/>
          <a:stretch/>
        </p:blipFill>
        <p:spPr>
          <a:xfrm>
            <a:off x="8020571" y="2775951"/>
            <a:ext cx="3080048" cy="3067163"/>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3685391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assessment</a:t>
            </a:r>
          </a:p>
        </p:txBody>
      </p:sp>
      <p:sp>
        <p:nvSpPr>
          <p:cNvPr id="3" name="Content Placeholder 2"/>
          <p:cNvSpPr>
            <a:spLocks noGrp="1"/>
          </p:cNvSpPr>
          <p:nvPr>
            <p:ph idx="1"/>
          </p:nvPr>
        </p:nvSpPr>
        <p:spPr/>
        <p:txBody>
          <a:bodyPr>
            <a:normAutofit/>
          </a:bodyPr>
          <a:lstStyle/>
          <a:p>
            <a:r>
              <a:rPr lang="en-US" dirty="0"/>
              <a:t>The module is assessed via three contributory assessments</a:t>
            </a:r>
          </a:p>
          <a:p>
            <a:endParaRPr lang="en-US" dirty="0"/>
          </a:p>
          <a:p>
            <a:r>
              <a:rPr lang="en-US" b="1" dirty="0"/>
              <a:t>Coursework (30%)</a:t>
            </a:r>
          </a:p>
          <a:p>
            <a:pPr lvl="1"/>
            <a:r>
              <a:rPr lang="en-US" dirty="0"/>
              <a:t>Environmental case study 1000 words (70%) </a:t>
            </a:r>
          </a:p>
          <a:p>
            <a:pPr lvl="1"/>
            <a:r>
              <a:rPr lang="en-US" dirty="0"/>
              <a:t>Group Presentation (30%) </a:t>
            </a:r>
          </a:p>
          <a:p>
            <a:endParaRPr lang="en-US" dirty="0"/>
          </a:p>
          <a:p>
            <a:r>
              <a:rPr lang="en-US" b="1" dirty="0"/>
              <a:t>Essay (70%)</a:t>
            </a:r>
          </a:p>
          <a:p>
            <a:pPr lvl="1"/>
            <a:r>
              <a:rPr lang="en-US" dirty="0"/>
              <a:t>3500 words on any of the weekly topics or a title of your choice</a:t>
            </a:r>
          </a:p>
        </p:txBody>
      </p:sp>
    </p:spTree>
    <p:extLst>
      <p:ext uri="{BB962C8B-B14F-4D97-AF65-F5344CB8AC3E}">
        <p14:creationId xmlns:p14="http://schemas.microsoft.com/office/powerpoint/2010/main" val="921485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F80DC17-99D1-4C37-9985-3297E053CC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13" name="Rectangle 12">
              <a:extLst>
                <a:ext uri="{FF2B5EF4-FFF2-40B4-BE49-F238E27FC236}">
                  <a16:creationId xmlns:a16="http://schemas.microsoft.com/office/drawing/2014/main" id="{308344AF-6E72-42A9-BF61-B3D1DE05E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Oval 13">
              <a:extLst>
                <a:ext uri="{FF2B5EF4-FFF2-40B4-BE49-F238E27FC236}">
                  <a16:creationId xmlns:a16="http://schemas.microsoft.com/office/drawing/2014/main" id="{032FD81F-F1CE-40AF-87EA-52F0A29AC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Oval 14">
              <a:extLst>
                <a:ext uri="{FF2B5EF4-FFF2-40B4-BE49-F238E27FC236}">
                  <a16:creationId xmlns:a16="http://schemas.microsoft.com/office/drawing/2014/main" id="{5BC6CEA1-1B37-4177-B194-1F10E9BC38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Oval 15">
              <a:extLst>
                <a:ext uri="{FF2B5EF4-FFF2-40B4-BE49-F238E27FC236}">
                  <a16:creationId xmlns:a16="http://schemas.microsoft.com/office/drawing/2014/main" id="{1EEC9221-9AAF-4F97-BF61-C72FA1AAB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Freeform 5">
              <a:extLst>
                <a:ext uri="{FF2B5EF4-FFF2-40B4-BE49-F238E27FC236}">
                  <a16:creationId xmlns:a16="http://schemas.microsoft.com/office/drawing/2014/main" id="{5C092A67-DBE9-4A6B-8E33-87049C1232F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19" name="Rectangle 18">
            <a:extLst>
              <a:ext uri="{FF2B5EF4-FFF2-40B4-BE49-F238E27FC236}">
                <a16:creationId xmlns:a16="http://schemas.microsoft.com/office/drawing/2014/main" id="{A963AD03-9796-43D5-BDE3-E25CE5D6CA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Freeform 5">
            <a:extLst>
              <a:ext uri="{FF2B5EF4-FFF2-40B4-BE49-F238E27FC236}">
                <a16:creationId xmlns:a16="http://schemas.microsoft.com/office/drawing/2014/main" id="{3525956A-788A-4EA1-8634-5C45B18929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3767" y="411712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23" name="Freeform 5">
            <a:extLst>
              <a:ext uri="{FF2B5EF4-FFF2-40B4-BE49-F238E27FC236}">
                <a16:creationId xmlns:a16="http://schemas.microsoft.com/office/drawing/2014/main" id="{77D95C09-BE39-4536-90C1-E1CD6B07E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800000">
            <a:off x="457200" y="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GB"/>
          </a:p>
        </p:txBody>
      </p:sp>
      <p:sp>
        <p:nvSpPr>
          <p:cNvPr id="25" name="Freeform 5">
            <a:extLst>
              <a:ext uri="{FF2B5EF4-FFF2-40B4-BE49-F238E27FC236}">
                <a16:creationId xmlns:a16="http://schemas.microsoft.com/office/drawing/2014/main" id="{63735F1F-E6C3-4BC4-86A0-64EC5D8F02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sp>
        <p:nvSpPr>
          <p:cNvPr id="2" name="Title 1"/>
          <p:cNvSpPr>
            <a:spLocks noGrp="1"/>
          </p:cNvSpPr>
          <p:nvPr>
            <p:ph type="title"/>
          </p:nvPr>
        </p:nvSpPr>
        <p:spPr>
          <a:xfrm>
            <a:off x="649975" y="4517136"/>
            <a:ext cx="10893095" cy="1174947"/>
          </a:xfrm>
        </p:spPr>
        <p:txBody>
          <a:bodyPr vert="horz" lIns="91440" tIns="45720" rIns="91440" bIns="45720" rtlCol="0" anchor="b">
            <a:normAutofit/>
          </a:bodyPr>
          <a:lstStyle/>
          <a:p>
            <a:r>
              <a:rPr lang="en-US" sz="6000"/>
              <a:t>Indicative readings</a:t>
            </a:r>
          </a:p>
        </p:txBody>
      </p:sp>
      <p:pic>
        <p:nvPicPr>
          <p:cNvPr id="4" name="Content Placeholder 3"/>
          <p:cNvPicPr>
            <a:picLocks noGrp="1" noChangeAspect="1"/>
          </p:cNvPicPr>
          <p:nvPr>
            <p:ph idx="1"/>
          </p:nvPr>
        </p:nvPicPr>
        <p:blipFill>
          <a:blip r:embed="rId3"/>
          <a:stretch>
            <a:fillRect/>
          </a:stretch>
        </p:blipFill>
        <p:spPr>
          <a:xfrm>
            <a:off x="758699" y="473338"/>
            <a:ext cx="2231436" cy="3439617"/>
          </a:xfrm>
          <a:prstGeom prst="roundRect">
            <a:avLst>
              <a:gd name="adj" fmla="val 1858"/>
            </a:avLst>
          </a:prstGeom>
          <a:effectLst/>
        </p:spPr>
      </p:pic>
      <p:pic>
        <p:nvPicPr>
          <p:cNvPr id="6" name="Picture 5"/>
          <p:cNvPicPr>
            <a:picLocks noChangeAspect="1"/>
          </p:cNvPicPr>
          <p:nvPr/>
        </p:nvPicPr>
        <p:blipFill>
          <a:blip r:embed="rId4"/>
          <a:stretch>
            <a:fillRect/>
          </a:stretch>
        </p:blipFill>
        <p:spPr>
          <a:xfrm>
            <a:off x="3541230" y="474132"/>
            <a:ext cx="2252949" cy="3439617"/>
          </a:xfrm>
          <a:prstGeom prst="roundRect">
            <a:avLst>
              <a:gd name="adj" fmla="val 1858"/>
            </a:avLst>
          </a:prstGeom>
          <a:effectLst/>
        </p:spPr>
      </p:pic>
      <p:pic>
        <p:nvPicPr>
          <p:cNvPr id="7" name="Picture 6"/>
          <p:cNvPicPr>
            <a:picLocks noChangeAspect="1"/>
          </p:cNvPicPr>
          <p:nvPr/>
        </p:nvPicPr>
        <p:blipFill>
          <a:blip r:embed="rId5"/>
          <a:stretch>
            <a:fillRect/>
          </a:stretch>
        </p:blipFill>
        <p:spPr>
          <a:xfrm>
            <a:off x="6136027" y="704980"/>
            <a:ext cx="2626614" cy="2976333"/>
          </a:xfrm>
          <a:prstGeom prst="roundRect">
            <a:avLst>
              <a:gd name="adj" fmla="val 1858"/>
            </a:avLst>
          </a:prstGeom>
          <a:effectLst/>
        </p:spPr>
      </p:pic>
      <p:pic>
        <p:nvPicPr>
          <p:cNvPr id="5" name="Picture 4"/>
          <p:cNvPicPr>
            <a:picLocks noChangeAspect="1"/>
          </p:cNvPicPr>
          <p:nvPr/>
        </p:nvPicPr>
        <p:blipFill>
          <a:blip r:embed="rId6"/>
          <a:stretch>
            <a:fillRect/>
          </a:stretch>
        </p:blipFill>
        <p:spPr>
          <a:xfrm>
            <a:off x="8916456" y="879839"/>
            <a:ext cx="2626614" cy="2626614"/>
          </a:xfrm>
          <a:prstGeom prst="roundRect">
            <a:avLst>
              <a:gd name="adj" fmla="val 1858"/>
            </a:avLst>
          </a:prstGeom>
          <a:effectLst/>
        </p:spPr>
      </p:pic>
      <p:sp>
        <p:nvSpPr>
          <p:cNvPr id="27" name="Rectangle 26">
            <a:extLst>
              <a:ext uri="{FF2B5EF4-FFF2-40B4-BE49-F238E27FC236}">
                <a16:creationId xmlns:a16="http://schemas.microsoft.com/office/drawing/2014/main" id="{BBC818E7-F4C5-46A9-8ADC-EDB1DF3AE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3880480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EA2F5B-C6EF-489E-A73C-BFDD2CF65B4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3588" cy="6866790"/>
            <a:chOff x="0" y="0"/>
            <a:chExt cx="12193588" cy="6866790"/>
          </a:xfrm>
        </p:grpSpPr>
        <p:sp>
          <p:nvSpPr>
            <p:cNvPr id="10" name="Rectangle 9">
              <a:extLst>
                <a:ext uri="{FF2B5EF4-FFF2-40B4-BE49-F238E27FC236}">
                  <a16:creationId xmlns:a16="http://schemas.microsoft.com/office/drawing/2014/main" id="{383A635D-BD9D-41E9-A9DB-257C3E9A60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879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Freeform 5">
              <a:extLst>
                <a:ext uri="{FF2B5EF4-FFF2-40B4-BE49-F238E27FC236}">
                  <a16:creationId xmlns:a16="http://schemas.microsoft.com/office/drawing/2014/main" id="{3ABEB35E-87CA-4CD5-90A1-A343D17DEE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037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sp>
          <p:nvSpPr>
            <p:cNvPr id="12" name="Freeform 5">
              <a:extLst>
                <a:ext uri="{FF2B5EF4-FFF2-40B4-BE49-F238E27FC236}">
                  <a16:creationId xmlns:a16="http://schemas.microsoft.com/office/drawing/2014/main" id="{E3EBD4A2-086A-4FBD-BBCB-6F2751A0B2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4852752" y="2783987"/>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GB"/>
            </a:p>
          </p:txBody>
        </p:sp>
        <p:sp>
          <p:nvSpPr>
            <p:cNvPr id="13" name="Freeform 5">
              <a:extLst>
                <a:ext uri="{FF2B5EF4-FFF2-40B4-BE49-F238E27FC236}">
                  <a16:creationId xmlns:a16="http://schemas.microsoft.com/office/drawing/2014/main" id="{C25C2449-D9BF-4AF3-8840-28AD9776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5760914" y="180834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14" name="Rectangle 13">
              <a:extLst>
                <a:ext uri="{FF2B5EF4-FFF2-40B4-BE49-F238E27FC236}">
                  <a16:creationId xmlns:a16="http://schemas.microsoft.com/office/drawing/2014/main" id="{A77B7CC9-5309-4AF0-AE58-7C7518CD93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389" y="0"/>
              <a:ext cx="442861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2" name="Title 1"/>
          <p:cNvSpPr>
            <a:spLocks noGrp="1"/>
          </p:cNvSpPr>
          <p:nvPr>
            <p:ph type="title"/>
          </p:nvPr>
        </p:nvSpPr>
        <p:spPr>
          <a:xfrm>
            <a:off x="639098" y="629265"/>
            <a:ext cx="6417160" cy="1622322"/>
          </a:xfrm>
        </p:spPr>
        <p:txBody>
          <a:bodyPr>
            <a:normAutofit/>
          </a:bodyPr>
          <a:lstStyle/>
          <a:p>
            <a:r>
              <a:rPr lang="en-US" dirty="0"/>
              <a:t>About me: </a:t>
            </a:r>
          </a:p>
        </p:txBody>
      </p:sp>
      <p:sp>
        <p:nvSpPr>
          <p:cNvPr id="3" name="Content Placeholder 2"/>
          <p:cNvSpPr>
            <a:spLocks noGrp="1"/>
          </p:cNvSpPr>
          <p:nvPr>
            <p:ph idx="1"/>
          </p:nvPr>
        </p:nvSpPr>
        <p:spPr>
          <a:xfrm>
            <a:off x="639098" y="2418735"/>
            <a:ext cx="6417160" cy="3811740"/>
          </a:xfrm>
        </p:spPr>
        <p:txBody>
          <a:bodyPr anchor="ctr">
            <a:normAutofit/>
          </a:bodyPr>
          <a:lstStyle/>
          <a:p>
            <a:r>
              <a:rPr lang="en-US" dirty="0">
                <a:solidFill>
                  <a:schemeClr val="bg1"/>
                </a:solidFill>
              </a:rPr>
              <a:t>I am a Lecturer in International Relations. My main interests are in Latin America political economy and Indigenous resistance to extractive development. This has inspired my broader thinking about environmental justice.</a:t>
            </a:r>
          </a:p>
          <a:p>
            <a:endParaRPr lang="en-US" dirty="0">
              <a:solidFill>
                <a:schemeClr val="bg1"/>
              </a:solidFill>
            </a:endParaRPr>
          </a:p>
          <a:p>
            <a:r>
              <a:rPr lang="en-US" dirty="0">
                <a:solidFill>
                  <a:schemeClr val="bg1"/>
                </a:solidFill>
              </a:rPr>
              <a:t>If you have any questions about this module I would be very happy to answer them. You can get in contact with me via: </a:t>
            </a:r>
          </a:p>
          <a:p>
            <a:endParaRPr lang="en-US" dirty="0">
              <a:solidFill>
                <a:schemeClr val="bg1"/>
              </a:solidFill>
            </a:endParaRPr>
          </a:p>
          <a:p>
            <a:r>
              <a:rPr lang="en-US" dirty="0">
                <a:solidFill>
                  <a:schemeClr val="bg1"/>
                </a:solidFill>
                <a:hlinkClick r:id="rId3"/>
              </a:rPr>
              <a:t>C.hesketh@susssex.ac.uk</a:t>
            </a:r>
            <a:r>
              <a:rPr lang="en-US" dirty="0">
                <a:solidFill>
                  <a:schemeClr val="bg1"/>
                </a:solidFill>
              </a:rPr>
              <a:t> </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250999" y="1598128"/>
            <a:ext cx="4905764" cy="3679323"/>
          </a:xfrm>
          <a:prstGeom prst="rect">
            <a:avLst/>
          </a:prstGeom>
        </p:spPr>
      </p:pic>
      <p:sp>
        <p:nvSpPr>
          <p:cNvPr id="16" name="Rectangle 15">
            <a:extLst>
              <a:ext uri="{FF2B5EF4-FFF2-40B4-BE49-F238E27FC236}">
                <a16:creationId xmlns:a16="http://schemas.microsoft.com/office/drawing/2014/main" id="{65E02BB6-9053-4979-968B-17E0EF2A58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7145345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68</TotalTime>
  <Words>399</Words>
  <Application>Microsoft Macintosh PowerPoint</Application>
  <PresentationFormat>Widescreen</PresentationFormat>
  <Paragraphs>35</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Calibri</vt:lpstr>
      <vt:lpstr>Century Gothic</vt:lpstr>
      <vt:lpstr>Wingdings 3</vt:lpstr>
      <vt:lpstr>Ion Boardroom</vt:lpstr>
      <vt:lpstr>L2073A: Environment and Development in World Politics </vt:lpstr>
      <vt:lpstr>Module overview</vt:lpstr>
      <vt:lpstr>Indicative weekly schedule</vt:lpstr>
      <vt:lpstr>Module assessment</vt:lpstr>
      <vt:lpstr>Indicative readings</vt:lpstr>
      <vt:lpstr>About me: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L2073A: Environment, Development in World Politics </dc:title>
  <dc:creator>Chris Hesketh</dc:creator>
  <cp:lastModifiedBy>Microsoft Office User</cp:lastModifiedBy>
  <cp:revision>6</cp:revision>
  <dcterms:created xsi:type="dcterms:W3CDTF">2024-02-14T16:26:32Z</dcterms:created>
  <dcterms:modified xsi:type="dcterms:W3CDTF">2025-03-03T11:50:37Z</dcterms:modified>
</cp:coreProperties>
</file>