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2" r:id="rId6"/>
    <p:sldId id="261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–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58840"/>
  </p:normalViewPr>
  <p:slideViewPr>
    <p:cSldViewPr snapToGrid="0">
      <p:cViewPr varScale="1">
        <p:scale>
          <a:sx n="69" d="100"/>
          <a:sy n="69" d="100"/>
        </p:scale>
        <p:origin x="11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79EC56-8C9E-4461-9EA4-7AE6C9720EA4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81CCC20-52ED-4A91-8A56-46CBAC36B820}">
      <dgm:prSet/>
      <dgm:spPr/>
      <dgm:t>
        <a:bodyPr/>
        <a:lstStyle/>
        <a:p>
          <a:r>
            <a:rPr lang="en-US"/>
            <a:t>- 1500-word Career Portfolio (30%) </a:t>
          </a:r>
        </a:p>
      </dgm:t>
    </dgm:pt>
    <dgm:pt modelId="{A6D14129-C57A-4D18-A140-76E0857AE451}" type="parTrans" cxnId="{06114DA4-0DA0-466D-AFE4-565DD8CD416C}">
      <dgm:prSet/>
      <dgm:spPr/>
      <dgm:t>
        <a:bodyPr/>
        <a:lstStyle/>
        <a:p>
          <a:endParaRPr lang="en-US"/>
        </a:p>
      </dgm:t>
    </dgm:pt>
    <dgm:pt modelId="{A8EF2186-1ECA-4DA0-8AA7-3AE7E5485550}" type="sibTrans" cxnId="{06114DA4-0DA0-466D-AFE4-565DD8CD416C}">
      <dgm:prSet/>
      <dgm:spPr/>
      <dgm:t>
        <a:bodyPr/>
        <a:lstStyle/>
        <a:p>
          <a:endParaRPr lang="en-US"/>
        </a:p>
      </dgm:t>
    </dgm:pt>
    <dgm:pt modelId="{C2E87BDC-A118-4441-8D32-F1F647774317}">
      <dgm:prSet/>
      <dgm:spPr/>
      <dgm:t>
        <a:bodyPr/>
        <a:lstStyle/>
        <a:p>
          <a:r>
            <a:rPr lang="en-US"/>
            <a:t>Due Week 11</a:t>
          </a:r>
        </a:p>
      </dgm:t>
    </dgm:pt>
    <dgm:pt modelId="{DDFE5205-19CF-4543-898F-2F72E5DBE2A3}" type="parTrans" cxnId="{CDAFF68F-E647-4545-9C74-2C57AF047CD4}">
      <dgm:prSet/>
      <dgm:spPr/>
      <dgm:t>
        <a:bodyPr/>
        <a:lstStyle/>
        <a:p>
          <a:endParaRPr lang="en-US"/>
        </a:p>
      </dgm:t>
    </dgm:pt>
    <dgm:pt modelId="{DBAD3353-86E6-4882-A8DC-9A6DCB31DD4A}" type="sibTrans" cxnId="{CDAFF68F-E647-4545-9C74-2C57AF047CD4}">
      <dgm:prSet/>
      <dgm:spPr/>
      <dgm:t>
        <a:bodyPr/>
        <a:lstStyle/>
        <a:p>
          <a:endParaRPr lang="en-US"/>
        </a:p>
      </dgm:t>
    </dgm:pt>
    <dgm:pt modelId="{347F75BC-42E3-4F5C-B60C-2F29807C9461}">
      <dgm:prSet/>
      <dgm:spPr/>
      <dgm:t>
        <a:bodyPr/>
        <a:lstStyle/>
        <a:p>
          <a:r>
            <a:rPr lang="en-US" dirty="0"/>
            <a:t>- 3500-word Reflexive Essay (70%)</a:t>
          </a:r>
        </a:p>
      </dgm:t>
    </dgm:pt>
    <dgm:pt modelId="{EF98D966-DDB5-4CA0-AEB3-E14E57BCFD26}" type="parTrans" cxnId="{D1CDFFE3-E029-4DC5-B1B8-BABDAD191D02}">
      <dgm:prSet/>
      <dgm:spPr/>
      <dgm:t>
        <a:bodyPr/>
        <a:lstStyle/>
        <a:p>
          <a:endParaRPr lang="en-US"/>
        </a:p>
      </dgm:t>
    </dgm:pt>
    <dgm:pt modelId="{3FE48668-F737-475C-A574-171CE3055AC1}" type="sibTrans" cxnId="{D1CDFFE3-E029-4DC5-B1B8-BABDAD191D02}">
      <dgm:prSet/>
      <dgm:spPr/>
      <dgm:t>
        <a:bodyPr/>
        <a:lstStyle/>
        <a:p>
          <a:endParaRPr lang="en-US"/>
        </a:p>
      </dgm:t>
    </dgm:pt>
    <dgm:pt modelId="{E0CB95E5-21C0-4B27-8509-B408CA159010}">
      <dgm:prSet/>
      <dgm:spPr/>
      <dgm:t>
        <a:bodyPr/>
        <a:lstStyle/>
        <a:p>
          <a:r>
            <a:rPr lang="en-US"/>
            <a:t>Due AB1</a:t>
          </a:r>
        </a:p>
      </dgm:t>
    </dgm:pt>
    <dgm:pt modelId="{E1A2857C-8146-4551-A473-1E1160751B03}" type="parTrans" cxnId="{59BB8385-AD65-47B2-878B-9313EAE9D6D0}">
      <dgm:prSet/>
      <dgm:spPr/>
      <dgm:t>
        <a:bodyPr/>
        <a:lstStyle/>
        <a:p>
          <a:endParaRPr lang="en-US"/>
        </a:p>
      </dgm:t>
    </dgm:pt>
    <dgm:pt modelId="{4C8078CA-2890-40FC-9BED-476BD96691F8}" type="sibTrans" cxnId="{59BB8385-AD65-47B2-878B-9313EAE9D6D0}">
      <dgm:prSet/>
      <dgm:spPr/>
      <dgm:t>
        <a:bodyPr/>
        <a:lstStyle/>
        <a:p>
          <a:endParaRPr lang="en-US"/>
        </a:p>
      </dgm:t>
    </dgm:pt>
    <dgm:pt modelId="{F06D642B-A7D7-644E-B0E9-6EC46651660F}" type="pres">
      <dgm:prSet presAssocID="{5E79EC56-8C9E-4461-9EA4-7AE6C9720EA4}" presName="linear" presStyleCnt="0">
        <dgm:presLayoutVars>
          <dgm:dir/>
          <dgm:animLvl val="lvl"/>
          <dgm:resizeHandles val="exact"/>
        </dgm:presLayoutVars>
      </dgm:prSet>
      <dgm:spPr/>
    </dgm:pt>
    <dgm:pt modelId="{F7786A73-6229-7B45-9C79-8ABAA635AC7C}" type="pres">
      <dgm:prSet presAssocID="{C81CCC20-52ED-4A91-8A56-46CBAC36B820}" presName="parentLin" presStyleCnt="0"/>
      <dgm:spPr/>
    </dgm:pt>
    <dgm:pt modelId="{924DB808-4CE4-C54E-B26B-1835A95FF5E3}" type="pres">
      <dgm:prSet presAssocID="{C81CCC20-52ED-4A91-8A56-46CBAC36B820}" presName="parentLeftMargin" presStyleLbl="node1" presStyleIdx="0" presStyleCnt="2"/>
      <dgm:spPr/>
    </dgm:pt>
    <dgm:pt modelId="{585CAE9F-7EC0-E543-90D2-A50B43690B3A}" type="pres">
      <dgm:prSet presAssocID="{C81CCC20-52ED-4A91-8A56-46CBAC36B82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8337632-FFB4-7E4C-BA52-47AC394A6140}" type="pres">
      <dgm:prSet presAssocID="{C81CCC20-52ED-4A91-8A56-46CBAC36B820}" presName="negativeSpace" presStyleCnt="0"/>
      <dgm:spPr/>
    </dgm:pt>
    <dgm:pt modelId="{F4DF0D79-5C6D-1D4A-A3A8-EF5AA1D18D6C}" type="pres">
      <dgm:prSet presAssocID="{C81CCC20-52ED-4A91-8A56-46CBAC36B820}" presName="childText" presStyleLbl="conFgAcc1" presStyleIdx="0" presStyleCnt="2">
        <dgm:presLayoutVars>
          <dgm:bulletEnabled val="1"/>
        </dgm:presLayoutVars>
      </dgm:prSet>
      <dgm:spPr/>
    </dgm:pt>
    <dgm:pt modelId="{82E56FD3-46FC-CF44-BD16-8227C7082548}" type="pres">
      <dgm:prSet presAssocID="{A8EF2186-1ECA-4DA0-8AA7-3AE7E5485550}" presName="spaceBetweenRectangles" presStyleCnt="0"/>
      <dgm:spPr/>
    </dgm:pt>
    <dgm:pt modelId="{DB3128BD-0126-424E-B90F-F1D76ED6588C}" type="pres">
      <dgm:prSet presAssocID="{347F75BC-42E3-4F5C-B60C-2F29807C9461}" presName="parentLin" presStyleCnt="0"/>
      <dgm:spPr/>
    </dgm:pt>
    <dgm:pt modelId="{19F2092D-302A-594A-874E-11BB7292DF23}" type="pres">
      <dgm:prSet presAssocID="{347F75BC-42E3-4F5C-B60C-2F29807C9461}" presName="parentLeftMargin" presStyleLbl="node1" presStyleIdx="0" presStyleCnt="2"/>
      <dgm:spPr/>
    </dgm:pt>
    <dgm:pt modelId="{4F32AE12-BF92-834F-91CA-C4CD5EDFBB88}" type="pres">
      <dgm:prSet presAssocID="{347F75BC-42E3-4F5C-B60C-2F29807C9461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80164D69-CA8B-6A41-9ED7-CB86CBBEBC7B}" type="pres">
      <dgm:prSet presAssocID="{347F75BC-42E3-4F5C-B60C-2F29807C9461}" presName="negativeSpace" presStyleCnt="0"/>
      <dgm:spPr/>
    </dgm:pt>
    <dgm:pt modelId="{EA6EBD1C-CE99-4D4D-9EF0-432DC2E752D4}" type="pres">
      <dgm:prSet presAssocID="{347F75BC-42E3-4F5C-B60C-2F29807C946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EB4E750D-9E3A-EF4D-A8C9-A6F179284243}" type="presOf" srcId="{5E79EC56-8C9E-4461-9EA4-7AE6C9720EA4}" destId="{F06D642B-A7D7-644E-B0E9-6EC46651660F}" srcOrd="0" destOrd="0" presId="urn:microsoft.com/office/officeart/2005/8/layout/list1"/>
    <dgm:cxn modelId="{8F7DCC1F-DE6C-AF44-9741-4718B38CCDB5}" type="presOf" srcId="{C81CCC20-52ED-4A91-8A56-46CBAC36B820}" destId="{585CAE9F-7EC0-E543-90D2-A50B43690B3A}" srcOrd="1" destOrd="0" presId="urn:microsoft.com/office/officeart/2005/8/layout/list1"/>
    <dgm:cxn modelId="{58350E2B-C426-304D-BDA4-530ED278F365}" type="presOf" srcId="{C81CCC20-52ED-4A91-8A56-46CBAC36B820}" destId="{924DB808-4CE4-C54E-B26B-1835A95FF5E3}" srcOrd="0" destOrd="0" presId="urn:microsoft.com/office/officeart/2005/8/layout/list1"/>
    <dgm:cxn modelId="{460A785D-3A1F-CD46-85BE-EDB7286C9FEC}" type="presOf" srcId="{E0CB95E5-21C0-4B27-8509-B408CA159010}" destId="{EA6EBD1C-CE99-4D4D-9EF0-432DC2E752D4}" srcOrd="0" destOrd="0" presId="urn:microsoft.com/office/officeart/2005/8/layout/list1"/>
    <dgm:cxn modelId="{3B97A26A-4FF3-9345-BBFA-CE71AC744B8E}" type="presOf" srcId="{347F75BC-42E3-4F5C-B60C-2F29807C9461}" destId="{4F32AE12-BF92-834F-91CA-C4CD5EDFBB88}" srcOrd="1" destOrd="0" presId="urn:microsoft.com/office/officeart/2005/8/layout/list1"/>
    <dgm:cxn modelId="{59BB8385-AD65-47B2-878B-9313EAE9D6D0}" srcId="{347F75BC-42E3-4F5C-B60C-2F29807C9461}" destId="{E0CB95E5-21C0-4B27-8509-B408CA159010}" srcOrd="0" destOrd="0" parTransId="{E1A2857C-8146-4551-A473-1E1160751B03}" sibTransId="{4C8078CA-2890-40FC-9BED-476BD96691F8}"/>
    <dgm:cxn modelId="{CDAFF68F-E647-4545-9C74-2C57AF047CD4}" srcId="{C81CCC20-52ED-4A91-8A56-46CBAC36B820}" destId="{C2E87BDC-A118-4441-8D32-F1F647774317}" srcOrd="0" destOrd="0" parTransId="{DDFE5205-19CF-4543-898F-2F72E5DBE2A3}" sibTransId="{DBAD3353-86E6-4882-A8DC-9A6DCB31DD4A}"/>
    <dgm:cxn modelId="{06114DA4-0DA0-466D-AFE4-565DD8CD416C}" srcId="{5E79EC56-8C9E-4461-9EA4-7AE6C9720EA4}" destId="{C81CCC20-52ED-4A91-8A56-46CBAC36B820}" srcOrd="0" destOrd="0" parTransId="{A6D14129-C57A-4D18-A140-76E0857AE451}" sibTransId="{A8EF2186-1ECA-4DA0-8AA7-3AE7E5485550}"/>
    <dgm:cxn modelId="{27AF08AB-22F1-0F46-AF8B-0E21BA63587A}" type="presOf" srcId="{347F75BC-42E3-4F5C-B60C-2F29807C9461}" destId="{19F2092D-302A-594A-874E-11BB7292DF23}" srcOrd="0" destOrd="0" presId="urn:microsoft.com/office/officeart/2005/8/layout/list1"/>
    <dgm:cxn modelId="{918CADBB-02F7-A744-B35C-9C49849C434F}" type="presOf" srcId="{C2E87BDC-A118-4441-8D32-F1F647774317}" destId="{F4DF0D79-5C6D-1D4A-A3A8-EF5AA1D18D6C}" srcOrd="0" destOrd="0" presId="urn:microsoft.com/office/officeart/2005/8/layout/list1"/>
    <dgm:cxn modelId="{D1CDFFE3-E029-4DC5-B1B8-BABDAD191D02}" srcId="{5E79EC56-8C9E-4461-9EA4-7AE6C9720EA4}" destId="{347F75BC-42E3-4F5C-B60C-2F29807C9461}" srcOrd="1" destOrd="0" parTransId="{EF98D966-DDB5-4CA0-AEB3-E14E57BCFD26}" sibTransId="{3FE48668-F737-475C-A574-171CE3055AC1}"/>
    <dgm:cxn modelId="{B70C6A49-E6BF-3E4C-BF3B-91CD3BA832DD}" type="presParOf" srcId="{F06D642B-A7D7-644E-B0E9-6EC46651660F}" destId="{F7786A73-6229-7B45-9C79-8ABAA635AC7C}" srcOrd="0" destOrd="0" presId="urn:microsoft.com/office/officeart/2005/8/layout/list1"/>
    <dgm:cxn modelId="{AFE15A10-6F8E-7349-B7C8-405190B2BB50}" type="presParOf" srcId="{F7786A73-6229-7B45-9C79-8ABAA635AC7C}" destId="{924DB808-4CE4-C54E-B26B-1835A95FF5E3}" srcOrd="0" destOrd="0" presId="urn:microsoft.com/office/officeart/2005/8/layout/list1"/>
    <dgm:cxn modelId="{9DCF75EF-68B4-4141-A235-EBCFAE806E85}" type="presParOf" srcId="{F7786A73-6229-7B45-9C79-8ABAA635AC7C}" destId="{585CAE9F-7EC0-E543-90D2-A50B43690B3A}" srcOrd="1" destOrd="0" presId="urn:microsoft.com/office/officeart/2005/8/layout/list1"/>
    <dgm:cxn modelId="{A64C00EE-EE5D-A144-886F-2B05BCC4496C}" type="presParOf" srcId="{F06D642B-A7D7-644E-B0E9-6EC46651660F}" destId="{A8337632-FFB4-7E4C-BA52-47AC394A6140}" srcOrd="1" destOrd="0" presId="urn:microsoft.com/office/officeart/2005/8/layout/list1"/>
    <dgm:cxn modelId="{20718B95-FC8C-0D4F-B2A1-C07EA57BE782}" type="presParOf" srcId="{F06D642B-A7D7-644E-B0E9-6EC46651660F}" destId="{F4DF0D79-5C6D-1D4A-A3A8-EF5AA1D18D6C}" srcOrd="2" destOrd="0" presId="urn:microsoft.com/office/officeart/2005/8/layout/list1"/>
    <dgm:cxn modelId="{F7CD04A0-A4A3-EE4F-811A-E61EF0ADC97B}" type="presParOf" srcId="{F06D642B-A7D7-644E-B0E9-6EC46651660F}" destId="{82E56FD3-46FC-CF44-BD16-8227C7082548}" srcOrd="3" destOrd="0" presId="urn:microsoft.com/office/officeart/2005/8/layout/list1"/>
    <dgm:cxn modelId="{70B078A0-5EF7-EF49-BAF6-7A49E9B848F4}" type="presParOf" srcId="{F06D642B-A7D7-644E-B0E9-6EC46651660F}" destId="{DB3128BD-0126-424E-B90F-F1D76ED6588C}" srcOrd="4" destOrd="0" presId="urn:microsoft.com/office/officeart/2005/8/layout/list1"/>
    <dgm:cxn modelId="{4AB21E79-1AEE-E74E-A964-36AF6576C021}" type="presParOf" srcId="{DB3128BD-0126-424E-B90F-F1D76ED6588C}" destId="{19F2092D-302A-594A-874E-11BB7292DF23}" srcOrd="0" destOrd="0" presId="urn:microsoft.com/office/officeart/2005/8/layout/list1"/>
    <dgm:cxn modelId="{860BB2A3-981E-7B4E-B3D3-7E9BB5785EE6}" type="presParOf" srcId="{DB3128BD-0126-424E-B90F-F1D76ED6588C}" destId="{4F32AE12-BF92-834F-91CA-C4CD5EDFBB88}" srcOrd="1" destOrd="0" presId="urn:microsoft.com/office/officeart/2005/8/layout/list1"/>
    <dgm:cxn modelId="{26FE3CC5-A24E-434E-8FDA-AF1CE10EE6AE}" type="presParOf" srcId="{F06D642B-A7D7-644E-B0E9-6EC46651660F}" destId="{80164D69-CA8B-6A41-9ED7-CB86CBBEBC7B}" srcOrd="5" destOrd="0" presId="urn:microsoft.com/office/officeart/2005/8/layout/list1"/>
    <dgm:cxn modelId="{1CA55484-1CF9-414A-B5FF-A4345A341837}" type="presParOf" srcId="{F06D642B-A7D7-644E-B0E9-6EC46651660F}" destId="{EA6EBD1C-CE99-4D4D-9EF0-432DC2E752D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DF0D79-5C6D-1D4A-A3A8-EF5AA1D18D6C}">
      <dsp:nvSpPr>
        <dsp:cNvPr id="0" name=""/>
        <dsp:cNvSpPr/>
      </dsp:nvSpPr>
      <dsp:spPr>
        <a:xfrm>
          <a:off x="0" y="1910661"/>
          <a:ext cx="5774429" cy="765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8160" tIns="374904" rIns="448160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Due Week 11</a:t>
          </a:r>
        </a:p>
      </dsp:txBody>
      <dsp:txXfrm>
        <a:off x="0" y="1910661"/>
        <a:ext cx="5774429" cy="765450"/>
      </dsp:txXfrm>
    </dsp:sp>
    <dsp:sp modelId="{585CAE9F-7EC0-E543-90D2-A50B43690B3A}">
      <dsp:nvSpPr>
        <dsp:cNvPr id="0" name=""/>
        <dsp:cNvSpPr/>
      </dsp:nvSpPr>
      <dsp:spPr>
        <a:xfrm>
          <a:off x="288721" y="1644981"/>
          <a:ext cx="4042100" cy="5313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782" tIns="0" rIns="15278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- 1500-word Career Portfolio (30%) </a:t>
          </a:r>
        </a:p>
      </dsp:txBody>
      <dsp:txXfrm>
        <a:off x="314660" y="1670920"/>
        <a:ext cx="3990222" cy="479482"/>
      </dsp:txXfrm>
    </dsp:sp>
    <dsp:sp modelId="{EA6EBD1C-CE99-4D4D-9EF0-432DC2E752D4}">
      <dsp:nvSpPr>
        <dsp:cNvPr id="0" name=""/>
        <dsp:cNvSpPr/>
      </dsp:nvSpPr>
      <dsp:spPr>
        <a:xfrm>
          <a:off x="0" y="3038991"/>
          <a:ext cx="5774429" cy="765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-8271860"/>
              <a:satOff val="46445"/>
              <a:lumOff val="-21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8160" tIns="374904" rIns="448160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Due AB1</a:t>
          </a:r>
        </a:p>
      </dsp:txBody>
      <dsp:txXfrm>
        <a:off x="0" y="3038991"/>
        <a:ext cx="5774429" cy="765450"/>
      </dsp:txXfrm>
    </dsp:sp>
    <dsp:sp modelId="{4F32AE12-BF92-834F-91CA-C4CD5EDFBB88}">
      <dsp:nvSpPr>
        <dsp:cNvPr id="0" name=""/>
        <dsp:cNvSpPr/>
      </dsp:nvSpPr>
      <dsp:spPr>
        <a:xfrm>
          <a:off x="288721" y="2773311"/>
          <a:ext cx="4042100" cy="531360"/>
        </a:xfrm>
        <a:prstGeom prst="roundRect">
          <a:avLst/>
        </a:prstGeom>
        <a:solidFill>
          <a:schemeClr val="accent4">
            <a:hueOff val="-8271860"/>
            <a:satOff val="46445"/>
            <a:lumOff val="-21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782" tIns="0" rIns="15278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- 3500-word Reflexive Essay (70%)</a:t>
          </a:r>
        </a:p>
      </dsp:txBody>
      <dsp:txXfrm>
        <a:off x="314660" y="2799250"/>
        <a:ext cx="3990222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8AAD7-E118-0D48-B17F-A3BAB897BF63}" type="datetimeFigureOut">
              <a:rPr lang="en-US" smtClean="0"/>
              <a:t>2/19/25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65CE58-69B3-0146-99E6-F72AE3FE4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743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5CE58-69B3-0146-99E6-F72AE3FE4D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911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5CE58-69B3-0146-99E6-F72AE3FE4D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077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5CE58-69B3-0146-99E6-F72AE3FE4D2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491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975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2735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2027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6109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2/19/25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4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48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2/19/25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5214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716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1002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6102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1891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2/19/25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72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j.hartviksen@Sussex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jpeg"/><Relationship Id="rId21" Type="http://schemas.openxmlformats.org/officeDocument/2006/relationships/image" Target="../media/image21.pn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24" Type="http://schemas.openxmlformats.org/officeDocument/2006/relationships/image" Target="../media/image24.pn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23" Type="http://schemas.openxmlformats.org/officeDocument/2006/relationships/image" Target="../media/image23.png"/><Relationship Id="rId10" Type="http://schemas.openxmlformats.org/officeDocument/2006/relationships/image" Target="../media/image10.jpeg"/><Relationship Id="rId19" Type="http://schemas.openxmlformats.org/officeDocument/2006/relationships/image" Target="../media/image19.png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j.hartviksen@sussex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1E6595-4925-EAC5-E561-134BC07904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en-US" dirty="0"/>
              <a:t>Global Work Experience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A727D5-2EB7-CB9C-5069-227651AD10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715" y="3836197"/>
            <a:ext cx="5334931" cy="2189214"/>
          </a:xfrm>
        </p:spPr>
        <p:txBody>
          <a:bodyPr>
            <a:normAutofit/>
          </a:bodyPr>
          <a:lstStyle/>
          <a:p>
            <a:r>
              <a:rPr lang="en-US" dirty="0"/>
              <a:t>Course Convenor: Julia </a:t>
            </a:r>
            <a:r>
              <a:rPr lang="en-US" dirty="0" err="1"/>
              <a:t>Hartviksen</a:t>
            </a:r>
            <a:endParaRPr lang="en-US" dirty="0"/>
          </a:p>
          <a:p>
            <a:r>
              <a:rPr lang="en-US" dirty="0">
                <a:hlinkClick r:id="rId2"/>
              </a:rPr>
              <a:t>j.hartviksen@sussex.ac.uk</a:t>
            </a:r>
            <a:r>
              <a:rPr lang="en-US" dirty="0"/>
              <a:t>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14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18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6C659E-AFAF-61BA-F890-214DBBA3DE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80" r="15969" b="-1"/>
          <a:stretch/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8" name="Freeform: Shape 20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549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FAB4C-0CBE-B25A-068D-4E83E9A88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Module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6F394-1D8D-AACF-D134-BDA49D973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 lnSpcReduction="10000"/>
          </a:bodyPr>
          <a:lstStyle/>
          <a:p>
            <a:pPr algn="just"/>
            <a:r>
              <a:rPr lang="en-US" dirty="0"/>
              <a:t>This module is designed to allow students to gain </a:t>
            </a:r>
            <a:r>
              <a:rPr lang="en-US" b="1" dirty="0"/>
              <a:t>practical work experience</a:t>
            </a:r>
            <a:r>
              <a:rPr lang="en-US" dirty="0"/>
              <a:t> in an area of relevance to your degree course. </a:t>
            </a:r>
          </a:p>
          <a:p>
            <a:pPr algn="just"/>
            <a:r>
              <a:rPr lang="en-US" dirty="0"/>
              <a:t>It will take the form of a series of </a:t>
            </a:r>
            <a:r>
              <a:rPr lang="en-US" b="1" dirty="0"/>
              <a:t>5 workshops</a:t>
            </a:r>
            <a:r>
              <a:rPr lang="en-US" dirty="0"/>
              <a:t>, and a period of </a:t>
            </a:r>
            <a:r>
              <a:rPr lang="en-US" b="1" dirty="0"/>
              <a:t>work experience</a:t>
            </a:r>
            <a:r>
              <a:rPr lang="en-US" dirty="0"/>
              <a:t>, of a minimum of </a:t>
            </a:r>
            <a:r>
              <a:rPr lang="en-US" b="1" dirty="0"/>
              <a:t>50 hours or</a:t>
            </a:r>
            <a:r>
              <a:rPr lang="en-US" dirty="0"/>
              <a:t> </a:t>
            </a:r>
            <a:r>
              <a:rPr lang="en-US" b="1" dirty="0"/>
              <a:t>5 weeks </a:t>
            </a:r>
            <a:r>
              <a:rPr lang="en-US" dirty="0"/>
              <a:t>undertaken</a:t>
            </a:r>
            <a:r>
              <a:rPr lang="en-US" b="1" dirty="0"/>
              <a:t> </a:t>
            </a:r>
            <a:r>
              <a:rPr lang="en-US" dirty="0"/>
              <a:t>in the autumn term of Year 3. </a:t>
            </a:r>
          </a:p>
          <a:p>
            <a:pPr algn="just"/>
            <a:r>
              <a:rPr lang="en-US" dirty="0"/>
              <a:t>The module provides an opportunity to experience the </a:t>
            </a:r>
            <a:r>
              <a:rPr lang="en-US" b="1" dirty="0"/>
              <a:t>practical aspects of work</a:t>
            </a:r>
            <a:r>
              <a:rPr lang="en-US" dirty="0"/>
              <a:t>, contribute to your </a:t>
            </a:r>
            <a:r>
              <a:rPr lang="en-US" b="1" dirty="0"/>
              <a:t>personal development</a:t>
            </a:r>
            <a:r>
              <a:rPr lang="en-US" dirty="0"/>
              <a:t>, and </a:t>
            </a:r>
            <a:r>
              <a:rPr lang="en-US" b="1" dirty="0"/>
              <a:t>gain skills </a:t>
            </a:r>
            <a:r>
              <a:rPr lang="en-US" dirty="0"/>
              <a:t>needed for graduate employability beyond university</a:t>
            </a:r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4051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6ED1BC-B386-40CC-FC65-A7D95D7D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Learning outcomes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60A3B04-7CBD-6BA9-4287-BE92910D8A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2535506"/>
              </p:ext>
            </p:extLst>
          </p:nvPr>
        </p:nvGraphicFramePr>
        <p:xfrm>
          <a:off x="5847903" y="1171886"/>
          <a:ext cx="5842666" cy="463588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792474">
                  <a:extLst>
                    <a:ext uri="{9D8B030D-6E8A-4147-A177-3AD203B41FA5}">
                      <a16:colId xmlns:a16="http://schemas.microsoft.com/office/drawing/2014/main" val="2183983296"/>
                    </a:ext>
                  </a:extLst>
                </a:gridCol>
                <a:gridCol w="5050192">
                  <a:extLst>
                    <a:ext uri="{9D8B030D-6E8A-4147-A177-3AD203B41FA5}">
                      <a16:colId xmlns:a16="http://schemas.microsoft.com/office/drawing/2014/main" val="3685474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LO 1</a:t>
                      </a: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</a:rPr>
                        <a:t>Develop skills in relation to employability which makes a clear link with career planning</a:t>
                      </a:r>
                      <a:endParaRPr lang="en-GB" sz="18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609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 2</a:t>
                      </a:r>
                    </a:p>
                  </a:txBody>
                  <a:tcPr>
                    <a:lnR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</a:rPr>
                        <a:t>Reflect critically on their professional skills development in relation to employability</a:t>
                      </a:r>
                      <a:endParaRPr lang="en-GB" sz="18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88576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</a:rPr>
                        <a:t>Critically evaluate their own personal objectives for career and academic planning</a:t>
                      </a:r>
                      <a:endParaRPr lang="en-GB" sz="18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44796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1800" b="1" dirty="0">
                          <a:effectLst/>
                        </a:rPr>
                        <a:t>Integrate academic knowledge and understanding with work experience</a:t>
                      </a:r>
                      <a:endParaRPr lang="en-GB" sz="1800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2355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</a:rPr>
                        <a:t>Use written communication to demonstrate a detailed understanding in appraising the knowledge gained during the work experience in a form that is accessible to the work experience provider</a:t>
                      </a:r>
                      <a:endParaRPr lang="en-GB" sz="18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4732222"/>
                  </a:ext>
                </a:extLst>
              </a:tr>
            </a:tbl>
          </a:graphicData>
        </a:graphic>
      </p:graphicFrame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786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EEFD2-880D-663B-7845-A7D2D8C14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Teaching Methods and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E6D6D-679A-A3CD-8474-629347B41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98818" cy="3859742"/>
          </a:xfrm>
        </p:spPr>
        <p:txBody>
          <a:bodyPr>
            <a:normAutofit fontScale="92500"/>
          </a:bodyPr>
          <a:lstStyle/>
          <a:p>
            <a:pPr indent="-228600" algn="just">
              <a:buFont typeface="Arial" panose="020B0604020202020204" pitchFamily="34" charset="0"/>
              <a:buChar char="•"/>
            </a:pPr>
            <a:r>
              <a:rPr lang="en-US" dirty="0"/>
              <a:t>Remote Independent CV activity + 1-2-1s (June)</a:t>
            </a:r>
          </a:p>
          <a:p>
            <a:pPr indent="-228600" algn="just">
              <a:buFont typeface="Arial" panose="020B0604020202020204" pitchFamily="34" charset="0"/>
              <a:buChar char="•"/>
            </a:pPr>
            <a:r>
              <a:rPr lang="en-US" dirty="0"/>
              <a:t>Weekly skills workshops (3 hours) in Weeks 1-3</a:t>
            </a:r>
          </a:p>
          <a:p>
            <a:pPr indent="-228600" algn="just">
              <a:buFont typeface="Arial" panose="020B0604020202020204" pitchFamily="34" charset="0"/>
              <a:buChar char="•"/>
            </a:pPr>
            <a:r>
              <a:rPr lang="en-US" dirty="0"/>
              <a:t>Placement/Work Experience in weeks 5-10</a:t>
            </a:r>
          </a:p>
          <a:p>
            <a:pPr indent="-228600" algn="just">
              <a:buFont typeface="Arial" panose="020B0604020202020204" pitchFamily="34" charset="0"/>
              <a:buChar char="•"/>
            </a:pPr>
            <a:r>
              <a:rPr lang="en-US" dirty="0"/>
              <a:t>Closing and Assessment Workshop: week 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785B44A3-0E17-8925-D0D0-63BE4DEC8B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3875404"/>
              </p:ext>
            </p:extLst>
          </p:nvPr>
        </p:nvGraphicFramePr>
        <p:xfrm>
          <a:off x="5766318" y="765111"/>
          <a:ext cx="5774429" cy="5449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2384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9D670-01FE-3FAD-E0ED-A9920B52E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counts as a ‘Work Experience’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2E3EF-AD14-97C0-D4D2-DE4A02733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Minimum of 50 hours of work experience, ideally spread over 5 weeks during the Autumn term</a:t>
            </a:r>
          </a:p>
          <a:p>
            <a:r>
              <a:rPr lang="en-US" dirty="0"/>
              <a:t>Can be paid or volunteer work </a:t>
            </a:r>
          </a:p>
          <a:p>
            <a:r>
              <a:rPr lang="en-US" dirty="0"/>
              <a:t>Can be overseas (need to complete risk assessment)</a:t>
            </a:r>
          </a:p>
          <a:p>
            <a:r>
              <a:rPr lang="en-US" dirty="0"/>
              <a:t>NB: If you already are doing voluntary or paid work which is related to your degree, you may count this towards GWE, as long as this work continues during the Autumn term</a:t>
            </a:r>
          </a:p>
        </p:txBody>
      </p:sp>
    </p:spTree>
    <p:extLst>
      <p:ext uri="{BB962C8B-B14F-4D97-AF65-F5344CB8AC3E}">
        <p14:creationId xmlns:p14="http://schemas.microsoft.com/office/powerpoint/2010/main" val="3074003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EC724-D039-E87D-1B85-ACE20B4B0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708" y="-139663"/>
            <a:ext cx="10515600" cy="1325563"/>
          </a:xfrm>
        </p:spPr>
        <p:txBody>
          <a:bodyPr/>
          <a:lstStyle/>
          <a:p>
            <a:r>
              <a:rPr lang="en-US" dirty="0"/>
              <a:t>Previous GWE Placements</a:t>
            </a:r>
          </a:p>
        </p:txBody>
      </p:sp>
      <p:pic>
        <p:nvPicPr>
          <p:cNvPr id="1030" name="Picture 6" descr="Contact - Alive &amp; Kicking">
            <a:extLst>
              <a:ext uri="{FF2B5EF4-FFF2-40B4-BE49-F238E27FC236}">
                <a16:creationId xmlns:a16="http://schemas.microsoft.com/office/drawing/2014/main" id="{DF50A199-07CE-D982-D52D-6B74844D2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9136" y="1645033"/>
            <a:ext cx="1834773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mpathy Museum (@empathymuseum) / X">
            <a:extLst>
              <a:ext uri="{FF2B5EF4-FFF2-40B4-BE49-F238E27FC236}">
                <a16:creationId xmlns:a16="http://schemas.microsoft.com/office/drawing/2014/main" id="{88338996-92FB-A6D5-7C30-29D5AC869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636" y="5215390"/>
            <a:ext cx="1483554" cy="1478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eace Brigades International : Ireland Third National Action Plan on Women,  Peace and Security">
            <a:extLst>
              <a:ext uri="{FF2B5EF4-FFF2-40B4-BE49-F238E27FC236}">
                <a16:creationId xmlns:a16="http://schemas.microsoft.com/office/drawing/2014/main" id="{F3D89C87-0370-9D6B-DE83-215087BE8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526" y="3799536"/>
            <a:ext cx="2303249" cy="118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hild First (UK)">
            <a:extLst>
              <a:ext uri="{FF2B5EF4-FFF2-40B4-BE49-F238E27FC236}">
                <a16:creationId xmlns:a16="http://schemas.microsoft.com/office/drawing/2014/main" id="{855A3235-4CF4-5016-413D-9593513DD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77" y="5240558"/>
            <a:ext cx="1447604" cy="142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Brighton Aldridge Community Academy - Home">
            <a:extLst>
              <a:ext uri="{FF2B5EF4-FFF2-40B4-BE49-F238E27FC236}">
                <a16:creationId xmlns:a16="http://schemas.microsoft.com/office/drawing/2014/main" id="{6D7A789D-AAB0-0E0F-F4AB-E8A5AC817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690" y="5905871"/>
            <a:ext cx="4018384" cy="891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hichester District Council">
            <a:extLst>
              <a:ext uri="{FF2B5EF4-FFF2-40B4-BE49-F238E27FC236}">
                <a16:creationId xmlns:a16="http://schemas.microsoft.com/office/drawing/2014/main" id="{5F672A94-9EFF-0A82-E3D7-02D83546C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165" y="42324"/>
            <a:ext cx="1926590" cy="192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Borgen Project | LinkedIn">
            <a:extLst>
              <a:ext uri="{FF2B5EF4-FFF2-40B4-BE49-F238E27FC236}">
                <a16:creationId xmlns:a16="http://schemas.microsoft.com/office/drawing/2014/main" id="{C228803E-55F7-F6C9-ADBB-32468FAC0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081" y="5212463"/>
            <a:ext cx="1702448" cy="170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The Clock Tower Sanctuary | Localgiving">
            <a:extLst>
              <a:ext uri="{FF2B5EF4-FFF2-40B4-BE49-F238E27FC236}">
                <a16:creationId xmlns:a16="http://schemas.microsoft.com/office/drawing/2014/main" id="{42C941CA-9D5B-164B-4545-836F3EB66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56" y="806743"/>
            <a:ext cx="2503066" cy="133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Co-ordination Group - Detention Forum">
            <a:extLst>
              <a:ext uri="{FF2B5EF4-FFF2-40B4-BE49-F238E27FC236}">
                <a16:creationId xmlns:a16="http://schemas.microsoft.com/office/drawing/2014/main" id="{F8B040C4-DD19-A32D-82BF-9FCFE3B8C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765" y="739573"/>
            <a:ext cx="1779105" cy="1779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Lewes District Food Partnership ...">
            <a:extLst>
              <a:ext uri="{FF2B5EF4-FFF2-40B4-BE49-F238E27FC236}">
                <a16:creationId xmlns:a16="http://schemas.microsoft.com/office/drawing/2014/main" id="{F00ABE84-C3D6-D2B3-6832-67AE390D3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91" y="2159983"/>
            <a:ext cx="1713757" cy="171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United arab emirates embassy london hi ...">
            <a:extLst>
              <a:ext uri="{FF2B5EF4-FFF2-40B4-BE49-F238E27FC236}">
                <a16:creationId xmlns:a16="http://schemas.microsoft.com/office/drawing/2014/main" id="{D451F956-00FD-51E5-C3B2-A75043771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0627" y="3300299"/>
            <a:ext cx="1881373" cy="252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About Us">
            <a:extLst>
              <a:ext uri="{FF2B5EF4-FFF2-40B4-BE49-F238E27FC236}">
                <a16:creationId xmlns:a16="http://schemas.microsoft.com/office/drawing/2014/main" id="{7270A538-4869-CE16-6E04-9A0BD78AF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343" y="227713"/>
            <a:ext cx="2691440" cy="121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 descr="Brighton &amp; Sussex - The Wave Project in ...">
            <a:extLst>
              <a:ext uri="{FF2B5EF4-FFF2-40B4-BE49-F238E27FC236}">
                <a16:creationId xmlns:a16="http://schemas.microsoft.com/office/drawing/2014/main" id="{E7492DF2-A3D4-C745-77D4-FE3198662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666" y="3925458"/>
            <a:ext cx="2574786" cy="1478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The Green Centre - Brighton">
            <a:extLst>
              <a:ext uri="{FF2B5EF4-FFF2-40B4-BE49-F238E27FC236}">
                <a16:creationId xmlns:a16="http://schemas.microsoft.com/office/drawing/2014/main" id="{48B1BBFF-9086-8A4F-4D90-4B36BB344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204" y="897987"/>
            <a:ext cx="1713758" cy="153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Schuttelaar &amp; Partners | knowledge for ...">
            <a:extLst>
              <a:ext uri="{FF2B5EF4-FFF2-40B4-BE49-F238E27FC236}">
                <a16:creationId xmlns:a16="http://schemas.microsoft.com/office/drawing/2014/main" id="{F2A616E0-0A1B-8D25-53CD-116CFEF39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687" y="5660217"/>
            <a:ext cx="1292478" cy="1091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Smart Works arrives at Centrale ...">
            <a:extLst>
              <a:ext uri="{FF2B5EF4-FFF2-40B4-BE49-F238E27FC236}">
                <a16:creationId xmlns:a16="http://schemas.microsoft.com/office/drawing/2014/main" id="{816F3DC5-A614-46DB-8DE3-3630D5C8F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55" y="4018448"/>
            <a:ext cx="1702449" cy="932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Launching the Egypt Impact Lab to ...">
            <a:extLst>
              <a:ext uri="{FF2B5EF4-FFF2-40B4-BE49-F238E27FC236}">
                <a16:creationId xmlns:a16="http://schemas.microsoft.com/office/drawing/2014/main" id="{99E76EBC-AFBA-419D-5DB9-8A568FBA6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118" y="2653587"/>
            <a:ext cx="5201687" cy="109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Student Action for Refugees">
            <a:extLst>
              <a:ext uri="{FF2B5EF4-FFF2-40B4-BE49-F238E27FC236}">
                <a16:creationId xmlns:a16="http://schemas.microsoft.com/office/drawing/2014/main" id="{38BF4AA3-2AFC-839A-2AB0-D2C2818CC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128" y="2974035"/>
            <a:ext cx="2511681" cy="1210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Brighton and Hove Energy Services Co ...">
            <a:extLst>
              <a:ext uri="{FF2B5EF4-FFF2-40B4-BE49-F238E27FC236}">
                <a16:creationId xmlns:a16="http://schemas.microsoft.com/office/drawing/2014/main" id="{1B071B27-C6DC-55BE-26AC-695981380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515" y="5524565"/>
            <a:ext cx="1270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St Luke's Advice Service Fundraising | Easyfundraising">
            <a:extLst>
              <a:ext uri="{FF2B5EF4-FFF2-40B4-BE49-F238E27FC236}">
                <a16:creationId xmlns:a16="http://schemas.microsoft.com/office/drawing/2014/main" id="{6DFF167A-D220-945F-1B87-A22020764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128" y="4231284"/>
            <a:ext cx="1506298" cy="150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About | Brighton and Hove City Mission">
            <a:extLst>
              <a:ext uri="{FF2B5EF4-FFF2-40B4-BE49-F238E27FC236}">
                <a16:creationId xmlns:a16="http://schemas.microsoft.com/office/drawing/2014/main" id="{12C72DE9-F708-089D-3AD2-8BF52D2CD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1191" y="4423687"/>
            <a:ext cx="1169436" cy="1169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Sanctuary Supported Living">
            <a:extLst>
              <a:ext uri="{FF2B5EF4-FFF2-40B4-BE49-F238E27FC236}">
                <a16:creationId xmlns:a16="http://schemas.microsoft.com/office/drawing/2014/main" id="{BEEF639D-9D13-A3B7-0DE6-9766969B6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348" y="3652919"/>
            <a:ext cx="916041" cy="91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Picture 44" descr="Conversation Over Borders">
            <a:extLst>
              <a:ext uri="{FF2B5EF4-FFF2-40B4-BE49-F238E27FC236}">
                <a16:creationId xmlns:a16="http://schemas.microsoft.com/office/drawing/2014/main" id="{3F682F58-87CE-D1DF-B551-EBF2F18A4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042" y="1969153"/>
            <a:ext cx="3162585" cy="787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192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66709B3-306B-7A54-DDAC-000CBB169C07}"/>
              </a:ext>
            </a:extLst>
          </p:cNvPr>
          <p:cNvSpPr/>
          <p:nvPr/>
        </p:nvSpPr>
        <p:spPr>
          <a:xfrm>
            <a:off x="6568751" y="1825625"/>
            <a:ext cx="4785049" cy="385974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96CCB6-78D6-4662-2DC5-210309FBE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it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64DB1-18E5-CDD9-1CB6-EEB9BBAB7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464" y="1650191"/>
            <a:ext cx="5405536" cy="4295257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sz="2600" dirty="0"/>
              <a:t>Select D6001 Global Work Experience when you choose your option</a:t>
            </a:r>
          </a:p>
          <a:p>
            <a:pPr algn="just"/>
            <a:r>
              <a:rPr lang="en-US" sz="2600" dirty="0"/>
              <a:t>Julia will be in touch with next instructions, following your selection</a:t>
            </a:r>
          </a:p>
          <a:p>
            <a:pPr algn="just"/>
            <a:r>
              <a:rPr lang="en-US" sz="2600" dirty="0"/>
              <a:t>In June, you will need to complete the ‘CV 360’ activity and attend a 1-2-1 meeting (in person or over zoom)</a:t>
            </a:r>
          </a:p>
          <a:p>
            <a:pPr algn="just"/>
            <a:r>
              <a:rPr lang="en-US" sz="2600" b="1" dirty="0"/>
              <a:t>You will be expected to be proactive in finding your placement opportunity</a:t>
            </a:r>
          </a:p>
          <a:p>
            <a:pPr algn="just"/>
            <a:endParaRPr lang="en-US" sz="2600" dirty="0"/>
          </a:p>
          <a:p>
            <a:pPr marL="0" indent="0" algn="just">
              <a:buNone/>
            </a:pPr>
            <a:r>
              <a:rPr lang="en-US" sz="2600" dirty="0"/>
              <a:t>NB: The final deadline to secure your work experience: </a:t>
            </a:r>
          </a:p>
          <a:p>
            <a:pPr marL="0" indent="0" algn="just">
              <a:buNone/>
            </a:pPr>
            <a:r>
              <a:rPr lang="en-US" sz="2600" b="1" dirty="0"/>
              <a:t>1 September 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C37648-3694-F62C-9206-5D4B3E5DB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5758" y="2165165"/>
            <a:ext cx="1571034" cy="15903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4764C4-0003-5AC0-CF2F-77C280F3BCF2}"/>
              </a:ext>
            </a:extLst>
          </p:cNvPr>
          <p:cNvSpPr txBox="1"/>
          <p:nvPr/>
        </p:nvSpPr>
        <p:spPr>
          <a:xfrm>
            <a:off x="6941976" y="3953088"/>
            <a:ext cx="41054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Contact </a:t>
            </a:r>
            <a:r>
              <a:rPr lang="en-US" b="1" dirty="0"/>
              <a:t>Julia </a:t>
            </a:r>
            <a:r>
              <a:rPr lang="en-US" b="1" dirty="0" err="1"/>
              <a:t>Hartviksen</a:t>
            </a:r>
            <a:endParaRPr lang="en-US" b="1" dirty="0"/>
          </a:p>
          <a:p>
            <a:pPr algn="ctr"/>
            <a:r>
              <a:rPr lang="en-US" dirty="0"/>
              <a:t> (module convenor) at</a:t>
            </a:r>
          </a:p>
          <a:p>
            <a:pPr algn="ctr"/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j.hartviksen@sussex.ac.uk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/>
              <a:t>if you have any questions and to discuss finding a work experience</a:t>
            </a:r>
          </a:p>
        </p:txBody>
      </p:sp>
    </p:spTree>
    <p:extLst>
      <p:ext uri="{BB962C8B-B14F-4D97-AF65-F5344CB8AC3E}">
        <p14:creationId xmlns:p14="http://schemas.microsoft.com/office/powerpoint/2010/main" val="934097396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Office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17627</TotalTime>
  <Words>437</Words>
  <Application>Microsoft Macintosh PowerPoint</Application>
  <PresentationFormat>Widescreen</PresentationFormat>
  <Paragraphs>47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Avenir Next LT Pro</vt:lpstr>
      <vt:lpstr>Calibri</vt:lpstr>
      <vt:lpstr>Tw Cen MT</vt:lpstr>
      <vt:lpstr>ShapesVTI</vt:lpstr>
      <vt:lpstr>Global Work Experience </vt:lpstr>
      <vt:lpstr>Module Overview</vt:lpstr>
      <vt:lpstr>Learning outcomes</vt:lpstr>
      <vt:lpstr>Teaching Methods and Assessment</vt:lpstr>
      <vt:lpstr>What counts as a ‘Work Experience’</vt:lpstr>
      <vt:lpstr>Previous GWE Placements</vt:lpstr>
      <vt:lpstr>How does it work?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Work Experience </dc:title>
  <dc:creator>Julia Hartviksen</dc:creator>
  <cp:lastModifiedBy>Julia Hartviksen</cp:lastModifiedBy>
  <cp:revision>6</cp:revision>
  <dcterms:created xsi:type="dcterms:W3CDTF">2024-02-01T14:11:45Z</dcterms:created>
  <dcterms:modified xsi:type="dcterms:W3CDTF">2025-02-25T16:39:38Z</dcterms:modified>
</cp:coreProperties>
</file>