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2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B569-8A22-B4AA-4951-915A5EBBA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2D9F9E-A449-3867-4073-1F078E3E6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B7F75-CEC4-0D72-5EDF-8AAAC02C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8FFF1-2975-FE10-EE18-22925FA4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11481-DDE4-47F1-F698-9DE11441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8514-74E8-DB19-64BF-DF10C213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3D2B-165D-028D-C8D5-F69378918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13340-815C-3009-FA35-AF00AC99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45F25-4F8C-6260-8D09-A3027A7D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D8A0B-4EED-B4DF-25BB-7A263CA4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37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EA1F3-549E-C018-A2E5-720BC4027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C20EE-FD04-5011-1DB3-829A7A879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A0E68-8F25-67CD-89C5-024DB5AB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09AE6-19D7-422A-DAE6-7C73EA42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75D56-523E-89A4-AD83-D871600F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9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F52F-228E-8046-AF16-C39E96072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D4164-B6AC-C684-1E27-783A59304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BCD6B-C37F-EED9-7F1D-90CBFC872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DEA42-7CAC-0F00-7FC0-815A9E64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BB5D21-4B1B-11BF-B428-F6038C17B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74118-BC44-79B6-A666-A274D0EA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32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AAB6-2AD2-5045-4A5D-76F500F5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2157A-3CFB-1D89-8EB0-E4AACDD8D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A3662-4BF2-DD42-39C9-280743E5A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0A874D-B032-3382-140E-FB5697F4EC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F9F46D-88B6-E531-57F8-B79C329AA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8E3504-777B-8407-6B8E-A6904521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E5CD36-372D-C3C6-0269-DCDFA4B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8EB40-EE77-72AE-C53B-9DE9A7705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4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B20C-D977-6E82-B362-BC5D269F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17456-7E37-A6D4-5568-B4019008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18C5B1-68B3-E6D9-1994-561D17AE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12554-E84D-9989-6AF7-663EA593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53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36FCB-5142-0A4D-AFEC-CD440AB22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557A2C-10C8-4835-1237-FFEB2DB86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B095E-D1B2-39B1-96ED-AEFB90859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7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5B20-C875-8DE0-1624-64B872D3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0AC8C-64A0-6D5A-0C4A-34AC83E7A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90A38-1DE1-E22D-0B7B-99D0DB970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28513-2277-9D77-0257-5E564956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477A8-77FB-EEE1-E7F5-684E6F55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01675-70BA-F0D6-E6B9-157EEB4DE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14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074A1-EB92-4AD7-D45B-520A75D8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9B6C6A-3DF5-694F-7704-DF366BBAB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E1150-D75A-B444-2078-A3148D764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D35D6-A567-A859-AD7E-81AFA2D1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405BF-D520-7921-B5A9-060D668B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4419A-28A1-015F-8B72-F2F63886F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56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0EA-D489-0529-F379-55766A35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5B8A9-4615-BC25-8976-E0E770196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60F29-92A5-806F-1493-4DA899FB7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4AAAB-34CD-344A-E49C-8EB32944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DECB0-8E2F-5D1C-4DD4-2E7EE8F4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7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5921F-7ECE-2728-A792-63088D3F8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7A7E0-0B2A-3AA4-C8AC-770DD9344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9F6CF-6689-7ED9-4213-B93AAD449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ACD85-0452-C452-2CFF-E737C80C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650E5-DFDD-1DDA-D06D-2D6022B6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390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D90EF-2B89-75CF-A4A4-7B19FD81C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79DD4-DC66-6DB7-EF77-51C01A03B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044A9-75D1-AAB0-F61A-8694456B4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014D7-11F7-45A3-8B3C-345130AA8B1A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CCF8F-F2BA-149D-0343-0B2B7A8CC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04CCE-3899-076D-D914-C10080804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093841-6F5B-4E53-A636-53624839F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7CD2C3-76F6-C257-8756-AF5013427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97B59-8121-D3E8-2C96-6B59C01A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British Foreign Relations: Through Empire and Beyond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970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F73F8-0108-4226-48F8-ACDAB7C5B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>
                <a:solidFill>
                  <a:schemeClr val="bg1"/>
                </a:solidFill>
              </a:rPr>
              <a:t>Module convenor: Dr David Wearing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E261F-9789-EE5C-79C5-E76A33164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7769" y="1909192"/>
            <a:ext cx="4586513" cy="364771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600">
              <a:solidFill>
                <a:schemeClr val="bg1"/>
              </a:solidFill>
            </a:endParaRPr>
          </a:p>
          <a:p>
            <a:r>
              <a:rPr lang="en-US" sz="2600">
                <a:solidFill>
                  <a:schemeClr val="bg1"/>
                </a:solidFill>
              </a:rPr>
              <a:t>Assistant </a:t>
            </a:r>
            <a:r>
              <a:rPr lang="en-US" sz="2600" dirty="0">
                <a:solidFill>
                  <a:schemeClr val="bg1"/>
                </a:solidFill>
              </a:rPr>
              <a:t>Professor in UK foreign relations</a:t>
            </a:r>
          </a:p>
          <a:p>
            <a:r>
              <a:rPr lang="en-US" sz="2600" dirty="0">
                <a:solidFill>
                  <a:schemeClr val="bg1"/>
                </a:solidFill>
              </a:rPr>
              <a:t>Expert on UK foreign relations in the Middle East</a:t>
            </a:r>
          </a:p>
          <a:p>
            <a:r>
              <a:rPr lang="en-US" sz="2600" dirty="0">
                <a:solidFill>
                  <a:schemeClr val="bg1"/>
                </a:solidFill>
              </a:rPr>
              <a:t>Research interests in UK foreign relations as a legacy of the British empire.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8A2173-EB14-A207-7890-A541FEB80C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4" r="-1" b="4943"/>
          <a:stretch>
            <a:fillRect/>
          </a:stretch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0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DC6DB2-4F4C-007A-172C-C897EAD9FA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57" y="819015"/>
            <a:ext cx="3611673" cy="519665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89D488-9026-4E8C-FB45-2C167F0A7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9597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Themes &amp; topics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C175EF-34AF-9DE1-4C57-265FE114B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985" y="1976893"/>
            <a:ext cx="5501548" cy="382110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300" dirty="0">
                <a:solidFill>
                  <a:schemeClr val="bg1"/>
                </a:solidFill>
              </a:rPr>
              <a:t>We’ll explore how UK foreign relations have evolved historically, from empire to the present day, particularly as they relate to the Global South.</a:t>
            </a:r>
          </a:p>
          <a:p>
            <a:r>
              <a:rPr lang="en-US" sz="2300" dirty="0">
                <a:solidFill>
                  <a:schemeClr val="bg1"/>
                </a:solidFill>
              </a:rPr>
              <a:t>We’ll examine how Britain transformed the world by bringing many regions and peoples into a new global system, often by force. </a:t>
            </a:r>
          </a:p>
          <a:p>
            <a:r>
              <a:rPr lang="en-US" sz="2300" dirty="0">
                <a:solidFill>
                  <a:schemeClr val="bg1"/>
                </a:solidFill>
              </a:rPr>
              <a:t>And we’ll look at how Britain itself was transformed by these processes, in terms of its own economy, culture and identity.</a:t>
            </a:r>
          </a:p>
        </p:txBody>
      </p:sp>
    </p:spTree>
    <p:extLst>
      <p:ext uri="{BB962C8B-B14F-4D97-AF65-F5344CB8AC3E}">
        <p14:creationId xmlns:p14="http://schemas.microsoft.com/office/powerpoint/2010/main" val="233724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E94B15-F545-13F4-2EAA-3EFEE1D3AE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810" y="2664385"/>
            <a:ext cx="4571936" cy="25831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DCC9875-D426-5BF2-13D1-B8E7476B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819015"/>
            <a:ext cx="10140695" cy="7593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Learning outcomes: You will….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EC8A7-63B6-EB0C-75E9-2AB9785C7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985" y="2068261"/>
            <a:ext cx="5765850" cy="377538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bg1"/>
                </a:solidFill>
              </a:rPr>
              <a:t>…demonstrate a strong grasp of the history of UK foreign relations, from empire to the present day.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bg1"/>
                </a:solidFill>
              </a:rPr>
              <a:t>…assess different ways of </a:t>
            </a:r>
            <a:r>
              <a:rPr lang="en-US" sz="2100" dirty="0" err="1">
                <a:solidFill>
                  <a:schemeClr val="bg1"/>
                </a:solidFill>
              </a:rPr>
              <a:t>conceptualising</a:t>
            </a:r>
            <a:r>
              <a:rPr lang="en-US" sz="2100" dirty="0">
                <a:solidFill>
                  <a:schemeClr val="bg1"/>
                </a:solidFill>
              </a:rPr>
              <a:t> the relationship between Britain’s colonial history and its current foreign relations.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bg1"/>
                </a:solidFill>
              </a:rPr>
              <a:t>…critically evaluate the merits and value of various texts and sources.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bg1"/>
                </a:solidFill>
              </a:rPr>
              <a:t>…critically evaluate the various ways in which concepts of ‘race’, national and cultural identity have shaped UK foreign relations, and domestic British society and politics.</a:t>
            </a:r>
          </a:p>
        </p:txBody>
      </p:sp>
    </p:spTree>
    <p:extLst>
      <p:ext uri="{BB962C8B-B14F-4D97-AF65-F5344CB8AC3E}">
        <p14:creationId xmlns:p14="http://schemas.microsoft.com/office/powerpoint/2010/main" val="129871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5A1A34-B931-8A56-B3A0-89D813CBA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</a:rPr>
              <a:t>Module Format &amp;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2CCD0-FFD4-13D8-4D55-A7C269760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5194190" cy="534009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ASSESSMENT</a:t>
            </a:r>
          </a:p>
          <a:p>
            <a:r>
              <a:rPr lang="en-US" sz="2400" dirty="0">
                <a:solidFill>
                  <a:schemeClr val="tx2"/>
                </a:solidFill>
              </a:rPr>
              <a:t>Book review: 15-minute oral assessment (30%)</a:t>
            </a:r>
          </a:p>
          <a:p>
            <a:r>
              <a:rPr lang="en-US" sz="2400" dirty="0">
                <a:solidFill>
                  <a:schemeClr val="tx2"/>
                </a:solidFill>
              </a:rPr>
              <a:t>3,500-word final essay (70%). You’ll be encouraged to develop your own essay question in consultation with me.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WEEKLY 3-HOUR WORKSHOPS </a:t>
            </a:r>
          </a:p>
          <a:p>
            <a:r>
              <a:rPr lang="en-US" sz="2400" dirty="0">
                <a:solidFill>
                  <a:schemeClr val="tx2"/>
                </a:solidFill>
              </a:rPr>
              <a:t>There will be a mix of small group and individual work, class discussions and lectures.</a:t>
            </a:r>
          </a:p>
          <a:p>
            <a:r>
              <a:rPr lang="en-US" sz="2400" dirty="0">
                <a:solidFill>
                  <a:schemeClr val="tx2"/>
                </a:solidFill>
              </a:rPr>
              <a:t>Our format will be flexible from week to week.</a:t>
            </a:r>
            <a:endParaRPr lang="en-GB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43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270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Office Theme</vt:lpstr>
      <vt:lpstr>British Foreign Relations: Through Empire and Beyond</vt:lpstr>
      <vt:lpstr>Module convenor: Dr David Wearing</vt:lpstr>
      <vt:lpstr>Themes &amp; topics</vt:lpstr>
      <vt:lpstr>Learning outcomes: You will….</vt:lpstr>
      <vt:lpstr>Module Format &amp;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</dc:creator>
  <cp:lastModifiedBy>David</cp:lastModifiedBy>
  <cp:revision>2</cp:revision>
  <dcterms:created xsi:type="dcterms:W3CDTF">2026-02-18T12:34:26Z</dcterms:created>
  <dcterms:modified xsi:type="dcterms:W3CDTF">2026-02-18T14:13:57Z</dcterms:modified>
</cp:coreProperties>
</file>