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121" d="100"/>
          <a:sy n="121" d="100"/>
        </p:scale>
        <p:origin x="1904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9"/>
                </a:lnTo>
                <a:lnTo>
                  <a:pt x="9144000" y="6857999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93787" y="211836"/>
            <a:ext cx="6956425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83000" y="2132075"/>
            <a:ext cx="4824730" cy="29489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(yi.wang@sussex.ac.u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0860" marR="520065" indent="741680">
              <a:lnSpc>
                <a:spcPct val="120000"/>
              </a:lnSpc>
              <a:spcBef>
                <a:spcPts val="100"/>
              </a:spcBef>
            </a:pPr>
            <a:r>
              <a:rPr dirty="0"/>
              <a:t>Dr.</a:t>
            </a:r>
            <a:r>
              <a:rPr spc="-40" dirty="0"/>
              <a:t> </a:t>
            </a:r>
            <a:r>
              <a:rPr dirty="0"/>
              <a:t>Yi</a:t>
            </a:r>
            <a:r>
              <a:rPr spc="-40" dirty="0"/>
              <a:t> </a:t>
            </a:r>
            <a:r>
              <a:rPr spc="-20" dirty="0"/>
              <a:t>Wang </a:t>
            </a:r>
            <a:r>
              <a:rPr dirty="0"/>
              <a:t>Dept.</a:t>
            </a:r>
            <a:r>
              <a:rPr spc="-15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spc="-10" dirty="0"/>
              <a:t>Geography</a:t>
            </a:r>
          </a:p>
          <a:p>
            <a:pPr marL="12700" marR="5080" algn="ctr">
              <a:lnSpc>
                <a:spcPts val="4610"/>
              </a:lnSpc>
              <a:spcBef>
                <a:spcPts val="70"/>
              </a:spcBef>
            </a:pPr>
            <a:r>
              <a:rPr dirty="0"/>
              <a:t>School</a:t>
            </a:r>
            <a:r>
              <a:rPr spc="-50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Global</a:t>
            </a:r>
            <a:r>
              <a:rPr spc="-35" dirty="0"/>
              <a:t> </a:t>
            </a:r>
            <a:r>
              <a:rPr spc="-10" dirty="0"/>
              <a:t>Studies </a:t>
            </a:r>
            <a:r>
              <a:rPr dirty="0"/>
              <a:t>University</a:t>
            </a:r>
            <a:r>
              <a:rPr spc="-40" dirty="0"/>
              <a:t> </a:t>
            </a:r>
            <a:r>
              <a:rPr dirty="0"/>
              <a:t>of</a:t>
            </a:r>
            <a:r>
              <a:rPr spc="-30" dirty="0"/>
              <a:t> </a:t>
            </a:r>
            <a:r>
              <a:rPr spc="-10" dirty="0"/>
              <a:t>Sussex </a:t>
            </a:r>
            <a:r>
              <a:rPr spc="-10" dirty="0">
                <a:hlinkClick r:id="rId3"/>
              </a:rPr>
              <a:t>(yi.wang@sussex.ac.uk)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25862" y="294132"/>
            <a:ext cx="5121275" cy="136969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90830" marR="5080" indent="-278765">
              <a:lnSpc>
                <a:spcPct val="100499"/>
              </a:lnSpc>
              <a:spcBef>
                <a:spcPts val="70"/>
              </a:spcBef>
            </a:pPr>
            <a:r>
              <a:rPr sz="4400" dirty="0"/>
              <a:t>Advances</a:t>
            </a:r>
            <a:r>
              <a:rPr sz="4400" spc="-110" dirty="0"/>
              <a:t> </a:t>
            </a:r>
            <a:r>
              <a:rPr sz="4400" dirty="0"/>
              <a:t>in</a:t>
            </a:r>
            <a:r>
              <a:rPr sz="4400" spc="-100" dirty="0"/>
              <a:t> </a:t>
            </a:r>
            <a:r>
              <a:rPr sz="4400" spc="-10" dirty="0"/>
              <a:t>Climate </a:t>
            </a:r>
            <a:r>
              <a:rPr sz="4400" dirty="0"/>
              <a:t>Sciences,</a:t>
            </a:r>
            <a:r>
              <a:rPr sz="4400" spc="-170" dirty="0"/>
              <a:t> </a:t>
            </a:r>
            <a:r>
              <a:rPr sz="4400" spc="-10" dirty="0"/>
              <a:t>F8513S</a:t>
            </a:r>
            <a:endParaRPr sz="4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Two</a:t>
            </a:r>
            <a:r>
              <a:rPr sz="4400" spc="-65" dirty="0"/>
              <a:t> </a:t>
            </a:r>
            <a:r>
              <a:rPr sz="4400" dirty="0"/>
              <a:t>Aspects</a:t>
            </a:r>
            <a:r>
              <a:rPr sz="4400" spc="-65" dirty="0"/>
              <a:t> </a:t>
            </a:r>
            <a:r>
              <a:rPr sz="4400" dirty="0"/>
              <a:t>of</a:t>
            </a:r>
            <a:r>
              <a:rPr sz="4400" spc="-60" dirty="0"/>
              <a:t> </a:t>
            </a:r>
            <a:r>
              <a:rPr sz="4400" dirty="0"/>
              <a:t>The</a:t>
            </a:r>
            <a:r>
              <a:rPr sz="4400" spc="-60" dirty="0"/>
              <a:t> </a:t>
            </a:r>
            <a:r>
              <a:rPr sz="4400" spc="-10" dirty="0"/>
              <a:t>Module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239012"/>
            <a:ext cx="8063230" cy="3310254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621030" marR="914400" indent="-608330" algn="just">
              <a:lnSpc>
                <a:spcPct val="101899"/>
              </a:lnSpc>
              <a:spcBef>
                <a:spcPts val="25"/>
              </a:spcBef>
              <a:buAutoNum type="arabicPeriod"/>
              <a:tabLst>
                <a:tab pos="622300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variability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at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wide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range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of 	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timescales</a:t>
            </a:r>
            <a:endParaRPr sz="3200">
              <a:latin typeface="Arial"/>
              <a:cs typeface="Arial"/>
            </a:endParaRPr>
          </a:p>
          <a:p>
            <a:pPr marL="1001394" marR="447675" lvl="1" indent="-531495" algn="just">
              <a:lnSpc>
                <a:spcPct val="100000"/>
              </a:lnSpc>
              <a:spcBef>
                <a:spcPts val="640"/>
              </a:spcBef>
              <a:buChar char="–"/>
              <a:tabLst>
                <a:tab pos="1003300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ENSO,</a:t>
            </a:r>
            <a:r>
              <a:rPr sz="2800" spc="-8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Pacific</a:t>
            </a:r>
            <a:r>
              <a:rPr sz="2800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Decadal</a:t>
            </a:r>
            <a:r>
              <a:rPr sz="28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Oscillation</a:t>
            </a:r>
            <a:r>
              <a:rPr sz="2800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(PDO), 	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North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Atlantic</a:t>
            </a:r>
            <a:r>
              <a:rPr sz="28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Oscillation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(NAO),</a:t>
            </a:r>
            <a:r>
              <a:rPr sz="28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Madden- 	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Julian</a:t>
            </a:r>
            <a:r>
              <a:rPr sz="2800" spc="-9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Oscillation</a:t>
            </a:r>
            <a:r>
              <a:rPr sz="2800" spc="-9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(MJO)…..</a:t>
            </a:r>
            <a:endParaRPr sz="2800">
              <a:latin typeface="Arial"/>
              <a:cs typeface="Arial"/>
            </a:endParaRPr>
          </a:p>
          <a:p>
            <a:pPr marL="1001394" marR="5080" lvl="1" indent="-531495" algn="just">
              <a:lnSpc>
                <a:spcPct val="101400"/>
              </a:lnSpc>
              <a:spcBef>
                <a:spcPts val="580"/>
              </a:spcBef>
              <a:buChar char="–"/>
              <a:tabLst>
                <a:tab pos="1003300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Major</a:t>
            </a:r>
            <a:r>
              <a:rPr sz="2800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uncertainties</a:t>
            </a:r>
            <a:r>
              <a:rPr sz="2800" spc="-8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in</a:t>
            </a:r>
            <a:r>
              <a:rPr sz="28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sciences,</a:t>
            </a:r>
            <a:r>
              <a:rPr sz="2800" spc="-8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FFFF00"/>
                </a:solidFill>
                <a:latin typeface="Arial"/>
                <a:cs typeface="Arial"/>
              </a:rPr>
              <a:t>such 	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as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models,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global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carbon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cycles…..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Two</a:t>
            </a:r>
            <a:r>
              <a:rPr sz="4400" spc="-65" dirty="0"/>
              <a:t> </a:t>
            </a:r>
            <a:r>
              <a:rPr sz="4400" dirty="0"/>
              <a:t>Aspects</a:t>
            </a:r>
            <a:r>
              <a:rPr sz="4400" spc="-65" dirty="0"/>
              <a:t> </a:t>
            </a:r>
            <a:r>
              <a:rPr sz="4400" dirty="0"/>
              <a:t>of</a:t>
            </a:r>
            <a:r>
              <a:rPr sz="4400" spc="-60" dirty="0"/>
              <a:t> </a:t>
            </a:r>
            <a:r>
              <a:rPr sz="4400" dirty="0"/>
              <a:t>The</a:t>
            </a:r>
            <a:r>
              <a:rPr sz="4400" spc="-60" dirty="0"/>
              <a:t> </a:t>
            </a:r>
            <a:r>
              <a:rPr sz="4400" spc="-10" dirty="0"/>
              <a:t>Module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29565" y="1087773"/>
            <a:ext cx="7646034" cy="215074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621665" indent="-608965">
              <a:lnSpc>
                <a:spcPct val="100000"/>
              </a:lnSpc>
              <a:spcBef>
                <a:spcPts val="855"/>
              </a:spcBef>
              <a:buAutoNum type="arabicPeriod" startAt="2"/>
              <a:tabLst>
                <a:tab pos="62166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Quantitative</a:t>
            </a:r>
            <a:r>
              <a:rPr sz="32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32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analyses</a:t>
            </a:r>
            <a:endParaRPr sz="3200">
              <a:latin typeface="Arial"/>
              <a:cs typeface="Arial"/>
            </a:endParaRPr>
          </a:p>
          <a:p>
            <a:pPr marL="1021715" lvl="1" indent="-608965">
              <a:lnSpc>
                <a:spcPct val="100000"/>
              </a:lnSpc>
              <a:spcBef>
                <a:spcPts val="665"/>
              </a:spcBef>
              <a:buChar char="–"/>
              <a:tabLst>
                <a:tab pos="1021715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data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formats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(e.g.,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ascii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8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binary)</a:t>
            </a:r>
            <a:endParaRPr sz="2800">
              <a:latin typeface="Arial"/>
              <a:cs typeface="Arial"/>
            </a:endParaRPr>
          </a:p>
          <a:p>
            <a:pPr marL="1021715" lvl="1" indent="-608965">
              <a:lnSpc>
                <a:spcPct val="100000"/>
              </a:lnSpc>
              <a:spcBef>
                <a:spcPts val="745"/>
              </a:spcBef>
              <a:buChar char="–"/>
              <a:tabLst>
                <a:tab pos="1021715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KNMI</a:t>
            </a:r>
            <a:r>
              <a:rPr sz="2800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Explorer</a:t>
            </a:r>
            <a:endParaRPr sz="2800">
              <a:latin typeface="Arial"/>
              <a:cs typeface="Arial"/>
            </a:endParaRPr>
          </a:p>
          <a:p>
            <a:pPr marL="1021715" lvl="1" indent="-608965">
              <a:lnSpc>
                <a:spcPct val="100000"/>
              </a:lnSpc>
              <a:spcBef>
                <a:spcPts val="650"/>
              </a:spcBef>
              <a:buChar char="–"/>
              <a:tabLst>
                <a:tab pos="1021715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Statistics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in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sciences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1500" y="3213100"/>
            <a:ext cx="3384550" cy="36004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7093" y="172212"/>
            <a:ext cx="73901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Module</a:t>
            </a:r>
            <a:r>
              <a:rPr sz="4400" spc="-130" dirty="0"/>
              <a:t> </a:t>
            </a:r>
            <a:r>
              <a:rPr sz="4400" dirty="0"/>
              <a:t>Programme:</a:t>
            </a:r>
            <a:r>
              <a:rPr sz="4400" spc="-130" dirty="0"/>
              <a:t> </a:t>
            </a:r>
            <a:r>
              <a:rPr sz="4400" spc="-10" dirty="0"/>
              <a:t>Lectures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59740" y="836675"/>
            <a:ext cx="7945755" cy="558800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Lecture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1: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Introduction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to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sciences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Lecture</a:t>
            </a:r>
            <a:r>
              <a:rPr sz="32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2: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ENSO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32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variability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rgbClr val="FFFF00"/>
                </a:solidFill>
                <a:latin typeface="Arial"/>
                <a:cs typeface="Arial"/>
              </a:rPr>
              <a:t>One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45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Lecture</a:t>
            </a:r>
            <a:r>
              <a:rPr sz="32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3: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ENSO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32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variability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rgbClr val="FFFF00"/>
                </a:solidFill>
                <a:latin typeface="Arial"/>
                <a:cs typeface="Arial"/>
              </a:rPr>
              <a:t>Two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Lecture</a:t>
            </a:r>
            <a:r>
              <a:rPr sz="32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4: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ENSO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32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variability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Three</a:t>
            </a:r>
            <a:endParaRPr sz="3200">
              <a:latin typeface="Arial"/>
              <a:cs typeface="Arial"/>
            </a:endParaRPr>
          </a:p>
          <a:p>
            <a:pPr marL="355600" marR="793115" indent="-342900">
              <a:lnSpc>
                <a:spcPct val="101299"/>
              </a:lnSpc>
              <a:spcBef>
                <a:spcPts val="720"/>
              </a:spcBef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Lecture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5: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variability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at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longer timescales</a:t>
            </a:r>
            <a:endParaRPr sz="3200">
              <a:latin typeface="Arial"/>
              <a:cs typeface="Arial"/>
            </a:endParaRPr>
          </a:p>
          <a:p>
            <a:pPr marL="355600" marR="543560" indent="-342900">
              <a:lnSpc>
                <a:spcPts val="3790"/>
              </a:lnSpc>
              <a:spcBef>
                <a:spcPts val="935"/>
              </a:spcBef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Lecture</a:t>
            </a:r>
            <a:r>
              <a:rPr sz="32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6: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statistics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review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rgbClr val="FFFF00"/>
                </a:solidFill>
                <a:latin typeface="Arial"/>
                <a:cs typeface="Arial"/>
              </a:rPr>
              <a:t>and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research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topics</a:t>
            </a:r>
            <a:endParaRPr sz="3200">
              <a:latin typeface="Arial"/>
              <a:cs typeface="Arial"/>
            </a:endParaRPr>
          </a:p>
          <a:p>
            <a:pPr marL="355600" marR="658495" indent="-342900">
              <a:lnSpc>
                <a:spcPct val="101299"/>
              </a:lnSpc>
              <a:spcBef>
                <a:spcPts val="605"/>
              </a:spcBef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Lecture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7: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variability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at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shorter timescales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7093" y="172212"/>
            <a:ext cx="73901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Module</a:t>
            </a:r>
            <a:r>
              <a:rPr sz="4400" spc="-130" dirty="0"/>
              <a:t> </a:t>
            </a:r>
            <a:r>
              <a:rPr sz="4400" dirty="0"/>
              <a:t>Programme:</a:t>
            </a:r>
            <a:r>
              <a:rPr sz="4400" spc="-130" dirty="0"/>
              <a:t> </a:t>
            </a:r>
            <a:r>
              <a:rPr sz="4400" spc="-10" dirty="0"/>
              <a:t>Lectures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59740" y="934212"/>
            <a:ext cx="7564120" cy="368472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55600" marR="727075" indent="-342900">
              <a:lnSpc>
                <a:spcPct val="101899"/>
              </a:lnSpc>
              <a:spcBef>
                <a:spcPts val="25"/>
              </a:spcBef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Lecture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8:</a:t>
            </a:r>
            <a:r>
              <a:rPr sz="32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en-GB" sz="3200" dirty="0">
                <a:solidFill>
                  <a:srgbClr val="FFFF00"/>
                </a:solidFill>
                <a:latin typeface="Arial"/>
                <a:cs typeface="Arial"/>
              </a:rPr>
              <a:t>No lesson (I will be in China field class.).</a:t>
            </a:r>
            <a:endParaRPr lang="en-GB" sz="3200" spc="-10" dirty="0">
              <a:solidFill>
                <a:srgbClr val="FFFF00"/>
              </a:solidFill>
              <a:latin typeface="Arial"/>
              <a:cs typeface="Arial"/>
            </a:endParaRPr>
          </a:p>
          <a:p>
            <a:pPr marL="355600" marR="727075" indent="-342900">
              <a:lnSpc>
                <a:spcPct val="101899"/>
              </a:lnSpc>
              <a:spcBef>
                <a:spcPts val="25"/>
              </a:spcBef>
              <a:buFontTx/>
              <a:buChar char="•"/>
              <a:tabLst>
                <a:tab pos="355600" algn="l"/>
              </a:tabLst>
            </a:pPr>
            <a:r>
              <a:rPr lang="en-GB" sz="3200" dirty="0">
                <a:solidFill>
                  <a:srgbClr val="FFFF00"/>
                </a:solidFill>
                <a:latin typeface="Arial"/>
                <a:cs typeface="Arial"/>
              </a:rPr>
              <a:t>Lecture</a:t>
            </a:r>
            <a:r>
              <a:rPr lang="en-GB" sz="3200" spc="-30" dirty="0">
                <a:solidFill>
                  <a:srgbClr val="FFFF00"/>
                </a:solidFill>
                <a:latin typeface="Arial"/>
                <a:cs typeface="Arial"/>
              </a:rPr>
              <a:t> 9</a:t>
            </a:r>
            <a:r>
              <a:rPr lang="en-GB" sz="3200" dirty="0">
                <a:solidFill>
                  <a:srgbClr val="FFFF00"/>
                </a:solidFill>
                <a:latin typeface="Arial"/>
                <a:cs typeface="Arial"/>
              </a:rPr>
              <a:t>:</a:t>
            </a:r>
            <a:r>
              <a:rPr lang="en-GB" sz="32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en-GB" sz="3200" dirty="0">
                <a:solidFill>
                  <a:srgbClr val="FFFF00"/>
                </a:solidFill>
                <a:latin typeface="Arial"/>
                <a:cs typeface="Arial"/>
              </a:rPr>
              <a:t>Earth</a:t>
            </a:r>
            <a:r>
              <a:rPr lang="en-GB"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en-GB" sz="3200" dirty="0">
                <a:solidFill>
                  <a:srgbClr val="FFFF00"/>
                </a:solidFill>
                <a:latin typeface="Arial"/>
                <a:cs typeface="Arial"/>
              </a:rPr>
              <a:t>system</a:t>
            </a:r>
            <a:r>
              <a:rPr lang="en-GB" sz="32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en-GB" sz="32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lang="en-GB"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en-GB" sz="3200" spc="-10" dirty="0">
                <a:solidFill>
                  <a:srgbClr val="FFFF00"/>
                </a:solidFill>
                <a:latin typeface="Arial"/>
                <a:cs typeface="Arial"/>
              </a:rPr>
              <a:t>climate models</a:t>
            </a:r>
            <a:endParaRPr sz="32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45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Lecture</a:t>
            </a:r>
            <a:r>
              <a:rPr sz="32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en-GB" sz="3200" spc="-50" dirty="0">
                <a:solidFill>
                  <a:srgbClr val="FFFF00"/>
                </a:solidFill>
                <a:latin typeface="Arial"/>
                <a:cs typeface="Arial"/>
              </a:rPr>
              <a:t>10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: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IPCC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32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projections</a:t>
            </a:r>
            <a:endParaRPr sz="3200" dirty="0">
              <a:latin typeface="Arial"/>
              <a:cs typeface="Arial"/>
            </a:endParaRPr>
          </a:p>
          <a:p>
            <a:pPr marL="355600" marR="346075" indent="-342900">
              <a:lnSpc>
                <a:spcPts val="3790"/>
              </a:lnSpc>
              <a:spcBef>
                <a:spcPts val="935"/>
              </a:spcBef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Lecture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1</a:t>
            </a:r>
            <a:r>
              <a:rPr lang="en-GB" sz="3200" dirty="0">
                <a:solidFill>
                  <a:srgbClr val="FFFF00"/>
                </a:solidFill>
                <a:latin typeface="Arial"/>
                <a:cs typeface="Arial"/>
              </a:rPr>
              <a:t>1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:</a:t>
            </a:r>
            <a:r>
              <a:rPr sz="32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End-of-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term</a:t>
            </a:r>
            <a:r>
              <a:rPr sz="32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summary</a:t>
            </a:r>
            <a:r>
              <a:rPr sz="32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rgbClr val="FFFF00"/>
                </a:solidFill>
                <a:latin typeface="Arial"/>
                <a:cs typeface="Arial"/>
              </a:rPr>
              <a:t>and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report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writing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3025" y="172212"/>
            <a:ext cx="645477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Module</a:t>
            </a:r>
            <a:r>
              <a:rPr sz="4400" spc="-160" dirty="0"/>
              <a:t> </a:t>
            </a:r>
            <a:r>
              <a:rPr sz="4400" dirty="0"/>
              <a:t>Programme:</a:t>
            </a:r>
            <a:r>
              <a:rPr sz="4400" spc="-155" dirty="0"/>
              <a:t> </a:t>
            </a:r>
            <a:r>
              <a:rPr sz="4400" spc="-20" dirty="0"/>
              <a:t>Labs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59740" y="836675"/>
            <a:ext cx="7090409" cy="46126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Lab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1:</a:t>
            </a:r>
            <a:r>
              <a:rPr sz="32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Introduction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to</a:t>
            </a:r>
            <a:r>
              <a:rPr sz="32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lab</a:t>
            </a:r>
            <a:r>
              <a:rPr sz="32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sessions</a:t>
            </a:r>
            <a:endParaRPr sz="3200">
              <a:latin typeface="Arial"/>
              <a:cs typeface="Arial"/>
            </a:endParaRPr>
          </a:p>
          <a:p>
            <a:pPr marL="355600" marR="298450" indent="-342900">
              <a:lnSpc>
                <a:spcPct val="101200"/>
              </a:lnSpc>
              <a:spcBef>
                <a:spcPts val="725"/>
              </a:spcBef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Lab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2: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Introduction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to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KNMI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Climate Explorer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Lab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3: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KNMI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analysis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rgbClr val="FFFF00"/>
                </a:solidFill>
                <a:latin typeface="Arial"/>
                <a:cs typeface="Arial"/>
              </a:rPr>
              <a:t>one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Lab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4: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KNMI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analysis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rgbClr val="FFFF00"/>
                </a:solidFill>
                <a:latin typeface="Arial"/>
                <a:cs typeface="Arial"/>
              </a:rPr>
              <a:t>two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45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Lab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5: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Introduction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to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IPCC</a:t>
            </a:r>
            <a:r>
              <a:rPr sz="32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models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32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6:</a:t>
            </a:r>
            <a:r>
              <a:rPr sz="32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Assessment</a:t>
            </a:r>
            <a:r>
              <a:rPr sz="32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Oral</a:t>
            </a:r>
            <a:r>
              <a:rPr sz="32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0000"/>
                </a:solidFill>
                <a:latin typeface="Arial"/>
                <a:cs typeface="Arial"/>
              </a:rPr>
              <a:t>Presentation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32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7:</a:t>
            </a:r>
            <a:r>
              <a:rPr sz="32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Assessment</a:t>
            </a:r>
            <a:r>
              <a:rPr sz="32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Oral</a:t>
            </a:r>
            <a:r>
              <a:rPr sz="32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0000"/>
                </a:solidFill>
                <a:latin typeface="Arial"/>
                <a:cs typeface="Arial"/>
              </a:rPr>
              <a:t>Presentation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3025" y="172212"/>
            <a:ext cx="645477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Module</a:t>
            </a:r>
            <a:r>
              <a:rPr sz="4400" spc="-160" dirty="0"/>
              <a:t> </a:t>
            </a:r>
            <a:r>
              <a:rPr sz="4400" dirty="0"/>
              <a:t>Programme:</a:t>
            </a:r>
            <a:r>
              <a:rPr sz="4400" spc="-155" dirty="0"/>
              <a:t> </a:t>
            </a:r>
            <a:r>
              <a:rPr sz="4400" spc="-20" dirty="0"/>
              <a:t>Labs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59740" y="855979"/>
            <a:ext cx="7884159" cy="468833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25"/>
              </a:spcBef>
              <a:buChar char="•"/>
              <a:tabLst>
                <a:tab pos="354965" algn="l"/>
              </a:tabLst>
            </a:pPr>
            <a:r>
              <a:rPr lang="en-GB" sz="2400" dirty="0">
                <a:solidFill>
                  <a:srgbClr val="FFFF00"/>
                </a:solidFill>
                <a:latin typeface="Arial"/>
                <a:cs typeface="Arial"/>
              </a:rPr>
              <a:t>Lab 8: No lesson (I will be in China field class.)</a:t>
            </a:r>
          </a:p>
          <a:p>
            <a:pPr marL="354965" indent="-342265">
              <a:lnSpc>
                <a:spcPct val="100000"/>
              </a:lnSpc>
              <a:spcBef>
                <a:spcPts val="725"/>
              </a:spcBef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Lab</a:t>
            </a:r>
            <a:r>
              <a:rPr sz="2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en-GB" sz="2400" spc="-60" dirty="0">
                <a:solidFill>
                  <a:srgbClr val="FFFF00"/>
                </a:solidFill>
                <a:latin typeface="Arial"/>
                <a:cs typeface="Arial"/>
              </a:rPr>
              <a:t>9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:</a:t>
            </a:r>
            <a:r>
              <a:rPr sz="2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Research</a:t>
            </a:r>
            <a:r>
              <a:rPr sz="2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project</a:t>
            </a:r>
            <a:r>
              <a:rPr sz="2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FF00"/>
                </a:solidFill>
                <a:latin typeface="Arial"/>
                <a:cs typeface="Arial"/>
              </a:rPr>
              <a:t>one</a:t>
            </a:r>
            <a:endParaRPr sz="24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620"/>
              </a:spcBef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Lab</a:t>
            </a:r>
            <a:r>
              <a:rPr sz="24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en-GB" sz="2400" spc="-65" dirty="0">
                <a:solidFill>
                  <a:srgbClr val="FFFF00"/>
                </a:solidFill>
                <a:latin typeface="Arial"/>
                <a:cs typeface="Arial"/>
              </a:rPr>
              <a:t>10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:</a:t>
            </a:r>
            <a:r>
              <a:rPr sz="2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Research</a:t>
            </a:r>
            <a:r>
              <a:rPr sz="24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project</a:t>
            </a:r>
            <a:r>
              <a:rPr sz="2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FF00"/>
                </a:solidFill>
                <a:latin typeface="Arial"/>
                <a:cs typeface="Arial"/>
              </a:rPr>
              <a:t>two</a:t>
            </a:r>
            <a:endParaRPr sz="24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05"/>
              </a:spcBef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Lab</a:t>
            </a:r>
            <a:r>
              <a:rPr sz="24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1</a:t>
            </a:r>
            <a:r>
              <a:rPr lang="en-GB" sz="2400" dirty="0">
                <a:solidFill>
                  <a:srgbClr val="FFFF00"/>
                </a:solidFill>
                <a:latin typeface="Arial"/>
                <a:cs typeface="Arial"/>
              </a:rPr>
              <a:t>1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:</a:t>
            </a:r>
            <a:r>
              <a:rPr sz="24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Research</a:t>
            </a:r>
            <a:r>
              <a:rPr sz="24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project</a:t>
            </a:r>
            <a:r>
              <a:rPr sz="24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Arial"/>
                <a:cs typeface="Arial"/>
              </a:rPr>
              <a:t>three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354965" algn="l"/>
              </a:tabLst>
            </a:pPr>
            <a:r>
              <a:rPr lang="en-GB" sz="2400" b="1" spc="-85" dirty="0">
                <a:solidFill>
                  <a:srgbClr val="FFFF00"/>
                </a:solidFill>
                <a:latin typeface="Arial"/>
                <a:cs typeface="Arial"/>
              </a:rPr>
              <a:t>                               </a:t>
            </a:r>
            <a:r>
              <a:rPr sz="3200" b="1" spc="-85" dirty="0">
                <a:solidFill>
                  <a:srgbClr val="FFFF00"/>
                </a:solidFill>
                <a:latin typeface="Arial"/>
                <a:cs typeface="Arial"/>
              </a:rPr>
              <a:t>Two</a:t>
            </a:r>
            <a:r>
              <a:rPr sz="3200" b="1" spc="-1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FF00"/>
                </a:solidFill>
                <a:latin typeface="Arial"/>
                <a:cs typeface="Arial"/>
              </a:rPr>
              <a:t>Assessments</a:t>
            </a:r>
            <a:endParaRPr sz="3200" dirty="0">
              <a:latin typeface="Arial"/>
              <a:cs typeface="Arial"/>
            </a:endParaRPr>
          </a:p>
          <a:p>
            <a:pPr marL="925830" marR="5080" lvl="1" indent="-513080" algn="just">
              <a:lnSpc>
                <a:spcPct val="101400"/>
              </a:lnSpc>
              <a:spcBef>
                <a:spcPts val="1285"/>
              </a:spcBef>
              <a:buAutoNum type="arabicPeriod"/>
              <a:tabLst>
                <a:tab pos="927100" algn="l"/>
              </a:tabLst>
            </a:pP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An</a:t>
            </a:r>
            <a:r>
              <a:rPr sz="2800" b="1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outline</a:t>
            </a:r>
            <a:r>
              <a:rPr sz="2800" b="1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of</a:t>
            </a:r>
            <a:r>
              <a:rPr sz="2800" b="1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research</a:t>
            </a:r>
            <a:r>
              <a:rPr sz="2800" b="1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project:</a:t>
            </a:r>
            <a:r>
              <a:rPr sz="2800" b="1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FFFF00"/>
                </a:solidFill>
                <a:latin typeface="Arial"/>
                <a:cs typeface="Arial"/>
              </a:rPr>
              <a:t>10-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minute 	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presentation</a:t>
            </a:r>
            <a:r>
              <a:rPr sz="2800" b="1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at</a:t>
            </a:r>
            <a:r>
              <a:rPr sz="2800" b="1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our</a:t>
            </a:r>
            <a:r>
              <a:rPr sz="2800" b="1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lab</a:t>
            </a:r>
            <a:r>
              <a:rPr sz="2800" b="1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session.</a:t>
            </a:r>
            <a:endParaRPr sz="2800" dirty="0">
              <a:latin typeface="Arial"/>
              <a:cs typeface="Arial"/>
            </a:endParaRPr>
          </a:p>
          <a:p>
            <a:pPr marL="925830" marR="200660" lvl="1" indent="-513080" algn="just">
              <a:lnSpc>
                <a:spcPts val="3410"/>
              </a:lnSpc>
              <a:buAutoNum type="arabicPeriod"/>
              <a:tabLst>
                <a:tab pos="927100" algn="l"/>
              </a:tabLst>
            </a:pP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analysis</a:t>
            </a:r>
            <a:r>
              <a:rPr sz="28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report</a:t>
            </a:r>
            <a:r>
              <a:rPr sz="28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FFFF00"/>
                </a:solidFill>
                <a:latin typeface="Arial"/>
                <a:cs typeface="Arial"/>
              </a:rPr>
              <a:t>(4000-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word)</a:t>
            </a:r>
            <a:r>
              <a:rPr sz="28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FFFF00"/>
                </a:solidFill>
                <a:latin typeface="Arial"/>
                <a:cs typeface="Arial"/>
              </a:rPr>
              <a:t>due 	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during</a:t>
            </a:r>
            <a:r>
              <a:rPr sz="2800" b="1" spc="-8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the</a:t>
            </a:r>
            <a:r>
              <a:rPr sz="2800" b="1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mid-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year</a:t>
            </a:r>
            <a:r>
              <a:rPr sz="2800" b="1" spc="-8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assessment</a:t>
            </a:r>
            <a:r>
              <a:rPr sz="2800" b="1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period 	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(AB2)</a:t>
            </a:r>
            <a:r>
              <a:rPr sz="2800" b="1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to</a:t>
            </a:r>
            <a:r>
              <a:rPr sz="2800" b="1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Canvas</a:t>
            </a:r>
            <a:r>
              <a:rPr sz="2800" b="1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(e-submission).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8906" y="486156"/>
            <a:ext cx="37846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Module</a:t>
            </a:r>
            <a:r>
              <a:rPr sz="4400" spc="-155" dirty="0"/>
              <a:t> </a:t>
            </a:r>
            <a:r>
              <a:rPr sz="4400" spc="-10" dirty="0"/>
              <a:t>Outline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22475"/>
            <a:ext cx="7833359" cy="39268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Teaching</a:t>
            </a:r>
            <a:r>
              <a:rPr sz="3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staff: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Dr.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Yi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Wang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(convenor)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One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lecture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per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week</a:t>
            </a:r>
            <a:r>
              <a:rPr sz="32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(1H).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45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One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lab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session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per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week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(2H).</a:t>
            </a:r>
            <a:endParaRPr sz="3200">
              <a:latin typeface="Arial"/>
              <a:cs typeface="Arial"/>
            </a:endParaRPr>
          </a:p>
          <a:p>
            <a:pPr marL="355600" marR="252729" indent="-342900">
              <a:lnSpc>
                <a:spcPct val="101899"/>
              </a:lnSpc>
              <a:spcBef>
                <a:spcPts val="695"/>
              </a:spcBef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may</a:t>
            </a:r>
            <a:r>
              <a:rPr sz="32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offer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additional</a:t>
            </a:r>
            <a:r>
              <a:rPr sz="32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lab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sessions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in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rgbClr val="FFFF00"/>
                </a:solidFill>
                <a:latin typeface="Arial"/>
                <a:cs typeface="Arial"/>
              </a:rPr>
              <a:t>the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term.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ts val="3820"/>
              </a:lnSpc>
              <a:spcBef>
                <a:spcPts val="860"/>
              </a:spcBef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Attendance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is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compulsory</a:t>
            </a:r>
            <a:r>
              <a:rPr sz="3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for</a:t>
            </a:r>
            <a:r>
              <a:rPr sz="32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both</a:t>
            </a:r>
            <a:r>
              <a:rPr sz="32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lecture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32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lab</a:t>
            </a:r>
            <a:r>
              <a:rPr sz="32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sessions.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7827" rIns="0" bIns="0" rtlCol="0">
            <a:spAutoFit/>
          </a:bodyPr>
          <a:lstStyle/>
          <a:p>
            <a:pPr marL="709295">
              <a:lnSpc>
                <a:spcPct val="100000"/>
              </a:lnSpc>
              <a:spcBef>
                <a:spcPts val="100"/>
              </a:spcBef>
            </a:pPr>
            <a:r>
              <a:rPr dirty="0"/>
              <a:t>Two</a:t>
            </a:r>
            <a:r>
              <a:rPr spc="-50" dirty="0"/>
              <a:t> </a:t>
            </a:r>
            <a:r>
              <a:rPr dirty="0"/>
              <a:t>Main</a:t>
            </a:r>
            <a:r>
              <a:rPr spc="-50" dirty="0"/>
              <a:t> </a:t>
            </a:r>
            <a:r>
              <a:rPr dirty="0"/>
              <a:t>Research</a:t>
            </a:r>
            <a:r>
              <a:rPr spc="-45" dirty="0"/>
              <a:t> </a:t>
            </a:r>
            <a:r>
              <a:rPr spc="-10" dirty="0"/>
              <a:t>Topics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19369"/>
            <a:ext cx="8042275" cy="5160645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844"/>
              </a:spcBef>
              <a:buAutoNum type="arabicPeriod"/>
              <a:tabLst>
                <a:tab pos="526415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ENSO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Changes:</a:t>
            </a:r>
            <a:endParaRPr sz="2800">
              <a:latin typeface="Arial"/>
              <a:cs typeface="Arial"/>
            </a:endParaRPr>
          </a:p>
          <a:p>
            <a:pPr marL="927100" marR="953769" lvl="1" indent="-457200">
              <a:lnSpc>
                <a:spcPct val="100800"/>
              </a:lnSpc>
              <a:spcBef>
                <a:spcPts val="615"/>
              </a:spcBef>
              <a:buAutoNum type="alphaLcPeriod"/>
              <a:tabLst>
                <a:tab pos="927100" algn="l"/>
              </a:tabLst>
            </a:pP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ENSO</a:t>
            </a:r>
            <a:r>
              <a:rPr sz="24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2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its</a:t>
            </a:r>
            <a:r>
              <a:rPr sz="2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correlations</a:t>
            </a:r>
            <a:r>
              <a:rPr sz="2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with</a:t>
            </a:r>
            <a:r>
              <a:rPr sz="2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rainfall</a:t>
            </a:r>
            <a:r>
              <a:rPr sz="2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Arial"/>
                <a:cs typeface="Arial"/>
              </a:rPr>
              <a:t>(Asian,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Australian,</a:t>
            </a:r>
            <a:r>
              <a:rPr sz="24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African</a:t>
            </a:r>
            <a:r>
              <a:rPr sz="24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Arial"/>
                <a:cs typeface="Arial"/>
              </a:rPr>
              <a:t>monsoons).</a:t>
            </a:r>
            <a:endParaRPr sz="2400">
              <a:latin typeface="Arial"/>
              <a:cs typeface="Arial"/>
            </a:endParaRPr>
          </a:p>
          <a:p>
            <a:pPr marL="927100" marR="5080" lvl="1" indent="-457200">
              <a:lnSpc>
                <a:spcPct val="100800"/>
              </a:lnSpc>
              <a:spcBef>
                <a:spcPts val="505"/>
              </a:spcBef>
              <a:buAutoNum type="alphaLcPeriod"/>
              <a:tabLst>
                <a:tab pos="927100" algn="l"/>
              </a:tabLst>
            </a:pP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ENSO</a:t>
            </a:r>
            <a:r>
              <a:rPr sz="24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24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its</a:t>
            </a:r>
            <a:r>
              <a:rPr sz="24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correlations</a:t>
            </a:r>
            <a:r>
              <a:rPr sz="24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with</a:t>
            </a:r>
            <a:r>
              <a:rPr sz="24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temperature</a:t>
            </a:r>
            <a:r>
              <a:rPr sz="24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Arial"/>
                <a:cs typeface="Arial"/>
              </a:rPr>
              <a:t>changes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(in</a:t>
            </a:r>
            <a:r>
              <a:rPr sz="2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South</a:t>
            </a:r>
            <a:r>
              <a:rPr sz="2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Arial"/>
                <a:cs typeface="Arial"/>
              </a:rPr>
              <a:t>Africa).</a:t>
            </a:r>
            <a:endParaRPr sz="2400">
              <a:latin typeface="Arial"/>
              <a:cs typeface="Arial"/>
            </a:endParaRPr>
          </a:p>
          <a:p>
            <a:pPr marL="926465" lvl="1" indent="-456565">
              <a:lnSpc>
                <a:spcPct val="100000"/>
              </a:lnSpc>
              <a:spcBef>
                <a:spcPts val="505"/>
              </a:spcBef>
              <a:buAutoNum type="alphaLcPeriod"/>
              <a:tabLst>
                <a:tab pos="926465" algn="l"/>
              </a:tabLst>
            </a:pP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ENSO</a:t>
            </a:r>
            <a:r>
              <a:rPr sz="2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2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its</a:t>
            </a:r>
            <a:r>
              <a:rPr sz="2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correlations</a:t>
            </a:r>
            <a:r>
              <a:rPr sz="2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with</a:t>
            </a:r>
            <a:r>
              <a:rPr sz="2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Arctic</a:t>
            </a:r>
            <a:r>
              <a:rPr sz="2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sea</a:t>
            </a:r>
            <a:r>
              <a:rPr sz="2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FF00"/>
                </a:solidFill>
                <a:latin typeface="Arial"/>
                <a:cs typeface="Arial"/>
              </a:rPr>
              <a:t>ice</a:t>
            </a:r>
            <a:endParaRPr sz="2400">
              <a:latin typeface="Arial"/>
              <a:cs typeface="Arial"/>
            </a:endParaRPr>
          </a:p>
          <a:p>
            <a:pPr marL="926465" lvl="1" indent="-456565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ENSO</a:t>
            </a:r>
            <a:r>
              <a:rPr sz="2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2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its</a:t>
            </a:r>
            <a:r>
              <a:rPr sz="24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correlations</a:t>
            </a:r>
            <a:r>
              <a:rPr sz="2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with</a:t>
            </a:r>
            <a:r>
              <a:rPr sz="24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NAO</a:t>
            </a:r>
            <a:r>
              <a:rPr sz="2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AMO</a:t>
            </a:r>
            <a:r>
              <a:rPr sz="2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Arial"/>
                <a:cs typeface="Arial"/>
              </a:rPr>
              <a:t>index</a:t>
            </a:r>
            <a:endParaRPr sz="2400">
              <a:latin typeface="Arial"/>
              <a:cs typeface="Arial"/>
            </a:endParaRPr>
          </a:p>
          <a:p>
            <a:pPr marL="526415" indent="-513715">
              <a:lnSpc>
                <a:spcPct val="100000"/>
              </a:lnSpc>
              <a:spcBef>
                <a:spcPts val="630"/>
              </a:spcBef>
              <a:buAutoNum type="arabicPeriod"/>
              <a:tabLst>
                <a:tab pos="526415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IPCC</a:t>
            </a:r>
            <a:r>
              <a:rPr sz="28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Projections:</a:t>
            </a:r>
            <a:endParaRPr sz="2800">
              <a:latin typeface="Arial"/>
              <a:cs typeface="Arial"/>
            </a:endParaRPr>
          </a:p>
          <a:p>
            <a:pPr marL="927100" marR="1495425" lvl="1" indent="-457200">
              <a:lnSpc>
                <a:spcPct val="100800"/>
              </a:lnSpc>
              <a:spcBef>
                <a:spcPts val="620"/>
              </a:spcBef>
              <a:buAutoNum type="alphaLcPeriod"/>
              <a:tabLst>
                <a:tab pos="927100" algn="l"/>
              </a:tabLst>
            </a:pP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What</a:t>
            </a:r>
            <a:r>
              <a:rPr sz="24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is</a:t>
            </a:r>
            <a:r>
              <a:rPr sz="2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projected</a:t>
            </a:r>
            <a:r>
              <a:rPr sz="2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rainfall</a:t>
            </a:r>
            <a:r>
              <a:rPr sz="2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change</a:t>
            </a:r>
            <a:r>
              <a:rPr sz="2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over</a:t>
            </a:r>
            <a:r>
              <a:rPr sz="2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FF00"/>
                </a:solidFill>
                <a:latin typeface="Arial"/>
                <a:cs typeface="Arial"/>
              </a:rPr>
              <a:t>the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Sahel/Sahara</a:t>
            </a:r>
            <a:r>
              <a:rPr sz="2400" spc="-1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Arial"/>
                <a:cs typeface="Arial"/>
              </a:rPr>
              <a:t>boundary?</a:t>
            </a:r>
            <a:endParaRPr sz="2400">
              <a:latin typeface="Arial"/>
              <a:cs typeface="Arial"/>
            </a:endParaRPr>
          </a:p>
          <a:p>
            <a:pPr marL="927100" marR="784225" lvl="1" indent="-457200">
              <a:lnSpc>
                <a:spcPct val="100800"/>
              </a:lnSpc>
              <a:spcBef>
                <a:spcPts val="480"/>
              </a:spcBef>
              <a:buAutoNum type="alphaLcPeriod"/>
              <a:tabLst>
                <a:tab pos="927100" algn="l"/>
              </a:tabLst>
            </a:pP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What</a:t>
            </a:r>
            <a:r>
              <a:rPr sz="24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is</a:t>
            </a:r>
            <a:r>
              <a:rPr sz="2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projected</a:t>
            </a:r>
            <a:r>
              <a:rPr sz="2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change</a:t>
            </a:r>
            <a:r>
              <a:rPr sz="2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of</a:t>
            </a:r>
            <a:r>
              <a:rPr sz="2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snow</a:t>
            </a:r>
            <a:r>
              <a:rPr sz="2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season</a:t>
            </a:r>
            <a:r>
              <a:rPr sz="2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FFFF00"/>
                </a:solidFill>
                <a:latin typeface="Arial"/>
                <a:cs typeface="Arial"/>
              </a:rPr>
              <a:t>over </a:t>
            </a:r>
            <a:r>
              <a:rPr sz="2400" spc="-10" dirty="0">
                <a:solidFill>
                  <a:srgbClr val="FFFF00"/>
                </a:solidFill>
                <a:latin typeface="Arial"/>
                <a:cs typeface="Arial"/>
              </a:rPr>
              <a:t>Canada?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7827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/>
              <a:t>Module</a:t>
            </a:r>
            <a:r>
              <a:rPr spc="-80" dirty="0"/>
              <a:t> </a:t>
            </a:r>
            <a:r>
              <a:rPr dirty="0"/>
              <a:t>Recommended</a:t>
            </a:r>
            <a:r>
              <a:rPr spc="-80" dirty="0"/>
              <a:t> </a:t>
            </a:r>
            <a:r>
              <a:rPr spc="-10" dirty="0"/>
              <a:t>Textbooks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3403"/>
            <a:ext cx="8008620" cy="549402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55600" marR="5080" indent="-342900">
              <a:lnSpc>
                <a:spcPct val="101400"/>
              </a:lnSpc>
              <a:spcBef>
                <a:spcPts val="50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IPCC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AR5</a:t>
            </a:r>
            <a:r>
              <a:rPr sz="28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Working</a:t>
            </a:r>
            <a:r>
              <a:rPr sz="28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Group</a:t>
            </a:r>
            <a:r>
              <a:rPr sz="28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Report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(downloaded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free</a:t>
            </a:r>
            <a:r>
              <a:rPr sz="28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online</a:t>
            </a:r>
            <a:r>
              <a:rPr sz="28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@</a:t>
            </a:r>
            <a:r>
              <a:rPr sz="28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IPCC</a:t>
            </a:r>
            <a:r>
              <a:rPr sz="28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website)</a:t>
            </a:r>
            <a:endParaRPr sz="2800">
              <a:latin typeface="Arial"/>
              <a:cs typeface="Arial"/>
            </a:endParaRPr>
          </a:p>
          <a:p>
            <a:pPr marL="355600" marR="1274445" indent="-342900">
              <a:lnSpc>
                <a:spcPct val="101400"/>
              </a:lnSpc>
              <a:spcBef>
                <a:spcPts val="580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IPCC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AR6</a:t>
            </a:r>
            <a:r>
              <a:rPr sz="28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Working</a:t>
            </a:r>
            <a:r>
              <a:rPr sz="28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Group</a:t>
            </a:r>
            <a:r>
              <a:rPr sz="28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Report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(also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free@IPCC</a:t>
            </a:r>
            <a:r>
              <a:rPr sz="2800" spc="-1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website)</a:t>
            </a:r>
            <a:endParaRPr sz="2800">
              <a:latin typeface="Arial"/>
              <a:cs typeface="Arial"/>
            </a:endParaRPr>
          </a:p>
          <a:p>
            <a:pPr marL="355600" marR="355600" indent="-342900">
              <a:lnSpc>
                <a:spcPct val="100699"/>
              </a:lnSpc>
              <a:spcBef>
                <a:spcPts val="625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Change</a:t>
            </a:r>
            <a:r>
              <a:rPr sz="2800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2800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Modelling,</a:t>
            </a:r>
            <a:r>
              <a:rPr sz="2800" spc="-8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David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Neelin,</a:t>
            </a:r>
            <a:r>
              <a:rPr sz="2800" spc="-8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Cambridge</a:t>
            </a:r>
            <a:r>
              <a:rPr sz="2800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University</a:t>
            </a:r>
            <a:r>
              <a:rPr sz="2800" spc="-8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Press</a:t>
            </a:r>
            <a:r>
              <a:rPr sz="2800" spc="-8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(2011)</a:t>
            </a:r>
            <a:endParaRPr sz="2800">
              <a:latin typeface="Arial"/>
              <a:cs typeface="Arial"/>
            </a:endParaRPr>
          </a:p>
          <a:p>
            <a:pPr marL="355600" marR="340995" indent="-342900">
              <a:lnSpc>
                <a:spcPct val="99600"/>
              </a:lnSpc>
              <a:spcBef>
                <a:spcPts val="660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The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Global</a:t>
            </a:r>
            <a:r>
              <a:rPr sz="28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System,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edited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by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Howard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Bridgman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John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Oliver,</a:t>
            </a:r>
            <a:r>
              <a:rPr sz="28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Cambridge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University</a:t>
            </a:r>
            <a:r>
              <a:rPr sz="28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Press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(2006)</a:t>
            </a:r>
            <a:endParaRPr sz="2800">
              <a:latin typeface="Arial"/>
              <a:cs typeface="Arial"/>
            </a:endParaRPr>
          </a:p>
          <a:p>
            <a:pPr marL="355600" marR="142240" indent="-342900">
              <a:lnSpc>
                <a:spcPct val="99600"/>
              </a:lnSpc>
              <a:spcBef>
                <a:spcPts val="755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8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Change:</a:t>
            </a:r>
            <a:r>
              <a:rPr sz="2800" spc="-9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800" spc="-8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Multidisciplinary</a:t>
            </a:r>
            <a:r>
              <a:rPr sz="2800" spc="-8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Approach,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William</a:t>
            </a:r>
            <a:r>
              <a:rPr sz="2800" spc="-9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Burroughs,</a:t>
            </a:r>
            <a:r>
              <a:rPr sz="2800" spc="-9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Cambridge</a:t>
            </a:r>
            <a:r>
              <a:rPr sz="2800" spc="-8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University</a:t>
            </a:r>
            <a:r>
              <a:rPr sz="2800" spc="-9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Press (2010)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4743" y="288036"/>
            <a:ext cx="68948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Module</a:t>
            </a:r>
            <a:r>
              <a:rPr sz="4400" spc="-140" dirty="0"/>
              <a:t> </a:t>
            </a:r>
            <a:r>
              <a:rPr sz="4400" dirty="0"/>
              <a:t>Learning</a:t>
            </a:r>
            <a:r>
              <a:rPr sz="4400" spc="-125" dirty="0"/>
              <a:t> </a:t>
            </a:r>
            <a:r>
              <a:rPr sz="4400" spc="-10" dirty="0"/>
              <a:t>Outcomes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314196"/>
            <a:ext cx="7872730" cy="3183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40335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Demonstrate</a:t>
            </a:r>
            <a:r>
              <a:rPr sz="2800" spc="-10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some</a:t>
            </a:r>
            <a:r>
              <a:rPr sz="2800" spc="-10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fundamental</a:t>
            </a:r>
            <a:r>
              <a:rPr sz="2800" spc="-10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knowledge</a:t>
            </a:r>
            <a:r>
              <a:rPr sz="2800" spc="-10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00"/>
                </a:solidFill>
                <a:latin typeface="Arial"/>
                <a:cs typeface="Arial"/>
              </a:rPr>
              <a:t>on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the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system</a:t>
            </a:r>
            <a:r>
              <a:rPr sz="28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its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variability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(e.g., ENSO).</a:t>
            </a:r>
            <a:endParaRPr sz="2800">
              <a:latin typeface="Arial"/>
              <a:cs typeface="Arial"/>
            </a:endParaRPr>
          </a:p>
          <a:p>
            <a:pPr marL="355600" marR="438784" indent="-342900">
              <a:lnSpc>
                <a:spcPts val="3310"/>
              </a:lnSpc>
              <a:spcBef>
                <a:spcPts val="869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Understand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the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cause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of</a:t>
            </a:r>
            <a:r>
              <a:rPr sz="28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change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00"/>
                </a:solidFill>
                <a:latin typeface="Arial"/>
                <a:cs typeface="Arial"/>
              </a:rPr>
              <a:t>and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variability</a:t>
            </a:r>
            <a:r>
              <a:rPr sz="28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(e.g.,</a:t>
            </a:r>
            <a:r>
              <a:rPr sz="28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NAO).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ts val="3290"/>
              </a:lnSpc>
              <a:spcBef>
                <a:spcPts val="815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Understand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the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key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elements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of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models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28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their</a:t>
            </a:r>
            <a:r>
              <a:rPr sz="28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predictions.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4743" y="288036"/>
            <a:ext cx="68948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Module</a:t>
            </a:r>
            <a:r>
              <a:rPr sz="4400" spc="-140" dirty="0"/>
              <a:t> </a:t>
            </a:r>
            <a:r>
              <a:rPr sz="4400" dirty="0"/>
              <a:t>Learning</a:t>
            </a:r>
            <a:r>
              <a:rPr sz="4400" spc="-125" dirty="0"/>
              <a:t> </a:t>
            </a:r>
            <a:r>
              <a:rPr sz="4400" spc="-10" dirty="0"/>
              <a:t>Outcomes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314196"/>
            <a:ext cx="7971790" cy="361632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55600" marR="5080" indent="-342900">
              <a:lnSpc>
                <a:spcPct val="101400"/>
              </a:lnSpc>
              <a:spcBef>
                <a:spcPts val="50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Summarise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key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debates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uncertainties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in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00"/>
                </a:solidFill>
                <a:latin typeface="Arial"/>
                <a:cs typeface="Arial"/>
              </a:rPr>
              <a:t>the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change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(e.g.,</a:t>
            </a:r>
            <a:r>
              <a:rPr sz="2800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ENSO)</a:t>
            </a:r>
            <a:endParaRPr sz="2800">
              <a:latin typeface="Arial"/>
              <a:cs typeface="Arial"/>
            </a:endParaRPr>
          </a:p>
          <a:p>
            <a:pPr marL="355600" marR="219075" indent="-342900">
              <a:lnSpc>
                <a:spcPct val="99600"/>
              </a:lnSpc>
              <a:spcBef>
                <a:spcPts val="665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Identify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research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topics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help</a:t>
            </a:r>
            <a:r>
              <a:rPr sz="28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you</a:t>
            </a:r>
            <a:r>
              <a:rPr sz="28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develop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independent</a:t>
            </a:r>
            <a:r>
              <a:rPr sz="2800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research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questions</a:t>
            </a:r>
            <a:r>
              <a:rPr sz="28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on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the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climate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sciences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under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two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main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streams.</a:t>
            </a:r>
            <a:endParaRPr sz="2800">
              <a:latin typeface="Arial"/>
              <a:cs typeface="Arial"/>
            </a:endParaRPr>
          </a:p>
          <a:p>
            <a:pPr marL="355600" marR="277495" indent="-342900">
              <a:lnSpc>
                <a:spcPct val="99600"/>
              </a:lnSpc>
              <a:spcBef>
                <a:spcPts val="755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Understand</a:t>
            </a:r>
            <a:r>
              <a:rPr sz="2800" spc="-8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the</a:t>
            </a:r>
            <a:r>
              <a:rPr sz="2800" spc="-8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fundamental</a:t>
            </a:r>
            <a:r>
              <a:rPr sz="2800" spc="-8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approaches</a:t>
            </a:r>
            <a:r>
              <a:rPr sz="2800" spc="-9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FFFF00"/>
                </a:solidFill>
                <a:latin typeface="Arial"/>
                <a:cs typeface="Arial"/>
              </a:rPr>
              <a:t>used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in</a:t>
            </a:r>
            <a:r>
              <a:rPr sz="28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climate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analyses</a:t>
            </a:r>
            <a:r>
              <a:rPr sz="28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evaluations</a:t>
            </a:r>
            <a:r>
              <a:rPr sz="28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(e.g., statistics).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643</Words>
  <Application>Microsoft Macintosh PowerPoint</Application>
  <PresentationFormat>On-screen Show (4:3)</PresentationFormat>
  <Paragraphs>70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Office Theme</vt:lpstr>
      <vt:lpstr>Advances in Climate Sciences, F8513S</vt:lpstr>
      <vt:lpstr>Two Aspects of The Module</vt:lpstr>
      <vt:lpstr>Two Aspects of The Module</vt:lpstr>
      <vt:lpstr>Module Programme: Lectures</vt:lpstr>
      <vt:lpstr>Module Programme: Lectures</vt:lpstr>
      <vt:lpstr>Module Programme: Labs</vt:lpstr>
      <vt:lpstr>Module Programme: Labs</vt:lpstr>
      <vt:lpstr>Module Outline</vt:lpstr>
      <vt:lpstr>Two Main Research Topics</vt:lpstr>
      <vt:lpstr>Module Recommended Textbooks</vt:lpstr>
      <vt:lpstr>Module Learning Outcomes</vt:lpstr>
      <vt:lpstr>Module Learning Outcomes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Yi Wang</cp:lastModifiedBy>
  <cp:revision>3</cp:revision>
  <dcterms:created xsi:type="dcterms:W3CDTF">2025-03-02T23:04:34Z</dcterms:created>
  <dcterms:modified xsi:type="dcterms:W3CDTF">2025-03-02T23:08:39Z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2024-02-01T00:00:00Z</vt:filetime>
  </property>
  <property fmtid="{D5CDD505-2E9C-101B-9397-08002B2CF9AE}" pid="3" name="LastSaved">
    <vt:filetime>2025-03-02T00:00:00Z</vt:filetime>
  </property>
  <property fmtid="{D5CDD505-2E9C-101B-9397-08002B2CF9AE}" pid="4" name="Producer">
    <vt:lpwstr>macOS Version 13.0.1 (Build 22A400) Quartz PDFContext</vt:lpwstr>
  </property>
</Properties>
</file>