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7" r:id="rId1"/>
  </p:sldMasterIdLst>
  <p:sldIdLst>
    <p:sldId id="256" r:id="rId2"/>
    <p:sldId id="264" r:id="rId3"/>
    <p:sldId id="265" r:id="rId4"/>
    <p:sldId id="272" r:id="rId5"/>
    <p:sldId id="273" r:id="rId6"/>
    <p:sldId id="266" r:id="rId7"/>
    <p:sldId id="267" r:id="rId8"/>
    <p:sldId id="269" r:id="rId9"/>
    <p:sldId id="27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9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1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96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96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283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90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5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0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5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17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6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4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atelier_tee/152808185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mailto:L.Tabar@sussex.ac.u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584F5-ECE6-4145-8EC8-9B128CA9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andara" panose="020E0502030303020204" pitchFamily="34" charset="0"/>
              </a:rPr>
              <a:t>Activism, Development and Violence: Global Systems, Local Encounters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6FE2AE-7AA9-4B54-8E7E-59656EC58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6969" y="3488741"/>
            <a:ext cx="5776646" cy="1274198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22EABE-6C60-4D59-B7E4-0BAC4DF23FD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964738" y="4699000"/>
            <a:ext cx="2227262" cy="154781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andara" panose="020E0502030303020204" pitchFamily="34" charset="0"/>
              </a:rPr>
              <a:t>Dr Linda Tabar</a:t>
            </a: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andara" panose="020E0502030303020204" pitchFamily="34" charset="0"/>
              </a:rPr>
              <a:t>3</a:t>
            </a:r>
            <a:r>
              <a:rPr lang="en-GB" baseline="30000" dirty="0">
                <a:latin typeface="Candara" panose="020E0502030303020204" pitchFamily="34" charset="0"/>
              </a:rPr>
              <a:t>rd</a:t>
            </a:r>
            <a:r>
              <a:rPr lang="en-GB" dirty="0">
                <a:latin typeface="Candara" panose="020E0502030303020204" pitchFamily="34" charset="0"/>
              </a:rPr>
              <a:t> year option, Spring Term 25/26 </a:t>
            </a: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andara" panose="020E0502030303020204" pitchFamily="34" charset="0"/>
              </a:rPr>
              <a:t>Image credit: Ahmed </a:t>
            </a:r>
            <a:r>
              <a:rPr lang="en-GB" dirty="0" err="1">
                <a:latin typeface="Candara" panose="020E0502030303020204" pitchFamily="34" charset="0"/>
              </a:rPr>
              <a:t>Jahaf</a:t>
            </a:r>
            <a:r>
              <a:rPr lang="en-GB" dirty="0">
                <a:latin typeface="Candara" panose="020E0502030303020204" pitchFamily="34" charset="0"/>
              </a:rPr>
              <a:t>,  @a7medja7af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C0440-0626-47FC-B610-0987BB4F5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086" y="576775"/>
            <a:ext cx="5345722" cy="6133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845EA7-E085-504C-9839-9C07052A41AF}"/>
              </a:ext>
            </a:extLst>
          </p:cNvPr>
          <p:cNvSpPr txBox="1"/>
          <p:nvPr/>
        </p:nvSpPr>
        <p:spPr>
          <a:xfrm>
            <a:off x="773724" y="5078437"/>
            <a:ext cx="59506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b="1" dirty="0">
                <a:latin typeface="Candara" panose="020E0502030303020204" pitchFamily="34" charset="0"/>
              </a:rPr>
              <a:t>Dr Linda </a:t>
            </a:r>
            <a:r>
              <a:rPr lang="en-GB" b="1" dirty="0" err="1">
                <a:latin typeface="Candara" panose="020E0502030303020204" pitchFamily="34" charset="0"/>
              </a:rPr>
              <a:t>Tabar</a:t>
            </a:r>
            <a:endParaRPr lang="en-GB" b="1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b="1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Candara" panose="020E0502030303020204" pitchFamily="34" charset="0"/>
              </a:rPr>
              <a:t>3</a:t>
            </a:r>
            <a:r>
              <a:rPr lang="en-GB" b="1" baseline="30000" dirty="0">
                <a:latin typeface="Candara" panose="020E0502030303020204" pitchFamily="34" charset="0"/>
              </a:rPr>
              <a:t>rd</a:t>
            </a:r>
            <a:r>
              <a:rPr lang="en-GB" b="1" dirty="0">
                <a:latin typeface="Candara" panose="020E0502030303020204" pitchFamily="34" charset="0"/>
              </a:rPr>
              <a:t> year option, Spring Term 25/26 </a:t>
            </a: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andara" panose="020E0502030303020204" pitchFamily="34" charset="0"/>
              </a:rPr>
              <a:t>Image credit: Ahmed </a:t>
            </a:r>
            <a:r>
              <a:rPr lang="en-GB" dirty="0" err="1">
                <a:latin typeface="Candara" panose="020E0502030303020204" pitchFamily="34" charset="0"/>
              </a:rPr>
              <a:t>Jahaf</a:t>
            </a:r>
            <a:r>
              <a:rPr lang="en-GB" dirty="0">
                <a:latin typeface="Candara" panose="020E0502030303020204" pitchFamily="34" charset="0"/>
              </a:rPr>
              <a:t>,  @a7medja7af</a:t>
            </a:r>
          </a:p>
        </p:txBody>
      </p:sp>
    </p:spTree>
    <p:extLst>
      <p:ext uri="{BB962C8B-B14F-4D97-AF65-F5344CB8AC3E}">
        <p14:creationId xmlns:p14="http://schemas.microsoft.com/office/powerpoint/2010/main" val="3075095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EB99-DC1D-485C-8B6C-409E12E82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ndara" panose="020E0502030303020204" pitchFamily="34" charset="0"/>
              </a:rPr>
              <a:t>About the module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3FCF6B-0BF4-45A3-AE9D-4786AA577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4940" y="1314450"/>
            <a:ext cx="6165380" cy="4737358"/>
          </a:xfrm>
        </p:spPr>
        <p:txBody>
          <a:bodyPr>
            <a:normAutofit lnSpcReduction="10000"/>
          </a:bodyPr>
          <a:lstStyle/>
          <a:p>
            <a:r>
              <a:rPr lang="en-GB" b="1" dirty="0">
                <a:latin typeface="Candara" panose="020E0502030303020204" pitchFamily="34" charset="0"/>
              </a:rPr>
              <a:t>Goal: </a:t>
            </a:r>
            <a:r>
              <a:rPr lang="en-GB" dirty="0">
                <a:latin typeface="Candara" panose="020E0502030303020204" pitchFamily="34" charset="0"/>
              </a:rPr>
              <a:t>to rethink development via a focus on global systems of violence </a:t>
            </a:r>
          </a:p>
          <a:p>
            <a:r>
              <a:rPr lang="en-GB" b="1" dirty="0">
                <a:latin typeface="Candara" panose="020E0502030303020204" pitchFamily="34" charset="0"/>
              </a:rPr>
              <a:t>Theories: </a:t>
            </a:r>
            <a:r>
              <a:rPr lang="en-GB" dirty="0">
                <a:latin typeface="Candara" panose="020E0502030303020204" pitchFamily="34" charset="0"/>
              </a:rPr>
              <a:t>decolonial, Indigenous, feminist, critical political economy, racial capitalist and activist perspectives </a:t>
            </a:r>
          </a:p>
          <a:p>
            <a:r>
              <a:rPr lang="en-GB" b="1" dirty="0">
                <a:latin typeface="Candara" panose="020E0502030303020204" pitchFamily="34" charset="0"/>
              </a:rPr>
              <a:t>Community-based learning</a:t>
            </a:r>
            <a:r>
              <a:rPr lang="en-GB" dirty="0">
                <a:latin typeface="Candara" panose="020E0502030303020204" pitchFamily="34" charset="0"/>
              </a:rPr>
              <a:t>: we will visit local sites to help us understand global systems of violence e.g. the EDO/Harris arms factory, Cowley Club, Royal Pavilion </a:t>
            </a:r>
          </a:p>
          <a:p>
            <a:r>
              <a:rPr lang="en-GB" b="1" dirty="0">
                <a:latin typeface="Candara" panose="020E0502030303020204" pitchFamily="34" charset="0"/>
              </a:rPr>
              <a:t>Places and issues</a:t>
            </a:r>
            <a:r>
              <a:rPr lang="en-GB" dirty="0">
                <a:latin typeface="Candara" panose="020E0502030303020204" pitchFamily="34" charset="0"/>
              </a:rPr>
              <a:t>: from Palestine to Yemen, across issues of war, policing and community development </a:t>
            </a:r>
          </a:p>
          <a:p>
            <a:r>
              <a:rPr lang="en-GB" dirty="0">
                <a:latin typeface="Candara" panose="020E0502030303020204" pitchFamily="34" charset="0"/>
              </a:rPr>
              <a:t>You to reflect on what you associate with ‘development’ and how you/we might rethink it </a:t>
            </a:r>
          </a:p>
          <a:p>
            <a:r>
              <a:rPr lang="en-GB" dirty="0">
                <a:latin typeface="Candara" panose="020E0502030303020204" pitchFamily="34" charset="0"/>
              </a:rPr>
              <a:t>This module was designed by Linda </a:t>
            </a:r>
            <a:r>
              <a:rPr lang="en-GB" dirty="0" err="1">
                <a:latin typeface="Candara" panose="020E0502030303020204" pitchFamily="34" charset="0"/>
              </a:rPr>
              <a:t>Tabar</a:t>
            </a:r>
            <a:r>
              <a:rPr lang="en-GB" dirty="0">
                <a:latin typeface="Candara" panose="020E0502030303020204" pitchFamily="34" charset="0"/>
              </a:rPr>
              <a:t> and Anna </a:t>
            </a:r>
            <a:r>
              <a:rPr lang="en-GB" dirty="0" err="1">
                <a:latin typeface="Candara" panose="020E0502030303020204" pitchFamily="34" charset="0"/>
              </a:rPr>
              <a:t>Stavrianakis</a:t>
            </a:r>
            <a:r>
              <a:rPr lang="en-GB" dirty="0">
                <a:latin typeface="Candara" panose="020E0502030303020204" pitchFamily="34" charset="0"/>
              </a:rPr>
              <a:t>, for this year it will be taught by Dr </a:t>
            </a:r>
            <a:r>
              <a:rPr lang="en-GB" dirty="0" err="1">
                <a:latin typeface="Candara" panose="020E0502030303020204" pitchFamily="34" charset="0"/>
              </a:rPr>
              <a:t>Tabar</a:t>
            </a:r>
            <a:endParaRPr lang="en-GB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32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F332-3C85-4A21-A27A-9B7D461C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ndara" panose="020E0502030303020204" pitchFamily="34" charset="0"/>
              </a:rPr>
              <a:t>Indicative schedule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C3EB-7F81-40A5-88F0-168A7E837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295399"/>
            <a:ext cx="6589712" cy="536257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600" b="1" i="1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 One: Groundings</a:t>
            </a:r>
            <a:endParaRPr lang="en-GB" sz="1600" b="1" i="1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Rethinking development: between the bureaucratic and the political </a:t>
            </a:r>
            <a:endParaRPr lang="en-GB" sz="1600" dirty="0"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Reform versus radical transformation </a:t>
            </a:r>
            <a:endParaRPr lang="en-GB" sz="1600" dirty="0"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“Development beyond improvement”: solidarity, unsettling hegemony 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60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600" b="1" i="1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 Two: Encounters </a:t>
            </a:r>
            <a:endParaRPr lang="en-GB" sz="1600" b="1" i="1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Humanitarianism/war/Yemen/Palestine + site visit: EDO factory and/or Cowley Club </a:t>
            </a:r>
            <a:endParaRPr lang="en-GB" sz="160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Colonialism/reparations/WWI + site visit: Royal Pavilion </a:t>
            </a:r>
            <a:endParaRPr lang="en-GB" sz="160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Abolition/policing/alternative development + site/speaker visit: Movement for Black Lives Brighton</a:t>
            </a:r>
            <a:endParaRPr lang="en-GB" sz="160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60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600" b="1" i="1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 Three: Reflections</a:t>
            </a:r>
            <a:r>
              <a:rPr lang="en-GB" sz="1600" b="1" i="1" dirty="0">
                <a:effectLst/>
                <a:latin typeface="Candara" panose="020E0502030303020204" pitchFamily="34" charset="0"/>
                <a:ea typeface="Calibri" panose="020F0502020204030204" pitchFamily="34" charset="0"/>
              </a:rPr>
              <a:t> </a:t>
            </a:r>
          </a:p>
          <a:p>
            <a:pPr mar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latin typeface="Candara" panose="020E0502030303020204" pitchFamily="34" charset="0"/>
              </a:rPr>
              <a:t>Consolidating community encounters through reflections </a:t>
            </a:r>
          </a:p>
          <a:p>
            <a:pPr mar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600" dirty="0">
                <a:latin typeface="Candara" panose="020E0502030303020204" pitchFamily="34" charset="0"/>
              </a:rPr>
              <a:t>Essay planning/preparation </a:t>
            </a:r>
          </a:p>
        </p:txBody>
      </p:sp>
    </p:spTree>
    <p:extLst>
      <p:ext uri="{BB962C8B-B14F-4D97-AF65-F5344CB8AC3E}">
        <p14:creationId xmlns:p14="http://schemas.microsoft.com/office/powerpoint/2010/main" val="2853734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53629" y="446049"/>
            <a:ext cx="8950983" cy="1458951"/>
          </a:xfrm>
        </p:spPr>
        <p:txBody>
          <a:bodyPr>
            <a:normAutofit/>
          </a:bodyPr>
          <a:lstStyle/>
          <a:p>
            <a:r>
              <a:rPr lang="en-GB" dirty="0">
                <a:latin typeface="Candara" panose="020E0502030303020204" pitchFamily="34" charset="0"/>
              </a:rPr>
              <a:t>Sample site: EDO/MBM Harris factory </a:t>
            </a:r>
          </a:p>
        </p:txBody>
      </p:sp>
      <p:pic>
        <p:nvPicPr>
          <p:cNvPr id="7" name="Content Placeholder 6" descr="24 November, Manchester: Charges Dropped! Celebration ..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141" y="2039815"/>
            <a:ext cx="3752665" cy="3502856"/>
          </a:xfrm>
          <a:ln w="762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388587" y="1264555"/>
            <a:ext cx="17373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Palestine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3057" y="6033733"/>
            <a:ext cx="170410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Yemen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10503" y="1264555"/>
            <a:ext cx="206155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Iraq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78898" y="6022582"/>
            <a:ext cx="183893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Kurds </a:t>
            </a:r>
          </a:p>
        </p:txBody>
      </p:sp>
      <p:pic>
        <p:nvPicPr>
          <p:cNvPr id="23" name="Picture 22" descr="Everyone is wrong about Israel-Palestine – here’s how the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869" y="1927538"/>
            <a:ext cx="2132551" cy="1199332"/>
          </a:xfrm>
          <a:prstGeom prst="rect">
            <a:avLst/>
          </a:prstGeom>
        </p:spPr>
      </p:pic>
      <p:pic>
        <p:nvPicPr>
          <p:cNvPr id="24" name="Picture 23" descr="FarsNews Agency Houthis: Aggressors Who Relied on Trump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684" y="4499770"/>
            <a:ext cx="2110114" cy="1249766"/>
          </a:xfrm>
          <a:prstGeom prst="rect">
            <a:avLst/>
          </a:prstGeom>
        </p:spPr>
      </p:pic>
      <p:pic>
        <p:nvPicPr>
          <p:cNvPr id="25" name="Picture 24" descr="Iraq Can Give Iran Exclusive Rights instead of War Reparation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339" y="2004816"/>
            <a:ext cx="1953491" cy="1193800"/>
          </a:xfrm>
          <a:prstGeom prst="rect">
            <a:avLst/>
          </a:prstGeom>
        </p:spPr>
      </p:pic>
      <p:pic>
        <p:nvPicPr>
          <p:cNvPr id="26" name="Picture 25" descr="Turkey’s bloodiest massacre and displacement of the Kurds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413" y="4569835"/>
            <a:ext cx="2148886" cy="112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04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Candara" panose="020E0502030303020204" pitchFamily="34" charset="0"/>
              </a:rPr>
              <a:t>From the ‘will to improve’ to circuits of humanitarianism and war 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3423019-46AA-064A-B0F9-59D17F3BB6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40960" y="1941587"/>
            <a:ext cx="5678858" cy="3776663"/>
          </a:xfrm>
        </p:spPr>
      </p:pic>
      <p:sp>
        <p:nvSpPr>
          <p:cNvPr id="5" name="Curved Right Arrow 4"/>
          <p:cNvSpPr/>
          <p:nvPr/>
        </p:nvSpPr>
        <p:spPr>
          <a:xfrm>
            <a:off x="4686779" y="3270062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11460480" y="3733417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76432" y="1707217"/>
            <a:ext cx="218563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WAR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31832" y="1653304"/>
            <a:ext cx="236405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DEVELOPMENT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1002" y="5526292"/>
            <a:ext cx="22567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SOLIDARITY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7390" y="5560171"/>
            <a:ext cx="271506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HUMANITARIANISM</a:t>
            </a:r>
          </a:p>
        </p:txBody>
      </p:sp>
      <p:sp>
        <p:nvSpPr>
          <p:cNvPr id="11" name="Curved Down Arrow 10"/>
          <p:cNvSpPr/>
          <p:nvPr/>
        </p:nvSpPr>
        <p:spPr>
          <a:xfrm>
            <a:off x="7778881" y="963574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Curved Up Arrow 11"/>
          <p:cNvSpPr/>
          <p:nvPr/>
        </p:nvSpPr>
        <p:spPr>
          <a:xfrm>
            <a:off x="7796361" y="612648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D6ADEF-8DE1-CD49-B769-47EC4C8B7757}"/>
              </a:ext>
            </a:extLst>
          </p:cNvPr>
          <p:cNvSpPr txBox="1"/>
          <p:nvPr/>
        </p:nvSpPr>
        <p:spPr>
          <a:xfrm>
            <a:off x="5486215" y="6027738"/>
            <a:ext cx="5678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S" sz="900" dirty="0">
                <a:hlinkClick r:id="rId3" tooltip="http://www.flickr.com/photos/atelier_tee/152808185/"/>
              </a:rPr>
              <a:t>This Photo</a:t>
            </a:r>
            <a:r>
              <a:rPr lang="en-PS" sz="900" dirty="0"/>
              <a:t> by Unknown Author is licensed under </a:t>
            </a:r>
            <a:r>
              <a:rPr lang="en-PS" sz="900" dirty="0">
                <a:hlinkClick r:id="rId4" tooltip="https://creativecommons.org/licenses/by-nc-nd/3.0/"/>
              </a:rPr>
              <a:t>CC BY-NC-ND</a:t>
            </a:r>
            <a:endParaRPr lang="en-PS" sz="900" dirty="0"/>
          </a:p>
        </p:txBody>
      </p:sp>
    </p:spTree>
    <p:extLst>
      <p:ext uri="{BB962C8B-B14F-4D97-AF65-F5344CB8AC3E}">
        <p14:creationId xmlns:p14="http://schemas.microsoft.com/office/powerpoint/2010/main" val="113311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E29A-326E-40DA-83F9-0DB35DDC7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ndara" panose="020E0502030303020204" pitchFamily="34" charset="0"/>
              </a:rPr>
              <a:t>Seminar format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2064-3EB5-4CBD-8B8C-C61E21858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andara" panose="020E0502030303020204" pitchFamily="34" charset="0"/>
              </a:rPr>
              <a:t>Weekly 3-hour seminar </a:t>
            </a:r>
          </a:p>
          <a:p>
            <a:r>
              <a:rPr lang="en-GB" dirty="0">
                <a:latin typeface="Candara" panose="020E0502030303020204" pitchFamily="34" charset="0"/>
              </a:rPr>
              <a:t>Combination of small group and individual work, class discussions, some lecture material </a:t>
            </a:r>
          </a:p>
          <a:p>
            <a:r>
              <a:rPr lang="en-GB" dirty="0">
                <a:latin typeface="Candara" panose="020E0502030303020204" pitchFamily="34" charset="0"/>
              </a:rPr>
              <a:t>We will use campaign materials, policy documents, NGO reports, journalism, videos as well as scholarly literature </a:t>
            </a:r>
          </a:p>
          <a:p>
            <a:r>
              <a:rPr lang="en-GB" dirty="0">
                <a:latin typeface="Candara" panose="020E0502030303020204" pitchFamily="34" charset="0"/>
              </a:rPr>
              <a:t>Empirical analysis of specific cases combined with theoretical and conceptual analysis of the meaning and significance of global systems of violence and our local encounters with them for global ‘development’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111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A9AA4-E975-460C-B2BF-F1C34C729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ndara" panose="020E0502030303020204" pitchFamily="34" charset="0"/>
              </a:rPr>
              <a:t>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0009D-7B05-4F8A-9260-2EABA1303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Candara" panose="020E0502030303020204" pitchFamily="34" charset="0"/>
            </a:endParaRPr>
          </a:p>
          <a:p>
            <a:r>
              <a:rPr lang="en-GB" dirty="0">
                <a:latin typeface="Candara" panose="020E0502030303020204" pitchFamily="34" charset="0"/>
              </a:rPr>
              <a:t>1500-word portfolio, due in week 10, worth 30% of your grade</a:t>
            </a:r>
          </a:p>
          <a:p>
            <a:pPr marL="0" indent="0">
              <a:buNone/>
            </a:pPr>
            <a:r>
              <a:rPr lang="en-GB" dirty="0">
                <a:latin typeface="Candara" panose="020E0502030303020204" pitchFamily="34" charset="0"/>
              </a:rPr>
              <a:t>Reflection on conceptual themes of the module through site encounters </a:t>
            </a:r>
          </a:p>
          <a:p>
            <a:endParaRPr lang="en-GB" dirty="0">
              <a:latin typeface="Candara" panose="020E0502030303020204" pitchFamily="34" charset="0"/>
            </a:endParaRPr>
          </a:p>
          <a:p>
            <a:r>
              <a:rPr lang="en-GB" dirty="0">
                <a:latin typeface="Candara" panose="020E0502030303020204" pitchFamily="34" charset="0"/>
              </a:rPr>
              <a:t>3500-word essay, due in the Assessment Block, worth 70% of your grade </a:t>
            </a:r>
          </a:p>
          <a:p>
            <a:pPr marL="0" indent="0">
              <a:buNone/>
            </a:pPr>
            <a:r>
              <a:rPr lang="en-GB" dirty="0">
                <a:latin typeface="Candara" panose="020E0502030303020204" pitchFamily="34" charset="0"/>
              </a:rPr>
              <a:t>Either standard research question or collaborative knowledge production with community-based actors </a:t>
            </a:r>
          </a:p>
        </p:txBody>
      </p:sp>
    </p:spTree>
    <p:extLst>
      <p:ext uri="{BB962C8B-B14F-4D97-AF65-F5344CB8AC3E}">
        <p14:creationId xmlns:p14="http://schemas.microsoft.com/office/powerpoint/2010/main" val="232654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71FFE-797A-4663-AD87-D7B06ADAA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ndara" panose="020E0502030303020204" pitchFamily="34" charset="0"/>
              </a:rPr>
              <a:t>Indicative readings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B8154-AEE4-4CEB-A576-037D6E0B9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Cowen, Deb (2014) </a:t>
            </a:r>
            <a:r>
              <a:rPr lang="en-GB" i="1" dirty="0"/>
              <a:t>The Deadly Life of Logistics: Mapping Violence in Global Trade </a:t>
            </a:r>
          </a:p>
          <a:p>
            <a:r>
              <a:rPr lang="en-GB" dirty="0" err="1"/>
              <a:t>Rutazibwa</a:t>
            </a:r>
            <a:r>
              <a:rPr lang="en-GB" dirty="0"/>
              <a:t>, Olivia (2018) </a:t>
            </a:r>
            <a:r>
              <a:rPr lang="en-PS" dirty="0"/>
              <a:t>"On babies and bathwater: Decolonizing International Development Studies" </a:t>
            </a:r>
            <a:r>
              <a:rPr lang="en-GB" dirty="0"/>
              <a:t> </a:t>
            </a:r>
          </a:p>
          <a:p>
            <a:r>
              <a:rPr lang="en-GB" dirty="0" err="1"/>
              <a:t>Khalili</a:t>
            </a:r>
            <a:r>
              <a:rPr lang="en-GB" dirty="0"/>
              <a:t>, </a:t>
            </a:r>
            <a:r>
              <a:rPr lang="en-GB" dirty="0" err="1"/>
              <a:t>Laleh</a:t>
            </a:r>
            <a:r>
              <a:rPr lang="en-GB" dirty="0"/>
              <a:t> (2020) </a:t>
            </a:r>
            <a:r>
              <a:rPr lang="en-GB" i="1" dirty="0"/>
              <a:t>Sinews of Trade and War. Shipping and Capitalism in the Arabian Peninsula </a:t>
            </a:r>
          </a:p>
          <a:p>
            <a:r>
              <a:rPr lang="en-GB" dirty="0"/>
              <a:t>Ziadah, Rafeef (2019) “Circulating Power: Humanitarian Logistics, Militarism and the United Arab Emirates”  </a:t>
            </a:r>
          </a:p>
          <a:p>
            <a:r>
              <a:rPr lang="en-GB" dirty="0"/>
              <a:t>RAZACK(2007) “Stealing the Pain of Others: Reflections on Canadian Humanitarian Responses”</a:t>
            </a:r>
          </a:p>
        </p:txBody>
      </p:sp>
    </p:spTree>
    <p:extLst>
      <p:ext uri="{BB962C8B-B14F-4D97-AF65-F5344CB8AC3E}">
        <p14:creationId xmlns:p14="http://schemas.microsoft.com/office/powerpoint/2010/main" val="4081296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5146-1503-4918-935D-6D4F76B73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Meet your tutors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30215-E000-4296-AE0E-17437FC940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8191" y="2133600"/>
            <a:ext cx="5066419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1700" dirty="0">
                <a:latin typeface="Candara" panose="020E0502030303020204" pitchFamily="34" charset="0"/>
              </a:rPr>
              <a:t>My name is Linda Tabar; you can contact me on </a:t>
            </a:r>
            <a:r>
              <a:rPr lang="en-US" sz="1700" dirty="0">
                <a:latin typeface="Candara" panose="020E0502030303020204" pitchFamily="34" charset="0"/>
                <a:hlinkClick r:id="rId2"/>
              </a:rPr>
              <a:t>L.Tabar@sussex.ac.uk</a:t>
            </a:r>
            <a:r>
              <a:rPr lang="en-US" sz="1700" dirty="0">
                <a:latin typeface="Candara" panose="020E0502030303020204" pitchFamily="34" charset="0"/>
              </a:rPr>
              <a:t> </a:t>
            </a:r>
          </a:p>
          <a:p>
            <a:pPr indent="-228600">
              <a:lnSpc>
                <a:spcPct val="90000"/>
              </a:lnSpc>
            </a:pPr>
            <a:r>
              <a:rPr lang="en-GB" sz="1700" dirty="0">
                <a:latin typeface="Candara" panose="020E0502030303020204" pitchFamily="34" charset="0"/>
              </a:rPr>
              <a:t>My research focuses on settler colonialism, dispossession, racialized and gendered violence, and their intersections with development and humanitarianism. I also explore feminist and anti-colonial struggles and their connections to transnational solidarity.</a:t>
            </a:r>
          </a:p>
          <a:p>
            <a:pPr indent="-228600">
              <a:lnSpc>
                <a:spcPct val="90000"/>
              </a:lnSpc>
            </a:pPr>
            <a:r>
              <a:rPr lang="en-GB" dirty="0"/>
              <a:t> </a:t>
            </a:r>
            <a:r>
              <a:rPr lang="en-US" sz="1700" dirty="0">
                <a:latin typeface="Candara" panose="020E0502030303020204" pitchFamily="34" charset="0"/>
              </a:rPr>
              <a:t>I have extensive experiences with development actors</a:t>
            </a:r>
            <a:r>
              <a:rPr lang="en-US" sz="1700">
                <a:latin typeface="Candara" panose="020E0502030303020204" pitchFamily="34" charset="0"/>
              </a:rPr>
              <a:t>, grassroots </a:t>
            </a:r>
            <a:r>
              <a:rPr lang="en-US" sz="1700" dirty="0">
                <a:latin typeface="Candara" panose="020E0502030303020204" pitchFamily="34" charset="0"/>
              </a:rPr>
              <a:t>movements and popular organizations in Palestine. I am excited to share these experiences and insights with you.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73E14D-9D5F-46DB-A3AA-48582787D4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4592" r="4592"/>
          <a:stretch/>
        </p:blipFill>
        <p:spPr>
          <a:xfrm>
            <a:off x="1628078" y="0"/>
            <a:ext cx="4611508" cy="677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9904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{C2BAF97C-22EE-1249-8D8C-2AAEE5298B8B}tf16401369</Template>
  <TotalTime>1355</TotalTime>
  <Words>603</Words>
  <Application>Microsoft Macintosh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 Light</vt:lpstr>
      <vt:lpstr>Candara</vt:lpstr>
      <vt:lpstr>Rockwell</vt:lpstr>
      <vt:lpstr>Wingdings</vt:lpstr>
      <vt:lpstr>Atlas</vt:lpstr>
      <vt:lpstr>Activism, Development and Violence: Global Systems, Local Encounters  </vt:lpstr>
      <vt:lpstr>About the module </vt:lpstr>
      <vt:lpstr>Indicative schedule </vt:lpstr>
      <vt:lpstr>Sample site: EDO/MBM Harris factory </vt:lpstr>
      <vt:lpstr>From the ‘will to improve’ to circuits of humanitarianism and war </vt:lpstr>
      <vt:lpstr>Seminar format </vt:lpstr>
      <vt:lpstr>Assessment </vt:lpstr>
      <vt:lpstr>Indicative readings </vt:lpstr>
      <vt:lpstr>Meet your tutors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war in Yemen</dc:title>
  <dc:creator>Anna Stavrianakis</dc:creator>
  <cp:lastModifiedBy>Microsoft Office User</cp:lastModifiedBy>
  <cp:revision>15</cp:revision>
  <dcterms:created xsi:type="dcterms:W3CDTF">2021-04-27T12:35:35Z</dcterms:created>
  <dcterms:modified xsi:type="dcterms:W3CDTF">2025-03-03T14:46:25Z</dcterms:modified>
</cp:coreProperties>
</file>