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320" r:id="rId3"/>
    <p:sldId id="321" r:id="rId4"/>
    <p:sldId id="323" r:id="rId5"/>
    <p:sldId id="319" r:id="rId6"/>
    <p:sldId id="31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63"/>
    <p:restoredTop sz="95479"/>
  </p:normalViewPr>
  <p:slideViewPr>
    <p:cSldViewPr snapToGrid="0" snapToObjects="1">
      <p:cViewPr varScale="1">
        <p:scale>
          <a:sx n="107" d="100"/>
          <a:sy n="107" d="100"/>
        </p:scale>
        <p:origin x="98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BE591-B9D4-4C4B-A5E5-2B2E937201BA}" type="datetimeFigureOut">
              <a:rPr lang="en-TR" smtClean="0"/>
              <a:t>2/25/25</a:t>
            </a:fld>
            <a:endParaRPr lang="en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563A4-6719-5D4D-B8CD-C6F739AC17A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624302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hyperlink" Target="mailto:D.S.Dinler@sussex.ac.u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6BF6212B-2740-475D-85D3-C24B8A206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C534352-97AA-4E24-BAF1-3DA246582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79" name="Freeform 11">
              <a:extLst>
                <a:ext uri="{FF2B5EF4-FFF2-40B4-BE49-F238E27FC236}">
                  <a16:creationId xmlns:a16="http://schemas.microsoft.com/office/drawing/2014/main" id="{250FB7FB-28F8-4473-BBD1-4ECB9A597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 12">
              <a:extLst>
                <a:ext uri="{FF2B5EF4-FFF2-40B4-BE49-F238E27FC236}">
                  <a16:creationId xmlns:a16="http://schemas.microsoft.com/office/drawing/2014/main" id="{D3A51225-FC26-44DB-A3F0-E4F9F4726F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3">
              <a:extLst>
                <a:ext uri="{FF2B5EF4-FFF2-40B4-BE49-F238E27FC236}">
                  <a16:creationId xmlns:a16="http://schemas.microsoft.com/office/drawing/2014/main" id="{78EAF62A-7F41-4CCE-B82E-058D692DB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 14">
              <a:extLst>
                <a:ext uri="{FF2B5EF4-FFF2-40B4-BE49-F238E27FC236}">
                  <a16:creationId xmlns:a16="http://schemas.microsoft.com/office/drawing/2014/main" id="{28EA8AD5-781D-433A-B0B6-6EFE3C0EC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5">
              <a:extLst>
                <a:ext uri="{FF2B5EF4-FFF2-40B4-BE49-F238E27FC236}">
                  <a16:creationId xmlns:a16="http://schemas.microsoft.com/office/drawing/2014/main" id="{09813B60-0D54-4530-992E-3687A010E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6">
              <a:extLst>
                <a:ext uri="{FF2B5EF4-FFF2-40B4-BE49-F238E27FC236}">
                  <a16:creationId xmlns:a16="http://schemas.microsoft.com/office/drawing/2014/main" id="{F36C7152-EBC5-48C1-8C75-5ABC4EE35B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7">
              <a:extLst>
                <a:ext uri="{FF2B5EF4-FFF2-40B4-BE49-F238E27FC236}">
                  <a16:creationId xmlns:a16="http://schemas.microsoft.com/office/drawing/2014/main" id="{AB50E9C5-69A1-41EB-A677-157C902BE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8">
              <a:extLst>
                <a:ext uri="{FF2B5EF4-FFF2-40B4-BE49-F238E27FC236}">
                  <a16:creationId xmlns:a16="http://schemas.microsoft.com/office/drawing/2014/main" id="{76E1FBF2-1E86-4750-A30F-997C41C76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9">
              <a:extLst>
                <a:ext uri="{FF2B5EF4-FFF2-40B4-BE49-F238E27FC236}">
                  <a16:creationId xmlns:a16="http://schemas.microsoft.com/office/drawing/2014/main" id="{F3D6F96E-E227-480B-AB5B-C111D7922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0">
              <a:extLst>
                <a:ext uri="{FF2B5EF4-FFF2-40B4-BE49-F238E27FC236}">
                  <a16:creationId xmlns:a16="http://schemas.microsoft.com/office/drawing/2014/main" id="{4EDA3BC0-5B7D-42F8-84E7-F4526DBD7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1">
              <a:extLst>
                <a:ext uri="{FF2B5EF4-FFF2-40B4-BE49-F238E27FC236}">
                  <a16:creationId xmlns:a16="http://schemas.microsoft.com/office/drawing/2014/main" id="{45B04CA8-7096-4DED-B1D9-FAE39AA41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2">
              <a:extLst>
                <a:ext uri="{FF2B5EF4-FFF2-40B4-BE49-F238E27FC236}">
                  <a16:creationId xmlns:a16="http://schemas.microsoft.com/office/drawing/2014/main" id="{3528A8F6-A8CC-4FAE-B710-CC697526E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53A000-25A4-8F4D-88B6-0F16F4AD4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4529541"/>
            <a:ext cx="9875510" cy="67716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br>
              <a:rPr lang="en-TR" sz="2800" b="1" dirty="0"/>
            </a:br>
            <a:br>
              <a:rPr lang="en-TR" sz="2800" b="1" dirty="0"/>
            </a:br>
            <a:r>
              <a:rPr lang="en-TR" sz="2800" b="1" dirty="0"/>
              <a:t>DESIGNING ALTERNATIVES FOR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FE1830-1AE1-BF48-B4B6-5424A9284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4017" y="5220677"/>
            <a:ext cx="7008287" cy="162619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TR" sz="1600" b="1" dirty="0"/>
              <a:t>Tutor: </a:t>
            </a:r>
            <a:r>
              <a:rPr lang="en-TR" sz="1600" dirty="0"/>
              <a:t>Dr. Demet Dinler, </a:t>
            </a:r>
            <a:r>
              <a:rPr lang="en-TR" sz="1600"/>
              <a:t>Lecturer in</a:t>
            </a:r>
            <a:r>
              <a:rPr lang="en-GB" sz="1600" dirty="0"/>
              <a:t> Anthropology and</a:t>
            </a:r>
            <a:r>
              <a:rPr lang="en-TR" sz="1600"/>
              <a:t> </a:t>
            </a:r>
            <a:r>
              <a:rPr lang="en-TR" sz="1600" dirty="0"/>
              <a:t>International Development</a:t>
            </a:r>
          </a:p>
          <a:p>
            <a:pPr>
              <a:lnSpc>
                <a:spcPct val="90000"/>
              </a:lnSpc>
            </a:pPr>
            <a:r>
              <a:rPr lang="en-TR" sz="1600" b="1" dirty="0"/>
              <a:t>Research expertise: </a:t>
            </a:r>
            <a:r>
              <a:rPr lang="en-TR" sz="1600" dirty="0"/>
              <a:t>Supply chains and markets, labour, alternative solidarity economies, activism and social change</a:t>
            </a:r>
          </a:p>
          <a:p>
            <a:pPr>
              <a:lnSpc>
                <a:spcPct val="90000"/>
              </a:lnSpc>
            </a:pPr>
            <a:r>
              <a:rPr lang="en-US" sz="1600" b="1" dirty="0"/>
              <a:t>P</a:t>
            </a:r>
            <a:r>
              <a:rPr lang="en-TR" sz="1600" b="1" dirty="0"/>
              <a:t>rofessional expertise: </a:t>
            </a:r>
            <a:r>
              <a:rPr lang="en-TR" sz="1600" dirty="0"/>
              <a:t>Practitioner and trainer for feminist development NGOs, cooperatives, global trade unions </a:t>
            </a:r>
            <a:br>
              <a:rPr lang="en-TR" sz="1600" dirty="0"/>
            </a:br>
            <a:endParaRPr lang="en-TR" sz="1600" dirty="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BC161AA-ABD7-4771-872F-6F8780259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9451FEB3-8A6C-41B0-BF1A-C5545BBC0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1DFD26E0-A68B-4654-91ED-770B74861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62E5230D-E51E-4258-B9E3-CB370354F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DB1AE98E-EFF4-4048-961F-2504690D6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3ECD59F6-372D-43B5-B146-16F3AF6F8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32">
              <a:extLst>
                <a:ext uri="{FF2B5EF4-FFF2-40B4-BE49-F238E27FC236}">
                  <a16:creationId xmlns:a16="http://schemas.microsoft.com/office/drawing/2014/main" id="{EE277160-1363-4C54-88CC-3AAFA9C5A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33">
              <a:extLst>
                <a:ext uri="{FF2B5EF4-FFF2-40B4-BE49-F238E27FC236}">
                  <a16:creationId xmlns:a16="http://schemas.microsoft.com/office/drawing/2014/main" id="{74214CEE-7AEA-4BC5-9C8D-3A858EEC29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4">
              <a:extLst>
                <a:ext uri="{FF2B5EF4-FFF2-40B4-BE49-F238E27FC236}">
                  <a16:creationId xmlns:a16="http://schemas.microsoft.com/office/drawing/2014/main" id="{447EB043-4419-4AE6-9797-97B45C4E4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5">
              <a:extLst>
                <a:ext uri="{FF2B5EF4-FFF2-40B4-BE49-F238E27FC236}">
                  <a16:creationId xmlns:a16="http://schemas.microsoft.com/office/drawing/2014/main" id="{B3F72D69-98BB-47F4-B66B-82EC75C15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6">
              <a:extLst>
                <a:ext uri="{FF2B5EF4-FFF2-40B4-BE49-F238E27FC236}">
                  <a16:creationId xmlns:a16="http://schemas.microsoft.com/office/drawing/2014/main" id="{28CE6665-0B6F-4133-93EE-5E56C7830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7">
              <a:extLst>
                <a:ext uri="{FF2B5EF4-FFF2-40B4-BE49-F238E27FC236}">
                  <a16:creationId xmlns:a16="http://schemas.microsoft.com/office/drawing/2014/main" id="{51F121CF-B6E0-4F39-8EE1-2DB638B77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8">
              <a:extLst>
                <a:ext uri="{FF2B5EF4-FFF2-40B4-BE49-F238E27FC236}">
                  <a16:creationId xmlns:a16="http://schemas.microsoft.com/office/drawing/2014/main" id="{0D689D46-A96A-4F35-834A-9BF2CDA01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49A221E-2726-41F4-A2ED-327602883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DA67419-0C1F-0949-8B9C-48397410C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47" b="3"/>
          <a:stretch/>
        </p:blipFill>
        <p:spPr>
          <a:xfrm>
            <a:off x="3729771" y="228600"/>
            <a:ext cx="3449102" cy="3969030"/>
          </a:xfrm>
          <a:prstGeom prst="rect">
            <a:avLst/>
          </a:prstGeom>
        </p:spPr>
      </p:pic>
      <p:sp>
        <p:nvSpPr>
          <p:cNvPr id="108" name="Freeform 33">
            <a:extLst>
              <a:ext uri="{FF2B5EF4-FFF2-40B4-BE49-F238E27FC236}">
                <a16:creationId xmlns:a16="http://schemas.microsoft.com/office/drawing/2014/main" id="{247689BA-A8AE-4CDD-B56A-5428FE04A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5E7F22-B2D0-D24D-93C8-DF178971E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621" y="170649"/>
            <a:ext cx="4229610" cy="42296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BB0D9-3DBB-C94A-B509-A784F2EC2E03}"/>
              </a:ext>
            </a:extLst>
          </p:cNvPr>
          <p:cNvSpPr txBox="1"/>
          <p:nvPr/>
        </p:nvSpPr>
        <p:spPr>
          <a:xfrm>
            <a:off x="8986345" y="5772631"/>
            <a:ext cx="29216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1600" b="1" dirty="0"/>
              <a:t>Contact:</a:t>
            </a:r>
          </a:p>
          <a:p>
            <a:r>
              <a:rPr lang="en-TR" sz="1600" dirty="0">
                <a:hlinkClick r:id="rId4"/>
              </a:rPr>
              <a:t>D.S.Dinler@sussex.ac.uk</a:t>
            </a:r>
            <a:endParaRPr lang="en-TR" sz="1600" dirty="0"/>
          </a:p>
          <a:p>
            <a:r>
              <a:rPr lang="en-US" sz="1600" dirty="0"/>
              <a:t>A</a:t>
            </a:r>
            <a:r>
              <a:rPr lang="en-TR" sz="1600" dirty="0"/>
              <a:t>rts C 302</a:t>
            </a:r>
          </a:p>
        </p:txBody>
      </p:sp>
      <p:pic>
        <p:nvPicPr>
          <p:cNvPr id="8" name="Picture 7" descr="A person in a vest standing in front of a bookshelf&#10;&#10;AI-generated content may be incorrect.">
            <a:extLst>
              <a:ext uri="{FF2B5EF4-FFF2-40B4-BE49-F238E27FC236}">
                <a16:creationId xmlns:a16="http://schemas.microsoft.com/office/drawing/2014/main" id="{9FDE9839-241C-E6FF-E82F-7CC5A8B03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80578" y="1694931"/>
            <a:ext cx="3918780" cy="259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53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BFF39-47BE-7245-85D3-3C0B1D326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904" y="508363"/>
            <a:ext cx="9617939" cy="1204690"/>
          </a:xfrm>
        </p:spPr>
        <p:txBody>
          <a:bodyPr/>
          <a:lstStyle/>
          <a:p>
            <a:r>
              <a:rPr lang="en-TR" b="1" dirty="0"/>
              <a:t>Background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1ACDF-DBB0-DF42-A568-61297C74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158" y="1299411"/>
            <a:ext cx="10783124" cy="5240285"/>
          </a:xfrm>
        </p:spPr>
        <p:txBody>
          <a:bodyPr>
            <a:normAutofit/>
          </a:bodyPr>
          <a:lstStyle/>
          <a:p>
            <a:r>
              <a:rPr lang="en-TR" sz="2400" dirty="0"/>
              <a:t>Are development projects always bound to fail or can we still </a:t>
            </a:r>
            <a:r>
              <a:rPr lang="en-TR" sz="2400" b="1" dirty="0"/>
              <a:t>make a difference</a:t>
            </a:r>
            <a:r>
              <a:rPr lang="en-TR" sz="2400" dirty="0"/>
              <a:t> by working within development organisations?</a:t>
            </a:r>
          </a:p>
          <a:p>
            <a:r>
              <a:rPr lang="en-TR" sz="2400" dirty="0"/>
              <a:t>Should alternative development initiatives seeking </a:t>
            </a:r>
            <a:r>
              <a:rPr lang="en-TR" sz="2400" b="1" dirty="0"/>
              <a:t>social justice and sustainability </a:t>
            </a:r>
            <a:r>
              <a:rPr lang="en-TR" sz="2400" dirty="0"/>
              <a:t>be always </a:t>
            </a:r>
            <a:r>
              <a:rPr lang="en-TR" sz="2400" b="1" dirty="0"/>
              <a:t>small and local</a:t>
            </a:r>
            <a:r>
              <a:rPr lang="en-TR" sz="2400" dirty="0"/>
              <a:t>? Can they be </a:t>
            </a:r>
            <a:r>
              <a:rPr lang="en-TR" sz="2400" b="1" dirty="0"/>
              <a:t>scaled up</a:t>
            </a:r>
            <a:r>
              <a:rPr lang="en-TR" sz="2400" dirty="0"/>
              <a:t> to challenge broader power relations and structural inequalities?</a:t>
            </a:r>
          </a:p>
          <a:p>
            <a:r>
              <a:rPr lang="en-TR" sz="2400" dirty="0"/>
              <a:t>Are we too na</a:t>
            </a:r>
            <a:r>
              <a:rPr lang="en-US" sz="2400" dirty="0" err="1"/>
              <a:t>ï</a:t>
            </a:r>
            <a:r>
              <a:rPr lang="en-TR" sz="2400" dirty="0"/>
              <a:t>ve and idealist for the realities of this world?</a:t>
            </a:r>
          </a:p>
          <a:p>
            <a:r>
              <a:rPr lang="en-TR" sz="2400" dirty="0"/>
              <a:t>How can we </a:t>
            </a:r>
            <a:r>
              <a:rPr lang="en-TR" sz="2400" b="1" dirty="0"/>
              <a:t>live up to our ideals </a:t>
            </a:r>
            <a:r>
              <a:rPr lang="en-TR" sz="2400" dirty="0"/>
              <a:t>and </a:t>
            </a:r>
            <a:r>
              <a:rPr lang="en-TR" sz="2400" b="1" dirty="0"/>
              <a:t>implement realistic solutions to  global development challenges</a:t>
            </a:r>
            <a:r>
              <a:rPr lang="en-TR" sz="2400" dirty="0"/>
              <a:t>?</a:t>
            </a:r>
          </a:p>
          <a:p>
            <a:r>
              <a:rPr lang="en-TR" sz="2400" dirty="0"/>
              <a:t>What kind of critical perspectives, skills and knowledge do we need in order to </a:t>
            </a:r>
            <a:r>
              <a:rPr lang="en-TR" sz="2400" b="1" dirty="0"/>
              <a:t>design alternatives within and beyond development organisations once we </a:t>
            </a:r>
            <a:r>
              <a:rPr lang="en-TR" sz="2400" b="1"/>
              <a:t>graduate</a:t>
            </a:r>
            <a:r>
              <a:rPr lang="en-TR" sz="2400"/>
              <a:t>?</a:t>
            </a:r>
            <a:r>
              <a:rPr lang="en-GB" sz="2400" dirty="0"/>
              <a:t> How can we apply these in real life?</a:t>
            </a:r>
            <a:endParaRPr lang="en-TR" sz="2400" dirty="0"/>
          </a:p>
          <a:p>
            <a:endParaRPr lang="en-TR" sz="2400" dirty="0"/>
          </a:p>
        </p:txBody>
      </p:sp>
    </p:spTree>
    <p:extLst>
      <p:ext uri="{BB962C8B-B14F-4D97-AF65-F5344CB8AC3E}">
        <p14:creationId xmlns:p14="http://schemas.microsoft.com/office/powerpoint/2010/main" val="171182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FD99-A51E-BE47-89B6-1ACBBCC7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3" y="624110"/>
            <a:ext cx="9579559" cy="1195065"/>
          </a:xfrm>
        </p:spPr>
        <p:txBody>
          <a:bodyPr/>
          <a:lstStyle/>
          <a:p>
            <a:r>
              <a:rPr lang="en-TR" b="1" dirty="0"/>
              <a:t>Purpose of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5AB6F-895E-CF44-B4A8-1D93ECBF4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2" y="1425039"/>
            <a:ext cx="10720842" cy="5142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This module aims to equip students with </a:t>
            </a:r>
            <a:r>
              <a:rPr lang="en-US" sz="2400" b="1" dirty="0"/>
              <a:t>skills to design development projects </a:t>
            </a:r>
            <a:r>
              <a:rPr lang="en-US" sz="2400" dirty="0"/>
              <a:t>of </a:t>
            </a:r>
            <a:r>
              <a:rPr lang="en-US" sz="2400" b="1" dirty="0"/>
              <a:t>social and climate justice </a:t>
            </a:r>
            <a:r>
              <a:rPr lang="en-US" sz="2400" dirty="0"/>
              <a:t>within and beyond development institutions. </a:t>
            </a:r>
          </a:p>
          <a:p>
            <a:pPr marL="0" indent="0">
              <a:buNone/>
            </a:pPr>
            <a:r>
              <a:rPr lang="en-US" sz="2400" dirty="0"/>
              <a:t>First, the module examines </a:t>
            </a:r>
            <a:r>
              <a:rPr lang="en-US" sz="2400" b="1" dirty="0"/>
              <a:t>drivers of change within past and current development agendas, institutions and policies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/>
              <a:t>Second, by deploying decolonial, feminist, queer, and diverse economies approaches, it explores multiple alternatives to </a:t>
            </a:r>
            <a:r>
              <a:rPr lang="en-US" sz="2400" b="1" dirty="0"/>
              <a:t>transform relations of production, finance, social reproduction, care and common resource management </a:t>
            </a:r>
            <a:r>
              <a:rPr lang="en-US" sz="2400" dirty="0"/>
              <a:t>with </a:t>
            </a:r>
            <a:r>
              <a:rPr lang="en-US" sz="2400" b="1" dirty="0"/>
              <a:t>case studies </a:t>
            </a:r>
            <a:r>
              <a:rPr lang="en-US" sz="2400" dirty="0"/>
              <a:t>from the Global South and North.</a:t>
            </a:r>
          </a:p>
          <a:p>
            <a:pPr marL="0" indent="0">
              <a:buNone/>
            </a:pPr>
            <a:r>
              <a:rPr lang="en-US" sz="2400" dirty="0"/>
              <a:t>Finally, it invites students to </a:t>
            </a:r>
            <a:r>
              <a:rPr lang="en-US" sz="2400" b="1" dirty="0"/>
              <a:t>build their own alternative economies and development policies from below.</a:t>
            </a:r>
            <a:endParaRPr lang="en-TR" sz="2400" b="1" dirty="0"/>
          </a:p>
        </p:txBody>
      </p:sp>
    </p:spTree>
    <p:extLst>
      <p:ext uri="{BB962C8B-B14F-4D97-AF65-F5344CB8AC3E}">
        <p14:creationId xmlns:p14="http://schemas.microsoft.com/office/powerpoint/2010/main" val="44373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53184-1A78-224B-886E-88E4556A0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9" y="0"/>
            <a:ext cx="9987147" cy="1151906"/>
          </a:xfrm>
        </p:spPr>
        <p:txBody>
          <a:bodyPr>
            <a:normAutofit fontScale="90000"/>
          </a:bodyPr>
          <a:lstStyle/>
          <a:p>
            <a:r>
              <a:rPr lang="en-TR" sz="2400" b="1"/>
              <a:t>Module structure</a:t>
            </a:r>
            <a:r>
              <a:rPr lang="en-GB" sz="2400" b="1" dirty="0"/>
              <a:t>:1 hour interactive lecture and 2 hour design workshops </a:t>
            </a:r>
            <a:br>
              <a:rPr lang="en-GB" sz="2400" b="1" dirty="0"/>
            </a:br>
            <a:r>
              <a:rPr lang="en-GB" sz="2400" dirty="0"/>
              <a:t>(Reading discussion and group design work)</a:t>
            </a:r>
            <a:br>
              <a:rPr lang="en-GB" sz="2400" dirty="0"/>
            </a:br>
            <a:br>
              <a:rPr lang="en-GB" sz="2400" b="1" dirty="0"/>
            </a:br>
            <a:endParaRPr lang="en-TR" sz="1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6AA5C-B8C6-5443-8182-8ED661023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77" y="1376854"/>
            <a:ext cx="9801794" cy="548114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b="1" dirty="0"/>
              <a:t>PAR</a:t>
            </a:r>
            <a:r>
              <a:rPr lang="en-TR" b="1"/>
              <a:t>T 1</a:t>
            </a:r>
            <a:r>
              <a:rPr lang="en-GB" b="1" dirty="0"/>
              <a:t>: Alternatives from above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Transforming development organisations and NGOs from within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Reimagining states as agents of change</a:t>
            </a:r>
          </a:p>
          <a:p>
            <a:pPr marL="0" indent="0">
              <a:spcBef>
                <a:spcPts val="0"/>
              </a:spcBef>
              <a:buNone/>
            </a:pPr>
            <a:endParaRPr lang="en-TR" dirty="0"/>
          </a:p>
          <a:p>
            <a:pPr marL="0" indent="0">
              <a:spcBef>
                <a:spcPts val="0"/>
              </a:spcBef>
              <a:buNone/>
            </a:pPr>
            <a:r>
              <a:rPr lang="en-TR" b="1" dirty="0"/>
              <a:t>PART 2: Alternatives from below: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Introduction to theoretical debates on alternative community economies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Re-imagining production, work and leisure: Creative, collaborative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Re-imagining exchange, money and finance: From fair markets to complementary currencies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Re-imagining social reproduction: From universal basic services to communal care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Re-imagining ecology of the common resources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Re-imagining international economic order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Re-imagining equality, diversity and inclusion: Is an anti-racist, queer and non-ableist development possible?</a:t>
            </a:r>
          </a:p>
          <a:p>
            <a:pPr marL="0" indent="0">
              <a:spcBef>
                <a:spcPts val="0"/>
              </a:spcBef>
              <a:buNone/>
            </a:pPr>
            <a:endParaRPr lang="en-TR" dirty="0"/>
          </a:p>
          <a:p>
            <a:pPr marL="0" indent="0">
              <a:buNone/>
            </a:pPr>
            <a:endParaRPr lang="en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7A0C30-BFE5-874D-B592-FF396B78B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900" y="4733567"/>
            <a:ext cx="1757423" cy="2355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95C572-7779-2B46-88E6-2F5AA7979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6880" y="2174641"/>
            <a:ext cx="1701034" cy="2636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1EC148-7D2E-AF4E-B80C-0587451D2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4421" y="-293477"/>
            <a:ext cx="1663493" cy="24681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42A1D7-9C13-A147-A75F-BDD4601D01A2}"/>
              </a:ext>
            </a:extLst>
          </p:cNvPr>
          <p:cNvSpPr txBox="1"/>
          <p:nvPr/>
        </p:nvSpPr>
        <p:spPr>
          <a:xfrm>
            <a:off x="1085850" y="5481146"/>
            <a:ext cx="9425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1600" b="1" dirty="0">
                <a:solidFill>
                  <a:srgbClr val="FF0000"/>
                </a:solidFill>
              </a:rPr>
              <a:t>Assessment:</a:t>
            </a:r>
          </a:p>
          <a:p>
            <a:r>
              <a:rPr lang="en-GB" sz="1600" b="1" dirty="0"/>
              <a:t>3</a:t>
            </a:r>
            <a:r>
              <a:rPr lang="en-TR" sz="1600" b="1"/>
              <a:t>0 </a:t>
            </a:r>
            <a:r>
              <a:rPr lang="en-TR" sz="1600" b="1" dirty="0"/>
              <a:t>per cent group work based </a:t>
            </a:r>
            <a:r>
              <a:rPr lang="en-TR" sz="1600" b="1"/>
              <a:t>on </a:t>
            </a:r>
            <a:r>
              <a:rPr lang="en-GB" sz="1600" b="1" dirty="0"/>
              <a:t>7 </a:t>
            </a:r>
            <a:r>
              <a:rPr lang="en-TR" sz="1600" b="1"/>
              <a:t>design </a:t>
            </a:r>
            <a:r>
              <a:rPr lang="en-TR" sz="1600" b="1" dirty="0"/>
              <a:t>workshops</a:t>
            </a:r>
          </a:p>
          <a:p>
            <a:r>
              <a:rPr lang="en-GB" sz="1600" b="1" dirty="0"/>
              <a:t>7</a:t>
            </a:r>
            <a:r>
              <a:rPr lang="en-TR" sz="1600" b="1"/>
              <a:t>0 </a:t>
            </a:r>
            <a:r>
              <a:rPr lang="en-TR" sz="1600" b="1" dirty="0"/>
              <a:t>per cent </a:t>
            </a:r>
            <a:r>
              <a:rPr lang="en-TR" sz="1600" b="1"/>
              <a:t>individual essay</a:t>
            </a:r>
            <a:r>
              <a:rPr lang="en-GB" sz="1600" b="1" dirty="0"/>
              <a:t> on one of the themes related to alternatives with a case study</a:t>
            </a:r>
            <a:endParaRPr lang="en-TR" sz="1600" b="1" dirty="0"/>
          </a:p>
        </p:txBody>
      </p:sp>
    </p:spTree>
    <p:extLst>
      <p:ext uri="{BB962C8B-B14F-4D97-AF65-F5344CB8AC3E}">
        <p14:creationId xmlns:p14="http://schemas.microsoft.com/office/powerpoint/2010/main" val="16195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57192F49-4F32-4902-9643-D35FAAE92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71C244B-4FBB-4E09-81C7-1A171A61D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" name="Freeform 5">
            <a:extLst>
              <a:ext uri="{FF2B5EF4-FFF2-40B4-BE49-F238E27FC236}">
                <a16:creationId xmlns:a16="http://schemas.microsoft.com/office/drawing/2014/main" id="{EF394B70-9F87-4DE6-9A88-536BA283B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8D6239-0B7D-E547-81FC-28746B8DD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6" y="787400"/>
            <a:ext cx="7145867" cy="778933"/>
          </a:xfrm>
        </p:spPr>
        <p:txBody>
          <a:bodyPr anchor="ctr">
            <a:normAutofit fontScale="90000"/>
          </a:bodyPr>
          <a:lstStyle/>
          <a:p>
            <a:r>
              <a:rPr lang="en-TR" sz="3200" b="1" dirty="0">
                <a:solidFill>
                  <a:srgbClr val="FEFFFF"/>
                </a:solidFill>
              </a:rPr>
              <a:t>Theoretical approaches &amp; case studies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ACDD6A7C-14DF-45E5-9BF9-A00AFF632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321974" cy="4471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EFFFF"/>
                </a:solidFill>
              </a:rPr>
              <a:t>Theoretical perspectives and case studies are embedded in the discussion on alternatives.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EFFFF"/>
                </a:solidFill>
              </a:rPr>
              <a:t>Example cases will include: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Solidarity/Community/Cooperative economies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Fair and transparent commodity auctions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Ethical Currencies and peer to peer lending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Universal Basic Income/Services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Participatory budget planning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Sustainable common resource management and degrowth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Communal forms of care and time banking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FEFFFF"/>
                </a:solidFill>
              </a:rPr>
              <a:t>Food sovereignty and </a:t>
            </a:r>
            <a:r>
              <a:rPr lang="en-US" sz="2000" dirty="0" err="1">
                <a:solidFill>
                  <a:srgbClr val="FEFFFF"/>
                </a:solidFill>
              </a:rPr>
              <a:t>agro</a:t>
            </a:r>
            <a:r>
              <a:rPr lang="en-US" sz="2000" dirty="0">
                <a:solidFill>
                  <a:srgbClr val="FEFFFF"/>
                </a:solidFill>
              </a:rPr>
              <a:t>-ecology</a:t>
            </a:r>
          </a:p>
          <a:p>
            <a:endParaRPr lang="en-US" sz="2000" dirty="0">
              <a:solidFill>
                <a:srgbClr val="FEFFFF"/>
              </a:solidFill>
            </a:endParaRPr>
          </a:p>
          <a:p>
            <a:endParaRPr lang="en-US" sz="2000" dirty="0">
              <a:solidFill>
                <a:srgbClr val="FEFFFF"/>
              </a:solidFill>
            </a:endParaRPr>
          </a:p>
          <a:p>
            <a:endParaRPr lang="en-US" dirty="0">
              <a:solidFill>
                <a:srgbClr val="FEFFFF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F357995-9D73-9C48-9E87-0B0E7DE380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3" r="44751"/>
          <a:stretch/>
        </p:blipFill>
        <p:spPr>
          <a:xfrm>
            <a:off x="9042691" y="4748"/>
            <a:ext cx="2119387" cy="1750727"/>
          </a:xfrm>
          <a:prstGeom prst="rect">
            <a:avLst/>
          </a:prstGeom>
        </p:spPr>
      </p:pic>
      <p:pic>
        <p:nvPicPr>
          <p:cNvPr id="1026" name="Picture 2" descr="Cooperation Jackson&amp;amp;#39;s food sovereignty initiatives help with sustainable  community development, economic democracy, and community ownership in the  deep South - NationofChange">
            <a:extLst>
              <a:ext uri="{FF2B5EF4-FFF2-40B4-BE49-F238E27FC236}">
                <a16:creationId xmlns:a16="http://schemas.microsoft.com/office/drawing/2014/main" id="{7D2AEDE7-32F7-3A44-B8BD-348841532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9744" y="1707238"/>
            <a:ext cx="3267456" cy="297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FBAEC8-14FD-C842-A221-77BBD7ED2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568" y="4734440"/>
            <a:ext cx="3779432" cy="21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80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05405-5AD1-CA46-96BC-3ACF5D032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145" y="624110"/>
            <a:ext cx="9833467" cy="765430"/>
          </a:xfrm>
        </p:spPr>
        <p:txBody>
          <a:bodyPr/>
          <a:lstStyle/>
          <a:p>
            <a:r>
              <a:rPr lang="en-TR" b="1"/>
              <a:t>DESIGN WORKSHOPS</a:t>
            </a:r>
            <a:r>
              <a:rPr lang="en-GB" b="1" dirty="0"/>
              <a:t> (Weeks 3-10)</a:t>
            </a:r>
            <a:endParaRPr lang="en-T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34D13-1FBA-A94D-87A4-150700DFB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765" y="1389539"/>
            <a:ext cx="10309335" cy="514842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400" dirty="0" err="1"/>
              <a:t>Designing</a:t>
            </a:r>
            <a:r>
              <a:rPr lang="tr-TR" sz="2400" dirty="0"/>
              <a:t>, </a:t>
            </a:r>
            <a:r>
              <a:rPr lang="tr-TR" sz="2400" dirty="0" err="1"/>
              <a:t>implementing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sustaining</a:t>
            </a:r>
            <a:r>
              <a:rPr lang="tr-TR" sz="2400" dirty="0"/>
              <a:t> an </a:t>
            </a:r>
            <a:r>
              <a:rPr lang="tr-TR" sz="2400" b="1" dirty="0" err="1"/>
              <a:t>alternative</a:t>
            </a:r>
            <a:r>
              <a:rPr lang="tr-TR" sz="2400" b="1" dirty="0"/>
              <a:t> network of </a:t>
            </a:r>
            <a:r>
              <a:rPr lang="tr-TR" sz="2400" b="1" dirty="0" err="1"/>
              <a:t>sustainable</a:t>
            </a:r>
            <a:r>
              <a:rPr lang="tr-TR" sz="2400" b="1" dirty="0"/>
              <a:t> </a:t>
            </a:r>
            <a:r>
              <a:rPr lang="tr-TR" sz="2400" b="1" dirty="0" err="1"/>
              <a:t>cooperative</a:t>
            </a:r>
            <a:r>
              <a:rPr lang="tr-TR" sz="2400" b="1" dirty="0"/>
              <a:t> </a:t>
            </a:r>
            <a:r>
              <a:rPr lang="tr-TR" sz="2400" b="1" dirty="0" err="1"/>
              <a:t>economies</a:t>
            </a:r>
            <a:r>
              <a:rPr lang="tr-TR" sz="2400" b="1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achieve</a:t>
            </a:r>
            <a:r>
              <a:rPr lang="tr-TR" sz="2400" dirty="0"/>
              <a:t> </a:t>
            </a:r>
            <a:r>
              <a:rPr lang="tr-TR" sz="2400" b="1" dirty="0" err="1"/>
              <a:t>social</a:t>
            </a:r>
            <a:r>
              <a:rPr lang="tr-TR" sz="2400" b="1" dirty="0"/>
              <a:t> </a:t>
            </a:r>
            <a:r>
              <a:rPr lang="tr-TR" sz="2400" b="1" dirty="0" err="1"/>
              <a:t>and</a:t>
            </a:r>
            <a:r>
              <a:rPr lang="tr-TR" sz="2400" b="1" dirty="0"/>
              <a:t> </a:t>
            </a:r>
            <a:r>
              <a:rPr lang="tr-TR" sz="2400" b="1" dirty="0" err="1"/>
              <a:t>climate</a:t>
            </a:r>
            <a:r>
              <a:rPr lang="tr-TR" sz="2400" b="1" dirty="0"/>
              <a:t> </a:t>
            </a:r>
            <a:r>
              <a:rPr lang="tr-TR" sz="2400" b="1" dirty="0" err="1"/>
              <a:t>justice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tackle</a:t>
            </a:r>
            <a:r>
              <a:rPr lang="tr-TR" sz="2400" dirty="0"/>
              <a:t> </a:t>
            </a:r>
            <a:r>
              <a:rPr lang="tr-TR" sz="2400" dirty="0" err="1"/>
              <a:t>inequalities</a:t>
            </a:r>
            <a:r>
              <a:rPr lang="tr-TR" sz="2400" dirty="0"/>
              <a:t> of </a:t>
            </a:r>
            <a:r>
              <a:rPr lang="tr-TR" sz="2400" dirty="0" err="1"/>
              <a:t>class</a:t>
            </a:r>
            <a:r>
              <a:rPr lang="tr-TR" sz="2400" dirty="0"/>
              <a:t>, </a:t>
            </a:r>
            <a:r>
              <a:rPr lang="tr-TR" sz="2400" dirty="0" err="1"/>
              <a:t>gender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race</a:t>
            </a:r>
            <a:r>
              <a:rPr lang="tr-TR" sz="2400" dirty="0"/>
              <a:t> in </a:t>
            </a:r>
            <a:r>
              <a:rPr lang="tr-TR" sz="2400" dirty="0" err="1"/>
              <a:t>selected</a:t>
            </a:r>
            <a:r>
              <a:rPr lang="tr-TR" sz="2400" dirty="0"/>
              <a:t> </a:t>
            </a:r>
            <a:r>
              <a:rPr lang="tr-TR" sz="2400" dirty="0" err="1"/>
              <a:t>real</a:t>
            </a:r>
            <a:r>
              <a:rPr lang="tr-TR" sz="2400" dirty="0"/>
              <a:t> life </a:t>
            </a:r>
            <a:r>
              <a:rPr lang="tr-TR" sz="2400" dirty="0" err="1"/>
              <a:t>scenarios</a:t>
            </a:r>
            <a:r>
              <a:rPr lang="tr-TR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TR" sz="2000" dirty="0"/>
          </a:p>
          <a:p>
            <a:pPr marL="0" indent="0">
              <a:buNone/>
            </a:pPr>
            <a:r>
              <a:rPr lang="en-GB" sz="2000" dirty="0"/>
              <a:t>T</a:t>
            </a:r>
            <a:r>
              <a:rPr lang="en-TR" sz="2000"/>
              <a:t>he </a:t>
            </a:r>
            <a:r>
              <a:rPr lang="en-TR" sz="2000" dirty="0"/>
              <a:t>tutor will give </a:t>
            </a:r>
            <a:r>
              <a:rPr lang="en-TR" sz="2000" b="1"/>
              <a:t>new </a:t>
            </a:r>
            <a:r>
              <a:rPr lang="en-GB" sz="2000" b="1" dirty="0"/>
              <a:t>tasks and </a:t>
            </a:r>
            <a:r>
              <a:rPr lang="en-TR" sz="2000" b="1"/>
              <a:t>challenges </a:t>
            </a:r>
            <a:r>
              <a:rPr lang="en-TR" sz="2000" dirty="0"/>
              <a:t>(as in a playstation or video game) </a:t>
            </a:r>
            <a:r>
              <a:rPr lang="en-TR" sz="2000" b="1" dirty="0"/>
              <a:t>faced by the </a:t>
            </a:r>
            <a:r>
              <a:rPr lang="en-TR" sz="2000" b="1"/>
              <a:t>cooperatives </a:t>
            </a:r>
            <a:endParaRPr lang="en-GB" sz="2000" b="1" dirty="0"/>
          </a:p>
          <a:p>
            <a:pPr marL="0" indent="0">
              <a:buNone/>
            </a:pPr>
            <a:r>
              <a:rPr lang="en-GB" sz="2000" dirty="0"/>
              <a:t>G</a:t>
            </a:r>
            <a:r>
              <a:rPr lang="en-TR" sz="2000"/>
              <a:t>roups of </a:t>
            </a:r>
            <a:r>
              <a:rPr lang="en-GB" sz="2000" dirty="0"/>
              <a:t>5/6</a:t>
            </a:r>
            <a:r>
              <a:rPr lang="en-TR" sz="2000"/>
              <a:t> </a:t>
            </a:r>
            <a:r>
              <a:rPr lang="en-TR" sz="2000" dirty="0"/>
              <a:t>students will develop solutions in the light of the knowledge and </a:t>
            </a:r>
            <a:r>
              <a:rPr lang="en-TR" sz="2000"/>
              <a:t>skills taught</a:t>
            </a:r>
            <a:r>
              <a:rPr lang="en-GB" sz="2000" dirty="0"/>
              <a:t> in </a:t>
            </a:r>
            <a:r>
              <a:rPr lang="en-GB" sz="2000" b="1" dirty="0"/>
              <a:t>specific countries of their choice: Brazil, Ghana, Kenya, Bolivia, Philippines, India…etc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r>
              <a:rPr lang="en-GB" sz="2000" dirty="0"/>
              <a:t>I will work closely with groups in class and group office hours to develop your alternative</a:t>
            </a:r>
          </a:p>
          <a:p>
            <a:pPr marL="0" indent="0">
              <a:buNone/>
            </a:pPr>
            <a:r>
              <a:rPr lang="en-TR" sz="2000"/>
              <a:t>Week </a:t>
            </a:r>
            <a:r>
              <a:rPr lang="en-TR" sz="2000" dirty="0"/>
              <a:t>11: </a:t>
            </a:r>
            <a:r>
              <a:rPr lang="en-TR" sz="2000" b="1"/>
              <a:t>Group presentation</a:t>
            </a:r>
            <a:r>
              <a:rPr lang="en-GB" sz="2000" b="1" dirty="0"/>
              <a:t>s </a:t>
            </a:r>
            <a:r>
              <a:rPr lang="en-GB" sz="2000" dirty="0"/>
              <a:t>in class</a:t>
            </a:r>
            <a:r>
              <a:rPr lang="en-TR" sz="2000"/>
              <a:t> </a:t>
            </a:r>
            <a:r>
              <a:rPr lang="en-TR" sz="2000" dirty="0"/>
              <a:t>based on design workshop</a:t>
            </a:r>
          </a:p>
        </p:txBody>
      </p:sp>
    </p:spTree>
    <p:extLst>
      <p:ext uri="{BB962C8B-B14F-4D97-AF65-F5344CB8AC3E}">
        <p14:creationId xmlns:p14="http://schemas.microsoft.com/office/powerpoint/2010/main" val="49833063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640</Words>
  <Application>Microsoft Macintosh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Wisp</vt:lpstr>
      <vt:lpstr>  DESIGNING ALTERNATIVES FOR DEVELOPMENT</vt:lpstr>
      <vt:lpstr>Background questions</vt:lpstr>
      <vt:lpstr>Purpose of module</vt:lpstr>
      <vt:lpstr>Module structure:1 hour interactive lecture and 2 hour design workshops  (Reading discussion and group design work)  </vt:lpstr>
      <vt:lpstr>Theoretical approaches &amp; case studies</vt:lpstr>
      <vt:lpstr>DESIGN WORKSHOPS (Weeks 3-10)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 ALTERNATIVES FOR DEVELOPMENT</dc:title>
  <dc:creator>Demet Sahende Dinler</dc:creator>
  <cp:lastModifiedBy>Demet Sahende Dinler</cp:lastModifiedBy>
  <cp:revision>19</cp:revision>
  <dcterms:created xsi:type="dcterms:W3CDTF">2022-03-08T10:58:20Z</dcterms:created>
  <dcterms:modified xsi:type="dcterms:W3CDTF">2025-02-25T16:22:17Z</dcterms:modified>
</cp:coreProperties>
</file>