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2" r:id="rId2"/>
    <p:sldId id="260" r:id="rId3"/>
    <p:sldId id="264" r:id="rId4"/>
    <p:sldId id="263" r:id="rId5"/>
    <p:sldId id="261" r:id="rId6"/>
    <p:sldId id="259" r:id="rId7"/>
    <p:sldId id="2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61428-FF88-4DD1-9B8B-EC58BD3DF127}" type="datetimeFigureOut">
              <a:rPr lang="en-US" smtClean="0"/>
              <a:t>2/25/2025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7343AB-BFAD-4B02-B805-AD038D376A30}" type="slidenum">
              <a:rPr lang="en-US" smtClean="0"/>
              <a:t>‹#›</a:t>
            </a:fld>
            <a:endParaRPr lang="en-US"/>
          </a:p>
        </p:txBody>
      </p:sp>
    </p:spTree>
    <p:extLst>
      <p:ext uri="{BB962C8B-B14F-4D97-AF65-F5344CB8AC3E}">
        <p14:creationId xmlns:p14="http://schemas.microsoft.com/office/powerpoint/2010/main" val="3864457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55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66F485C-E003-4968-A5E6-DA0CA97BA7F8}" type="slidenum">
              <a:rPr lang="en-GB" altLang="en-US" sz="1200">
                <a:latin typeface="Calibri" panose="020F0502020204030204" pitchFamily="34" charset="0"/>
              </a:rPr>
              <a:pPr eaLnBrk="1" hangingPunct="1"/>
              <a:t>7</a:t>
            </a:fld>
            <a:endParaRPr lang="en-GB" altLang="en-US" sz="1200">
              <a:latin typeface="Calibri" panose="020F0502020204030204" pitchFamily="34" charset="0"/>
            </a:endParaRPr>
          </a:p>
        </p:txBody>
      </p:sp>
    </p:spTree>
    <p:extLst>
      <p:ext uri="{BB962C8B-B14F-4D97-AF65-F5344CB8AC3E}">
        <p14:creationId xmlns:p14="http://schemas.microsoft.com/office/powerpoint/2010/main" val="193215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12B557C-A4CF-4DDB-8A87-F233BBC8E5A0}" type="datetimeFigureOut">
              <a:rPr lang="en-US" smtClean="0"/>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315055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44805"/>
            <a:ext cx="10515600" cy="1325563"/>
          </a:xfrm>
          <a:blipFill>
            <a:blip r:embed="rId2"/>
            <a:tile tx="0" ty="0" sx="100000" sy="100000" flip="none" algn="tl"/>
          </a:blipFill>
        </p:spPr>
        <p:txBody>
          <a:bodyPr/>
          <a:lstStyle>
            <a:lvl1pPr>
              <a:defRPr baseline="0"/>
            </a:lvl1pPr>
          </a:lstStyle>
          <a:p>
            <a:r>
              <a:rPr lang="en-US" dirty="0"/>
              <a:t> </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2B557C-A4CF-4DDB-8A87-F233BBC8E5A0}" type="datetimeFigureOut">
              <a:rPr lang="en-US" smtClean="0"/>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1296469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2B557C-A4CF-4DDB-8A87-F233BBC8E5A0}" type="datetimeFigureOut">
              <a:rPr lang="en-US" smtClean="0"/>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2359862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2B557C-A4CF-4DDB-8A87-F233BBC8E5A0}" type="datetimeFigureOut">
              <a:rPr lang="en-US" smtClean="0"/>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2547215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2B557C-A4CF-4DDB-8A87-F233BBC8E5A0}" type="datetimeFigureOut">
              <a:rPr lang="en-US" smtClean="0"/>
              <a:t>2/25/2025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1411962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2B557C-A4CF-4DDB-8A87-F233BBC8E5A0}" type="datetimeFigureOut">
              <a:rPr lang="en-US" smtClean="0"/>
              <a:t>2/25/2025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2799610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2B557C-A4CF-4DDB-8A87-F233BBC8E5A0}" type="datetimeFigureOut">
              <a:rPr lang="en-US" smtClean="0"/>
              <a:t>2/25/2025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4267563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2B557C-A4CF-4DDB-8A87-F233BBC8E5A0}" type="datetimeFigureOut">
              <a:rPr lang="en-US" smtClean="0"/>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867879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2B557C-A4CF-4DDB-8A87-F233BBC8E5A0}" type="datetimeFigureOut">
              <a:rPr lang="en-US" smtClean="0"/>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3396816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2B557C-A4CF-4DDB-8A87-F233BBC8E5A0}" type="datetimeFigureOut">
              <a:rPr lang="en-US" smtClean="0"/>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764357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2B557C-A4CF-4DDB-8A87-F233BBC8E5A0}" type="datetimeFigureOut">
              <a:rPr lang="en-US" smtClean="0"/>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1606510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Rectangle 2"/>
          <p:cNvSpPr/>
          <p:nvPr userDrawn="1"/>
        </p:nvSpPr>
        <p:spPr>
          <a:xfrm>
            <a:off x="80963" y="88900"/>
            <a:ext cx="1203007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grpSp>
        <p:nvGrpSpPr>
          <p:cNvPr id="4" name="Group 11"/>
          <p:cNvGrpSpPr>
            <a:grpSpLocks/>
          </p:cNvGrpSpPr>
          <p:nvPr userDrawn="1"/>
        </p:nvGrpSpPr>
        <p:grpSpPr bwMode="auto">
          <a:xfrm>
            <a:off x="-9525" y="-12700"/>
            <a:ext cx="12211050" cy="6872288"/>
            <a:chOff x="-9525" y="-12621"/>
            <a:chExt cx="12211050" cy="6871698"/>
          </a:xfrm>
        </p:grpSpPr>
        <p:sp>
          <p:nvSpPr>
            <p:cNvPr id="5" name="Rectangle 4"/>
            <p:cNvSpPr/>
            <p:nvPr/>
          </p:nvSpPr>
          <p:spPr>
            <a:xfrm>
              <a:off x="0" y="-11034"/>
              <a:ext cx="12192000" cy="888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6" name="Rectangle 5"/>
            <p:cNvSpPr/>
            <p:nvPr/>
          </p:nvSpPr>
          <p:spPr>
            <a:xfrm>
              <a:off x="0" y="6768597"/>
              <a:ext cx="12192000" cy="904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7" name="Rectangle 6"/>
            <p:cNvSpPr/>
            <p:nvPr/>
          </p:nvSpPr>
          <p:spPr>
            <a:xfrm rot="5400000">
              <a:off x="-3398543" y="3377984"/>
              <a:ext cx="6868523" cy="904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8" name="Rectangle 7"/>
            <p:cNvSpPr/>
            <p:nvPr/>
          </p:nvSpPr>
          <p:spPr>
            <a:xfrm rot="5400000">
              <a:off x="8721227" y="3377190"/>
              <a:ext cx="6870110"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dirty="0"/>
            </a:p>
          </p:txBody>
        </p:sp>
      </p:grpSp>
      <p:sp>
        <p:nvSpPr>
          <p:cNvPr id="17" name="Subtitle 2"/>
          <p:cNvSpPr>
            <a:spLocks noGrp="1"/>
          </p:cNvSpPr>
          <p:nvPr>
            <p:ph type="subTitle" idx="1" hasCustomPrompt="1"/>
          </p:nvPr>
        </p:nvSpPr>
        <p:spPr>
          <a:xfrm>
            <a:off x="780532" y="-264160"/>
            <a:ext cx="10611368" cy="1910080"/>
          </a:xfrm>
          <a:prstGeom prst="rect">
            <a:avLst/>
          </a:prstGeom>
        </p:spPr>
        <p:txBody>
          <a:bodyPr anchor="ctr">
            <a:normAutofit/>
          </a:bodyPr>
          <a:lstStyle>
            <a:lvl1pPr marL="0" indent="0" algn="ctr">
              <a:buNone/>
              <a:defRPr sz="44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Disasters, Environment and Development</a:t>
            </a:r>
          </a:p>
        </p:txBody>
      </p:sp>
    </p:spTree>
    <p:extLst>
      <p:ext uri="{BB962C8B-B14F-4D97-AF65-F5344CB8AC3E}">
        <p14:creationId xmlns:p14="http://schemas.microsoft.com/office/powerpoint/2010/main" val="1372208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2B557C-A4CF-4DDB-8A87-F233BBC8E5A0}" type="datetimeFigureOut">
              <a:rPr lang="en-US" smtClean="0"/>
              <a:t>2/25/2025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583432-9E5F-4A15-A44D-D696987F0039}" type="slidenum">
              <a:rPr lang="en-US" smtClean="0"/>
              <a:t>‹#›</a:t>
            </a:fld>
            <a:endParaRPr lang="en-US"/>
          </a:p>
        </p:txBody>
      </p:sp>
    </p:spTree>
    <p:extLst>
      <p:ext uri="{BB962C8B-B14F-4D97-AF65-F5344CB8AC3E}">
        <p14:creationId xmlns:p14="http://schemas.microsoft.com/office/powerpoint/2010/main" val="27859473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01002" y="2084382"/>
            <a:ext cx="9144000" cy="2387600"/>
          </a:xfrm>
        </p:spPr>
        <p:txBody>
          <a:bodyPr/>
          <a:lstStyle/>
          <a:p>
            <a:r>
              <a:rPr lang="en-US" dirty="0"/>
              <a:t>Disasters Environment and Development</a:t>
            </a:r>
          </a:p>
        </p:txBody>
      </p:sp>
      <p:sp>
        <p:nvSpPr>
          <p:cNvPr id="5" name="Subtitle 4"/>
          <p:cNvSpPr>
            <a:spLocks noGrp="1"/>
          </p:cNvSpPr>
          <p:nvPr>
            <p:ph type="subTitle" idx="1"/>
          </p:nvPr>
        </p:nvSpPr>
        <p:spPr>
          <a:xfrm>
            <a:off x="1360371" y="4930234"/>
            <a:ext cx="9144000" cy="1655762"/>
          </a:xfrm>
        </p:spPr>
        <p:txBody>
          <a:bodyPr>
            <a:normAutofit/>
          </a:bodyPr>
          <a:lstStyle/>
          <a:p>
            <a:r>
              <a:rPr lang="en-US" sz="3600" dirty="0"/>
              <a:t>Final year</a:t>
            </a:r>
          </a:p>
        </p:txBody>
      </p:sp>
      <p:sp>
        <p:nvSpPr>
          <p:cNvPr id="2" name="TextBox 1"/>
          <p:cNvSpPr txBox="1"/>
          <p:nvPr/>
        </p:nvSpPr>
        <p:spPr>
          <a:xfrm>
            <a:off x="2792627" y="5971589"/>
            <a:ext cx="6606746" cy="584775"/>
          </a:xfrm>
          <a:prstGeom prst="rect">
            <a:avLst/>
          </a:prstGeom>
          <a:noFill/>
        </p:spPr>
        <p:txBody>
          <a:bodyPr wrap="square" rtlCol="0">
            <a:spAutoFit/>
          </a:bodyPr>
          <a:lstStyle/>
          <a:p>
            <a:pPr algn="ctr"/>
            <a:r>
              <a:rPr lang="en-GB" sz="3200" dirty="0"/>
              <a:t>Prof Dom Kniveton</a:t>
            </a:r>
          </a:p>
        </p:txBody>
      </p:sp>
      <p:pic>
        <p:nvPicPr>
          <p:cNvPr id="3" name="Picture 2"/>
          <p:cNvPicPr>
            <a:picLocks noChangeAspect="1"/>
          </p:cNvPicPr>
          <p:nvPr/>
        </p:nvPicPr>
        <p:blipFill>
          <a:blip r:embed="rId2"/>
          <a:stretch>
            <a:fillRect/>
          </a:stretch>
        </p:blipFill>
        <p:spPr>
          <a:xfrm>
            <a:off x="0" y="0"/>
            <a:ext cx="12192000" cy="2571750"/>
          </a:xfrm>
          <a:prstGeom prst="rect">
            <a:avLst/>
          </a:prstGeom>
        </p:spPr>
      </p:pic>
    </p:spTree>
    <p:extLst>
      <p:ext uri="{BB962C8B-B14F-4D97-AF65-F5344CB8AC3E}">
        <p14:creationId xmlns:p14="http://schemas.microsoft.com/office/powerpoint/2010/main" val="362819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What’s the module about?</a:t>
            </a:r>
          </a:p>
        </p:txBody>
      </p:sp>
      <p:sp>
        <p:nvSpPr>
          <p:cNvPr id="3" name="Content Placeholder 2"/>
          <p:cNvSpPr>
            <a:spLocks noGrp="1"/>
          </p:cNvSpPr>
          <p:nvPr>
            <p:ph sz="half" idx="1"/>
          </p:nvPr>
        </p:nvSpPr>
        <p:spPr/>
        <p:txBody>
          <a:bodyPr>
            <a:normAutofit fontScale="85000" lnSpcReduction="10000"/>
          </a:bodyPr>
          <a:lstStyle/>
          <a:p>
            <a:r>
              <a:rPr lang="en-GB" dirty="0"/>
              <a:t>Disasters, related to natural hazards, threaten to roll back decades of health and development gains. </a:t>
            </a:r>
            <a:r>
              <a:rPr lang="en-US" dirty="0"/>
              <a:t>The lives and livelihoods of poor people around the world are the most severely impacted by disasters. These impacts are accentuated by pre-existing environmental degradation, inequality and conflict.</a:t>
            </a:r>
          </a:p>
          <a:p>
            <a:r>
              <a:rPr lang="en-US" dirty="0"/>
              <a:t>The ultimate aim of this module is  to explore pro-poor solutions to  increasing disaster, environmental and climate risks.</a:t>
            </a:r>
          </a:p>
        </p:txBody>
      </p:sp>
      <p:pic>
        <p:nvPicPr>
          <p:cNvPr id="5" name="Content Placeholder 4"/>
          <p:cNvPicPr>
            <a:picLocks noGrp="1" noChangeAspect="1"/>
          </p:cNvPicPr>
          <p:nvPr>
            <p:ph sz="half" idx="2"/>
          </p:nvPr>
        </p:nvPicPr>
        <p:blipFill>
          <a:blip r:embed="rId2"/>
          <a:stretch>
            <a:fillRect/>
          </a:stretch>
        </p:blipFill>
        <p:spPr>
          <a:xfrm>
            <a:off x="6172200" y="1825625"/>
            <a:ext cx="5181600" cy="3455856"/>
          </a:xfrm>
          <a:prstGeom prst="rect">
            <a:avLst/>
          </a:prstGeom>
        </p:spPr>
      </p:pic>
    </p:spTree>
    <p:extLst>
      <p:ext uri="{BB962C8B-B14F-4D97-AF65-F5344CB8AC3E}">
        <p14:creationId xmlns:p14="http://schemas.microsoft.com/office/powerpoint/2010/main" val="3552097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the structure of the module?</a:t>
            </a:r>
          </a:p>
        </p:txBody>
      </p:sp>
      <p:sp>
        <p:nvSpPr>
          <p:cNvPr id="3" name="Content Placeholder 2"/>
          <p:cNvSpPr>
            <a:spLocks noGrp="1"/>
          </p:cNvSpPr>
          <p:nvPr>
            <p:ph sz="half" idx="1"/>
          </p:nvPr>
        </p:nvSpPr>
        <p:spPr/>
        <p:txBody>
          <a:bodyPr>
            <a:normAutofit fontScale="85000" lnSpcReduction="20000"/>
          </a:bodyPr>
          <a:lstStyle/>
          <a:p>
            <a:pPr marL="0" indent="0">
              <a:buNone/>
            </a:pPr>
            <a:r>
              <a:rPr lang="en-GB" dirty="0"/>
              <a:t>The module is split into three parts:</a:t>
            </a:r>
          </a:p>
          <a:p>
            <a:r>
              <a:rPr lang="en-GB" dirty="0"/>
              <a:t> a conceptual part that explores similarities and differences in concepts, frameworks and terminology used in the management of the risk of disasters, environmental and climate change and development;</a:t>
            </a:r>
          </a:p>
          <a:p>
            <a:r>
              <a:rPr lang="en-GB" dirty="0"/>
              <a:t> a problem part that looks at the issues of ‘Droughts, floods and food security’, ‘Complex disasters’, ‘Environmental migration’, ‘Trapped populations’ and  ‘Resource wars’; </a:t>
            </a:r>
          </a:p>
          <a:p>
            <a:r>
              <a:rPr lang="en-GB" dirty="0"/>
              <a:t> a ‘solution’ part that looks at some of the possible avenues that may help address these problems.</a:t>
            </a:r>
          </a:p>
          <a:p>
            <a:endParaRPr lang="en-GB" dirty="0"/>
          </a:p>
          <a:p>
            <a:endParaRPr lang="en-GB" dirty="0"/>
          </a:p>
        </p:txBody>
      </p:sp>
      <p:pic>
        <p:nvPicPr>
          <p:cNvPr id="7" name="Content Placeholder 6"/>
          <p:cNvPicPr>
            <a:picLocks noGrp="1" noChangeAspect="1"/>
          </p:cNvPicPr>
          <p:nvPr>
            <p:ph sz="half" idx="2"/>
          </p:nvPr>
        </p:nvPicPr>
        <p:blipFill>
          <a:blip r:embed="rId2"/>
          <a:stretch>
            <a:fillRect/>
          </a:stretch>
        </p:blipFill>
        <p:spPr>
          <a:xfrm>
            <a:off x="6172200" y="2135124"/>
            <a:ext cx="5181600" cy="3732340"/>
          </a:xfrm>
          <a:prstGeom prst="rect">
            <a:avLst/>
          </a:prstGeom>
        </p:spPr>
      </p:pic>
    </p:spTree>
    <p:extLst>
      <p:ext uri="{BB962C8B-B14F-4D97-AF65-F5344CB8AC3E}">
        <p14:creationId xmlns:p14="http://schemas.microsoft.com/office/powerpoint/2010/main" val="4065196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360" y="161925"/>
            <a:ext cx="10515600" cy="1325563"/>
          </a:xfrm>
        </p:spPr>
        <p:txBody>
          <a:bodyPr/>
          <a:lstStyle/>
          <a:p>
            <a:r>
              <a:rPr lang="en-US" dirty="0"/>
              <a:t>Do this module if you’ve ever wondered:</a:t>
            </a:r>
          </a:p>
        </p:txBody>
      </p:sp>
      <p:sp>
        <p:nvSpPr>
          <p:cNvPr id="3" name="Content Placeholder 2"/>
          <p:cNvSpPr>
            <a:spLocks noGrp="1"/>
          </p:cNvSpPr>
          <p:nvPr>
            <p:ph idx="1"/>
          </p:nvPr>
        </p:nvSpPr>
        <p:spPr>
          <a:xfrm>
            <a:off x="949960" y="1368425"/>
            <a:ext cx="10515600" cy="5330758"/>
          </a:xfrm>
        </p:spPr>
        <p:txBody>
          <a:bodyPr>
            <a:normAutofit fontScale="77500" lnSpcReduction="20000"/>
          </a:bodyPr>
          <a:lstStyle/>
          <a:p>
            <a:r>
              <a:rPr lang="en-US" dirty="0"/>
              <a:t>How natural are disasters? Have disasters become more frequent and catastrophic in recent years? </a:t>
            </a:r>
          </a:p>
          <a:p>
            <a:r>
              <a:rPr lang="en-US" dirty="0"/>
              <a:t>What is the relationship between the state of the environment and human well-being?</a:t>
            </a:r>
          </a:p>
          <a:p>
            <a:r>
              <a:rPr lang="en-US" dirty="0"/>
              <a:t>Why do people sometimes decide not to evacuate even though they receive an early warning message? What does religion or cultural beliefs have to do with disaster response planning? Are there any dangers in defining someone as vulnerable or resilient?</a:t>
            </a:r>
          </a:p>
          <a:p>
            <a:r>
              <a:rPr lang="en-US" dirty="0"/>
              <a:t>What is so special about climate change? Is climate change really an equality issue? </a:t>
            </a:r>
          </a:p>
          <a:p>
            <a:r>
              <a:rPr lang="en-US" dirty="0"/>
              <a:t>What is the difference between climate change adaptation and sustainable development?</a:t>
            </a:r>
          </a:p>
          <a:p>
            <a:r>
              <a:rPr lang="en-US" dirty="0"/>
              <a:t>What is vulnerability?</a:t>
            </a:r>
          </a:p>
          <a:p>
            <a:r>
              <a:rPr lang="en-US" dirty="0"/>
              <a:t>How do you make decisions when you have no idea what the outcome might be?</a:t>
            </a:r>
          </a:p>
          <a:p>
            <a:r>
              <a:rPr lang="en-US" sz="3800" b="1" dirty="0"/>
              <a:t>What solutions are there to reduce disaster risk, to adapt to environmental and climatic change and sustainably develop and how can I be part of these solutions? </a:t>
            </a:r>
          </a:p>
        </p:txBody>
      </p:sp>
    </p:spTree>
    <p:extLst>
      <p:ext uri="{BB962C8B-B14F-4D97-AF65-F5344CB8AC3E}">
        <p14:creationId xmlns:p14="http://schemas.microsoft.com/office/powerpoint/2010/main" val="2180750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640" y="344805"/>
            <a:ext cx="11059160" cy="1325563"/>
          </a:xfrm>
        </p:spPr>
        <p:txBody>
          <a:bodyPr>
            <a:normAutofit fontScale="90000"/>
          </a:bodyPr>
          <a:lstStyle/>
          <a:p>
            <a:r>
              <a:rPr lang="en-US" b="1" dirty="0"/>
              <a:t>The module will be assessed through two pieces of work:</a:t>
            </a:r>
            <a:r>
              <a:rPr lang="en-US" dirty="0"/>
              <a:t> </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r>
              <a:rPr lang="en-GB" dirty="0"/>
              <a:t>Policy brief (</a:t>
            </a:r>
            <a:r>
              <a:rPr lang="en-GB" dirty="0" err="1"/>
              <a:t>Wk</a:t>
            </a:r>
            <a:r>
              <a:rPr lang="en-GB" dirty="0"/>
              <a:t> 8) - Using case studies from at least two different countries classified as lower or lower  middle-income countries provide a robust case for the use of specific disaster risk reduction approaches including how they try to address the underlying causes of vulnerability. Briefs should not be more than 2000 words long </a:t>
            </a:r>
            <a:r>
              <a:rPr lang="en-GB"/>
              <a:t>(excluding </a:t>
            </a:r>
            <a:r>
              <a:rPr lang="en-GB" dirty="0"/>
              <a:t>the bibliography) and counts for 50% of the module mark. </a:t>
            </a:r>
          </a:p>
          <a:p>
            <a:r>
              <a:rPr lang="en-GB" dirty="0"/>
              <a:t>Policy brief (A1)  - Detail a serious game that you have helped develop in the seminars, the overall aim of which is to facilitate disaster risk reduction or climate adaptation for vulnerable populations in lower or middle-income countries. Briefs should not be more than 2000 words (excluding the bibliography) and counts for 50% of the module mark. </a:t>
            </a:r>
          </a:p>
          <a:p>
            <a:pPr marL="0" indent="0">
              <a:buNone/>
            </a:pPr>
            <a:endParaRPr lang="en-US" dirty="0"/>
          </a:p>
          <a:p>
            <a:r>
              <a:rPr lang="en-US" sz="3800" b="1" dirty="0"/>
              <a:t>Advice on writing policy briefs and developing serious games for development will be given during the module. </a:t>
            </a:r>
          </a:p>
        </p:txBody>
      </p:sp>
    </p:spTree>
    <p:extLst>
      <p:ext uri="{BB962C8B-B14F-4D97-AF65-F5344CB8AC3E}">
        <p14:creationId xmlns:p14="http://schemas.microsoft.com/office/powerpoint/2010/main" val="3272158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information:</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r>
              <a:rPr lang="en-US" dirty="0"/>
              <a:t>No pre-requisites for module</a:t>
            </a:r>
          </a:p>
          <a:p>
            <a:r>
              <a:rPr lang="en-US" dirty="0"/>
              <a:t>Suitable for students from either a social or more science based background – BA or BSc International Development and Geography  – including joint majors.</a:t>
            </a:r>
          </a:p>
          <a:p>
            <a:r>
              <a:rPr lang="en-US" dirty="0"/>
              <a:t>One*2 hour lecture a week, One*2 hour seminar a week, 1* 4 hour games workshop</a:t>
            </a:r>
          </a:p>
          <a:p>
            <a:r>
              <a:rPr lang="en-US" dirty="0" err="1"/>
              <a:t>Convenor</a:t>
            </a:r>
            <a:r>
              <a:rPr lang="en-US" dirty="0"/>
              <a:t>: Dom Kniveton</a:t>
            </a:r>
          </a:p>
          <a:p>
            <a:r>
              <a:rPr lang="en-US" dirty="0"/>
              <a:t>My research interests include disaster risk, climate change and development (surprise surprise) with a particular focus on decision making under uncertainty </a:t>
            </a:r>
            <a:r>
              <a:rPr lang="en-US"/>
              <a:t>and promoting </a:t>
            </a:r>
            <a:r>
              <a:rPr lang="en-US" dirty="0"/>
              <a:t>social change. My research is both global and local with a focus on Africa and south Asia.</a:t>
            </a:r>
          </a:p>
          <a:p>
            <a:r>
              <a:rPr lang="en-US" dirty="0"/>
              <a:t>Contact: Chichester 1 Room 155</a:t>
            </a:r>
          </a:p>
          <a:p>
            <a:r>
              <a:rPr lang="en-US" dirty="0"/>
              <a:t>Phone: </a:t>
            </a:r>
            <a:r>
              <a:rPr lang="en-US" dirty="0" err="1"/>
              <a:t>ext</a:t>
            </a:r>
            <a:r>
              <a:rPr lang="en-US" dirty="0"/>
              <a:t> 7757</a:t>
            </a:r>
          </a:p>
          <a:p>
            <a:r>
              <a:rPr lang="en-US" dirty="0"/>
              <a:t>Email: d.r.kniveton@sussex.ac.uk</a:t>
            </a:r>
          </a:p>
        </p:txBody>
      </p:sp>
    </p:spTree>
    <p:extLst>
      <p:ext uri="{BB962C8B-B14F-4D97-AF65-F5344CB8AC3E}">
        <p14:creationId xmlns:p14="http://schemas.microsoft.com/office/powerpoint/2010/main" val="2131130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5"/>
          <p:cNvSpPr>
            <a:spLocks noChangeArrowheads="1"/>
          </p:cNvSpPr>
          <p:nvPr/>
        </p:nvSpPr>
        <p:spPr bwMode="auto">
          <a:xfrm>
            <a:off x="230188" y="1981200"/>
            <a:ext cx="44878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GB" altLang="en-US" dirty="0"/>
          </a:p>
          <a:p>
            <a:pPr eaLnBrk="1" hangingPunct="1"/>
            <a:endParaRPr lang="en-GB" altLang="en-US" dirty="0"/>
          </a:p>
          <a:p>
            <a:pPr eaLnBrk="1" hangingPunct="1"/>
            <a:endParaRPr lang="en-GB" altLang="en-US" dirty="0"/>
          </a:p>
        </p:txBody>
      </p:sp>
      <p:pic>
        <p:nvPicPr>
          <p:cNvPr id="15462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9563" y="4049713"/>
            <a:ext cx="3859212"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7"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2013" y="1476375"/>
            <a:ext cx="3856037" cy="248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8"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53388" y="4046538"/>
            <a:ext cx="4033837" cy="254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9"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25708" y="1487259"/>
            <a:ext cx="4049712" cy="251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30" name="Rectangle 14"/>
          <p:cNvSpPr>
            <a:spLocks noChangeArrowheads="1"/>
          </p:cNvSpPr>
          <p:nvPr/>
        </p:nvSpPr>
        <p:spPr bwMode="auto">
          <a:xfrm>
            <a:off x="5707063" y="6611938"/>
            <a:ext cx="46466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GB" altLang="en-US" sz="1000"/>
              <a:t>http://www.worldvision.org/news-stories-videos/top-humanitarian-crises-2015</a:t>
            </a:r>
          </a:p>
        </p:txBody>
      </p:sp>
    </p:spTree>
    <p:extLst>
      <p:ext uri="{BB962C8B-B14F-4D97-AF65-F5344CB8AC3E}">
        <p14:creationId xmlns:p14="http://schemas.microsoft.com/office/powerpoint/2010/main" val="35021589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2</TotalTime>
  <Words>651</Words>
  <Application>Microsoft Office PowerPoint</Application>
  <PresentationFormat>Widescreen</PresentationFormat>
  <Paragraphs>37</Paragraphs>
  <Slides>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Disasters Environment and Development</vt:lpstr>
      <vt:lpstr>What’s the module about?</vt:lpstr>
      <vt:lpstr>What is the structure of the module?</vt:lpstr>
      <vt:lpstr>Do this module if you’ve ever wondered:</vt:lpstr>
      <vt:lpstr>The module will be assessed through two pieces of work:  </vt:lpstr>
      <vt:lpstr>Additional information: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Disasters Environment and Development</dc:title>
  <dc:creator>dom kniveton</dc:creator>
  <cp:lastModifiedBy>Dominic Kniveton</cp:lastModifiedBy>
  <cp:revision>30</cp:revision>
  <dcterms:created xsi:type="dcterms:W3CDTF">2016-04-10T12:46:49Z</dcterms:created>
  <dcterms:modified xsi:type="dcterms:W3CDTF">2025-02-25T16:04:29Z</dcterms:modified>
</cp:coreProperties>
</file>