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8"/>
  </p:notesMasterIdLst>
  <p:handoutMasterIdLst>
    <p:handoutMasterId r:id="rId9"/>
  </p:handoutMasterIdLst>
  <p:sldIdLst>
    <p:sldId id="275" r:id="rId2"/>
    <p:sldId id="347" r:id="rId3"/>
    <p:sldId id="282" r:id="rId4"/>
    <p:sldId id="314" r:id="rId5"/>
    <p:sldId id="343" r:id="rId6"/>
    <p:sldId id="346" r:id="rId7"/>
  </p:sldIdLst>
  <p:sldSz cx="9144000" cy="6858000" type="screen4x3"/>
  <p:notesSz cx="6794500" cy="9906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8" autoAdjust="0"/>
    <p:restoredTop sz="86380" autoAdjust="0"/>
  </p:normalViewPr>
  <p:slideViewPr>
    <p:cSldViewPr>
      <p:cViewPr varScale="1">
        <p:scale>
          <a:sx n="59" d="100"/>
          <a:sy n="59" d="100"/>
        </p:scale>
        <p:origin x="656" y="60"/>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33"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926" tIns="47963" rIns="95926" bIns="47963" numCol="1" anchor="t" anchorCtr="0" compatLnSpc="1">
            <a:prstTxWarp prst="textNoShape">
              <a:avLst/>
            </a:prstTxWarp>
          </a:bodyPr>
          <a:lstStyle>
            <a:lvl1pPr defTabSz="957263">
              <a:defRPr sz="1300"/>
            </a:lvl1pPr>
          </a:lstStyle>
          <a:p>
            <a:endParaRPr lang="en-US"/>
          </a:p>
        </p:txBody>
      </p:sp>
      <p:sp>
        <p:nvSpPr>
          <p:cNvPr id="21507" name="Rectangle 3"/>
          <p:cNvSpPr>
            <a:spLocks noGrp="1" noChangeArrowheads="1"/>
          </p:cNvSpPr>
          <p:nvPr>
            <p:ph type="dt" sz="quarter" idx="1"/>
          </p:nvPr>
        </p:nvSpPr>
        <p:spPr bwMode="auto">
          <a:xfrm>
            <a:off x="3848100" y="0"/>
            <a:ext cx="2944813" cy="495300"/>
          </a:xfrm>
          <a:prstGeom prst="rect">
            <a:avLst/>
          </a:prstGeom>
          <a:noFill/>
          <a:ln w="9525">
            <a:noFill/>
            <a:miter lim="800000"/>
            <a:headEnd/>
            <a:tailEnd/>
          </a:ln>
          <a:effectLst/>
        </p:spPr>
        <p:txBody>
          <a:bodyPr vert="horz" wrap="square" lIns="95926" tIns="47963" rIns="95926" bIns="47963" numCol="1" anchor="t" anchorCtr="0" compatLnSpc="1">
            <a:prstTxWarp prst="textNoShape">
              <a:avLst/>
            </a:prstTxWarp>
          </a:bodyPr>
          <a:lstStyle>
            <a:lvl1pPr algn="r" defTabSz="957263">
              <a:defRPr sz="1300"/>
            </a:lvl1pPr>
          </a:lstStyle>
          <a:p>
            <a:endParaRPr lang="en-US"/>
          </a:p>
        </p:txBody>
      </p:sp>
      <p:sp>
        <p:nvSpPr>
          <p:cNvPr id="21508" name="Rectangle 4"/>
          <p:cNvSpPr>
            <a:spLocks noGrp="1" noChangeArrowheads="1"/>
          </p:cNvSpPr>
          <p:nvPr>
            <p:ph type="ftr" sz="quarter" idx="2"/>
          </p:nvPr>
        </p:nvSpPr>
        <p:spPr bwMode="auto">
          <a:xfrm>
            <a:off x="0" y="9409113"/>
            <a:ext cx="2944813" cy="495300"/>
          </a:xfrm>
          <a:prstGeom prst="rect">
            <a:avLst/>
          </a:prstGeom>
          <a:noFill/>
          <a:ln w="9525">
            <a:noFill/>
            <a:miter lim="800000"/>
            <a:headEnd/>
            <a:tailEnd/>
          </a:ln>
          <a:effectLst/>
        </p:spPr>
        <p:txBody>
          <a:bodyPr vert="horz" wrap="square" lIns="95926" tIns="47963" rIns="95926" bIns="47963" numCol="1" anchor="b" anchorCtr="0" compatLnSpc="1">
            <a:prstTxWarp prst="textNoShape">
              <a:avLst/>
            </a:prstTxWarp>
          </a:bodyPr>
          <a:lstStyle>
            <a:lvl1pPr defTabSz="957263">
              <a:defRPr sz="1300"/>
            </a:lvl1pPr>
          </a:lstStyle>
          <a:p>
            <a:endParaRPr lang="en-US"/>
          </a:p>
        </p:txBody>
      </p:sp>
      <p:sp>
        <p:nvSpPr>
          <p:cNvPr id="21509" name="Rectangle 5"/>
          <p:cNvSpPr>
            <a:spLocks noGrp="1" noChangeArrowheads="1"/>
          </p:cNvSpPr>
          <p:nvPr>
            <p:ph type="sldNum" sz="quarter" idx="3"/>
          </p:nvPr>
        </p:nvSpPr>
        <p:spPr bwMode="auto">
          <a:xfrm>
            <a:off x="3848100" y="9409113"/>
            <a:ext cx="2944813" cy="495300"/>
          </a:xfrm>
          <a:prstGeom prst="rect">
            <a:avLst/>
          </a:prstGeom>
          <a:noFill/>
          <a:ln w="9525">
            <a:noFill/>
            <a:miter lim="800000"/>
            <a:headEnd/>
            <a:tailEnd/>
          </a:ln>
          <a:effectLst/>
        </p:spPr>
        <p:txBody>
          <a:bodyPr vert="horz" wrap="square" lIns="95926" tIns="47963" rIns="95926" bIns="47963" numCol="1" anchor="b" anchorCtr="0" compatLnSpc="1">
            <a:prstTxWarp prst="textNoShape">
              <a:avLst/>
            </a:prstTxWarp>
          </a:bodyPr>
          <a:lstStyle>
            <a:lvl1pPr algn="r" defTabSz="957263">
              <a:defRPr sz="1300"/>
            </a:lvl1pPr>
          </a:lstStyle>
          <a:p>
            <a:fld id="{55A3E981-C776-4B9F-9244-A4B83AFB8A9A}" type="slidenum">
              <a:rPr lang="en-GB"/>
              <a:pPr/>
              <a:t>‹#›</a:t>
            </a:fld>
            <a:endParaRPr lang="en-GB"/>
          </a:p>
        </p:txBody>
      </p:sp>
    </p:spTree>
    <p:extLst>
      <p:ext uri="{BB962C8B-B14F-4D97-AF65-F5344CB8AC3E}">
        <p14:creationId xmlns:p14="http://schemas.microsoft.com/office/powerpoint/2010/main" val="1858886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48100" y="0"/>
            <a:ext cx="2944813" cy="4953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574DDDD-D443-4494-8447-BFA801DBCF80}" type="datetimeFigureOut">
              <a:rPr lang="en-GB"/>
              <a:pPr/>
              <a:t>06/02/2024</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05350"/>
            <a:ext cx="5435600" cy="4457700"/>
          </a:xfrm>
          <a:prstGeom prst="rect">
            <a:avLst/>
          </a:prstGeom>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9113"/>
            <a:ext cx="2944813" cy="4953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B72ECE-8200-4125-8404-957E9E5C8AFC}" type="slidenum">
              <a:rPr lang="en-GB"/>
              <a:pPr/>
              <a:t>‹#›</a:t>
            </a:fld>
            <a:endParaRPr lang="en-GB"/>
          </a:p>
        </p:txBody>
      </p:sp>
    </p:spTree>
    <p:extLst>
      <p:ext uri="{BB962C8B-B14F-4D97-AF65-F5344CB8AC3E}">
        <p14:creationId xmlns:p14="http://schemas.microsoft.com/office/powerpoint/2010/main" val="42843084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noFill/>
          <a:ln>
            <a:miter lim="800000"/>
            <a:headEnd/>
            <a:tailEnd/>
          </a:ln>
        </p:spPr>
        <p:txBody>
          <a:bodyPr/>
          <a:lstStyle/>
          <a:p>
            <a:fld id="{8FA6C2F7-1422-4F7A-85C3-43A52234FEEE}" type="slidenum">
              <a:rPr lang="en-GB"/>
              <a:pPr/>
              <a:t>1</a:t>
            </a:fld>
            <a:endParaRPr lang="en-GB"/>
          </a:p>
        </p:txBody>
      </p:sp>
    </p:spTree>
    <p:extLst>
      <p:ext uri="{BB962C8B-B14F-4D97-AF65-F5344CB8AC3E}">
        <p14:creationId xmlns:p14="http://schemas.microsoft.com/office/powerpoint/2010/main" val="40197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eaLnBrk="1" hangingPunct="1"/>
            <a:endParaRPr lang="en-US"/>
          </a:p>
        </p:txBody>
      </p:sp>
      <p:sp>
        <p:nvSpPr>
          <p:cNvPr id="43012" name="Slide Number Placeholder 3"/>
          <p:cNvSpPr>
            <a:spLocks noGrp="1"/>
          </p:cNvSpPr>
          <p:nvPr>
            <p:ph type="sldNum" sz="quarter" idx="5"/>
          </p:nvPr>
        </p:nvSpPr>
        <p:spPr bwMode="auto">
          <a:noFill/>
          <a:ln>
            <a:miter lim="800000"/>
            <a:headEnd/>
            <a:tailEnd/>
          </a:ln>
        </p:spPr>
        <p:txBody>
          <a:bodyPr/>
          <a:lstStyle/>
          <a:p>
            <a:fld id="{AFEE59FA-A23D-4F5B-83F9-2835BDC389B4}" type="slidenum">
              <a:rPr lang="en-GB"/>
              <a:pPr/>
              <a:t>3</a:t>
            </a:fld>
            <a:endParaRPr lang="en-GB"/>
          </a:p>
        </p:txBody>
      </p:sp>
    </p:spTree>
    <p:extLst>
      <p:ext uri="{BB962C8B-B14F-4D97-AF65-F5344CB8AC3E}">
        <p14:creationId xmlns:p14="http://schemas.microsoft.com/office/powerpoint/2010/main" val="279397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pPr eaLnBrk="1" hangingPunct="1">
              <a:spcBef>
                <a:spcPct val="0"/>
              </a:spcBef>
            </a:pPr>
            <a:endParaRPr lang="en-US"/>
          </a:p>
        </p:txBody>
      </p:sp>
      <p:sp>
        <p:nvSpPr>
          <p:cNvPr id="53252" name="Slide Number Placeholder 3"/>
          <p:cNvSpPr>
            <a:spLocks noGrp="1"/>
          </p:cNvSpPr>
          <p:nvPr>
            <p:ph type="sldNum" sz="quarter" idx="5"/>
          </p:nvPr>
        </p:nvSpPr>
        <p:spPr bwMode="auto">
          <a:noFill/>
          <a:ln>
            <a:miter lim="800000"/>
            <a:headEnd/>
            <a:tailEnd/>
          </a:ln>
        </p:spPr>
        <p:txBody>
          <a:bodyPr/>
          <a:lstStyle/>
          <a:p>
            <a:fld id="{BEF133E3-704F-478F-85AD-3B8008ADFB05}" type="slidenum">
              <a:rPr lang="en-GB"/>
              <a:pPr/>
              <a:t>4</a:t>
            </a:fld>
            <a:endParaRPr lang="en-GB"/>
          </a:p>
        </p:txBody>
      </p:sp>
    </p:spTree>
    <p:extLst>
      <p:ext uri="{BB962C8B-B14F-4D97-AF65-F5344CB8AC3E}">
        <p14:creationId xmlns:p14="http://schemas.microsoft.com/office/powerpoint/2010/main" val="3573817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xfrm>
            <a:off x="757238" y="4719638"/>
            <a:ext cx="5435600" cy="4457700"/>
          </a:xfrm>
          <a:noFill/>
        </p:spPr>
        <p:txBody>
          <a:bodyPr/>
          <a:lstStyle/>
          <a:p>
            <a:pPr eaLnBrk="1" hangingPunct="1"/>
            <a:endParaRPr lang="en-US" b="1"/>
          </a:p>
        </p:txBody>
      </p:sp>
      <p:sp>
        <p:nvSpPr>
          <p:cNvPr id="56324" name="Slide Number Placeholder 3"/>
          <p:cNvSpPr>
            <a:spLocks noGrp="1"/>
          </p:cNvSpPr>
          <p:nvPr>
            <p:ph type="sldNum" sz="quarter" idx="5"/>
          </p:nvPr>
        </p:nvSpPr>
        <p:spPr bwMode="auto">
          <a:noFill/>
          <a:ln>
            <a:miter lim="800000"/>
            <a:headEnd/>
            <a:tailEnd/>
          </a:ln>
        </p:spPr>
        <p:txBody>
          <a:bodyPr/>
          <a:lstStyle/>
          <a:p>
            <a:fld id="{B92F2F30-2561-4DF5-AA73-0D90858BFC2D}" type="slidenum">
              <a:rPr lang="en-GB">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2413949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310F7A0-3CD4-4033-854B-1F325A034E03}"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2735D6-4A65-4901-9476-4A662BE263D2}"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BB1770-354C-43FB-9495-97E0B269E49C}"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a:t>Click to edit Master title style</a:t>
            </a:r>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BAE2F1D-6B6D-421F-9010-0CCD5998E339}"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B03DDA5-1ADC-43D4-BBAA-A94D53BF8B0D}"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E3F9AA77-1687-4A70-BB5B-25E62057C048}"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944EA79-F327-4810-AD02-F8F5448261EB}"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2C83BE7-1C79-4F11-A49D-0BB9313AF6E9}"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64"/>
          <p:cNvGrpSpPr>
            <a:grpSpLocks/>
          </p:cNvGrpSpPr>
          <p:nvPr/>
        </p:nvGrpSpPr>
        <p:grpSpPr bwMode="auto">
          <a:xfrm>
            <a:off x="4516438" y="993775"/>
            <a:ext cx="1846262" cy="1530350"/>
            <a:chOff x="4718762" y="993075"/>
            <a:chExt cx="1847138" cy="1530439"/>
          </a:xfrm>
        </p:grpSpPr>
        <p:sp>
          <p:nvSpPr>
            <p:cNvPr id="6" name="Oval 5"/>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7" name="Oval 6"/>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8" name="Oval 7"/>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9" name="Oval 8"/>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0" name="Oval 9"/>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1" name="Oval 10"/>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2" name="Oval 11"/>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13" name="Oval 12"/>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grpSp>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a:t>Click to edit Master title style</a:t>
            </a:r>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rtlCol="0">
            <a:normAutofit/>
          </a:bodyPr>
          <a:lstStyle/>
          <a:p>
            <a:pPr lvl="0"/>
            <a:r>
              <a:rPr lang="en-US" noProof="0"/>
              <a:t>Click icon to add picture</a:t>
            </a:r>
          </a:p>
        </p:txBody>
      </p:sp>
      <p:sp>
        <p:nvSpPr>
          <p:cNvPr id="14" name="Date Placeholder 4"/>
          <p:cNvSpPr>
            <a:spLocks noGrp="1"/>
          </p:cNvSpPr>
          <p:nvPr>
            <p:ph type="dt" sz="half" idx="15"/>
          </p:nvPr>
        </p:nvSpPr>
        <p:spPr/>
        <p:txBody>
          <a:bodyPr/>
          <a:lstStyle>
            <a:lvl1pPr>
              <a:defRPr/>
            </a:lvl1pPr>
          </a:lstStyle>
          <a:p>
            <a:endParaRPr lang="en-US"/>
          </a:p>
        </p:txBody>
      </p:sp>
      <p:sp>
        <p:nvSpPr>
          <p:cNvPr id="15" name="Footer Placeholder 5"/>
          <p:cNvSpPr>
            <a:spLocks noGrp="1"/>
          </p:cNvSpPr>
          <p:nvPr>
            <p:ph type="ftr" sz="quarter" idx="16"/>
          </p:nvPr>
        </p:nvSpPr>
        <p:spPr/>
        <p:txBody>
          <a:bodyPr/>
          <a:lstStyle>
            <a:lvl1pPr>
              <a:defRPr/>
            </a:lvl1pPr>
          </a:lstStyle>
          <a:p>
            <a:endParaRPr lang="en-US"/>
          </a:p>
        </p:txBody>
      </p:sp>
      <p:sp>
        <p:nvSpPr>
          <p:cNvPr id="16" name="Slide Number Placeholder 6"/>
          <p:cNvSpPr>
            <a:spLocks noGrp="1"/>
          </p:cNvSpPr>
          <p:nvPr>
            <p:ph type="sldNum" sz="quarter" idx="17"/>
          </p:nvPr>
        </p:nvSpPr>
        <p:spPr/>
        <p:txBody>
          <a:bodyPr/>
          <a:lstStyle>
            <a:lvl1pPr>
              <a:defRPr/>
            </a:lvl1pPr>
          </a:lstStyle>
          <a:p>
            <a:fld id="{D4EE3D33-F193-4299-9A94-EF67CE34219A}"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7AFAEAD-75A7-435B-9F20-C4DF04BC6AA0}"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7EF22B-1901-41B7-9031-DC1A131456C9}"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7" name="Oval 96"/>
          <p:cNvSpPr>
            <a:spLocks noChangeAspect="1"/>
          </p:cNvSpPr>
          <p:nvPr/>
        </p:nvSpPr>
        <p:spPr>
          <a:xfrm>
            <a:off x="11113" y="4941888"/>
            <a:ext cx="611187" cy="611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0" name="Oval 99"/>
          <p:cNvSpPr>
            <a:spLocks noChangeAspect="1"/>
          </p:cNvSpPr>
          <p:nvPr/>
        </p:nvSpPr>
        <p:spPr>
          <a:xfrm>
            <a:off x="-25400" y="482600"/>
            <a:ext cx="598488" cy="904875"/>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3" name="Oval 102"/>
          <p:cNvSpPr>
            <a:spLocks noChangeAspect="1"/>
          </p:cNvSpPr>
          <p:nvPr/>
        </p:nvSpPr>
        <p:spPr>
          <a:xfrm>
            <a:off x="371475" y="1887538"/>
            <a:ext cx="609600" cy="60960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7" name="Oval 106"/>
          <p:cNvSpPr>
            <a:spLocks noChangeAspect="1"/>
          </p:cNvSpPr>
          <p:nvPr/>
        </p:nvSpPr>
        <p:spPr>
          <a:xfrm>
            <a:off x="7748588" y="282575"/>
            <a:ext cx="1128712" cy="11287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0" name="Oval 109"/>
          <p:cNvSpPr>
            <a:spLocks noChangeAspect="1"/>
          </p:cNvSpPr>
          <p:nvPr/>
        </p:nvSpPr>
        <p:spPr>
          <a:xfrm>
            <a:off x="7470775" y="1327150"/>
            <a:ext cx="608013" cy="60801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1" name="Oval 110"/>
          <p:cNvSpPr>
            <a:spLocks noChangeAspect="1"/>
          </p:cNvSpPr>
          <p:nvPr/>
        </p:nvSpPr>
        <p:spPr>
          <a:xfrm>
            <a:off x="7629525" y="5611813"/>
            <a:ext cx="738188" cy="7381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3" name="Oval 112"/>
          <p:cNvSpPr>
            <a:spLocks noChangeAspect="1"/>
          </p:cNvSpPr>
          <p:nvPr/>
        </p:nvSpPr>
        <p:spPr>
          <a:xfrm>
            <a:off x="7494588" y="4927600"/>
            <a:ext cx="738187" cy="738188"/>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1159" name="Title Placeholder 1"/>
          <p:cNvSpPr>
            <a:spLocks noGrp="1"/>
          </p:cNvSpPr>
          <p:nvPr>
            <p:ph type="title"/>
          </p:nvPr>
        </p:nvSpPr>
        <p:spPr bwMode="auto">
          <a:xfrm>
            <a:off x="1009650" y="676275"/>
            <a:ext cx="71247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60" name="Text Placeholder 2"/>
          <p:cNvSpPr>
            <a:spLocks noGrp="1"/>
          </p:cNvSpPr>
          <p:nvPr>
            <p:ph type="body" idx="1"/>
          </p:nvPr>
        </p:nvSpPr>
        <p:spPr bwMode="auto">
          <a:xfrm>
            <a:off x="1009650" y="1806575"/>
            <a:ext cx="7124700" cy="40528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7313" y="5951538"/>
            <a:ext cx="2133600" cy="365125"/>
          </a:xfrm>
          <a:prstGeom prst="rect">
            <a:avLst/>
          </a:prstGeom>
        </p:spPr>
        <p:txBody>
          <a:bodyPr vert="horz" wrap="square" lIns="91440" tIns="45720" rIns="91440" bIns="45720" numCol="1" anchor="b" anchorCtr="0" compatLnSpc="1">
            <a:prstTxWarp prst="textNoShape">
              <a:avLst/>
            </a:prstTxWarp>
          </a:bodyPr>
          <a:lstStyle>
            <a:lvl1pPr algn="r">
              <a:defRPr sz="900">
                <a:solidFill>
                  <a:srgbClr val="FFFFFF"/>
                </a:solidFill>
              </a:defRPr>
            </a:lvl1pPr>
          </a:lstStyle>
          <a:p>
            <a:endParaRPr lang="en-US"/>
          </a:p>
        </p:txBody>
      </p:sp>
      <p:sp>
        <p:nvSpPr>
          <p:cNvPr id="5" name="Footer Placeholder 4"/>
          <p:cNvSpPr>
            <a:spLocks noGrp="1"/>
          </p:cNvSpPr>
          <p:nvPr>
            <p:ph type="ftr" sz="quarter" idx="3"/>
          </p:nvPr>
        </p:nvSpPr>
        <p:spPr>
          <a:xfrm>
            <a:off x="1181100" y="5951538"/>
            <a:ext cx="5256213" cy="365125"/>
          </a:xfrm>
          <a:prstGeom prst="rect">
            <a:avLst/>
          </a:prstGeom>
        </p:spPr>
        <p:txBody>
          <a:bodyPr vert="horz" wrap="square" lIns="91440" tIns="45720" rIns="91440" bIns="45720" numCol="1" anchor="b" anchorCtr="0" compatLnSpc="1">
            <a:prstTxWarp prst="textNoShape">
              <a:avLst/>
            </a:prstTxWarp>
          </a:bodyPr>
          <a:lstStyle>
            <a:lvl1pPr>
              <a:defRPr sz="900">
                <a:solidFill>
                  <a:srgbClr val="FFFFFF"/>
                </a:solidFill>
              </a:defRPr>
            </a:lvl1pPr>
          </a:lstStyle>
          <a:p>
            <a:endParaRPr lang="en-US"/>
          </a:p>
        </p:txBody>
      </p:sp>
      <p:sp>
        <p:nvSpPr>
          <p:cNvPr id="6" name="Slide Number Placeholder 5"/>
          <p:cNvSpPr>
            <a:spLocks noGrp="1"/>
          </p:cNvSpPr>
          <p:nvPr>
            <p:ph type="sldNum" sz="quarter" idx="4"/>
          </p:nvPr>
        </p:nvSpPr>
        <p:spPr>
          <a:xfrm>
            <a:off x="573088" y="5951538"/>
            <a:ext cx="608012" cy="365125"/>
          </a:xfrm>
          <a:prstGeom prst="rect">
            <a:avLst/>
          </a:prstGeom>
        </p:spPr>
        <p:txBody>
          <a:bodyPr vert="horz" wrap="square" lIns="91440" tIns="45720" rIns="91440" bIns="45720" numCol="1" anchor="b" anchorCtr="0" compatLnSpc="1">
            <a:prstTxWarp prst="textNoShape">
              <a:avLst/>
            </a:prstTxWarp>
          </a:bodyPr>
          <a:lstStyle>
            <a:lvl1pPr>
              <a:defRPr>
                <a:solidFill>
                  <a:srgbClr val="FFFFFF"/>
                </a:solidFill>
              </a:defRPr>
            </a:lvl1pPr>
          </a:lstStyle>
          <a:p>
            <a:fld id="{F1D850F8-DC59-4F8B-8672-7A0D33C18060}" type="slidenum">
              <a:rPr lang="en-GB"/>
              <a:pPr/>
              <a:t>‹#›</a:t>
            </a:fld>
            <a:endParaRPr lang="en-GB"/>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0" name="Oval 59"/>
          <p:cNvSpPr>
            <a:spLocks noChangeAspect="1"/>
          </p:cNvSpPr>
          <p:nvPr/>
        </p:nvSpPr>
        <p:spPr>
          <a:xfrm>
            <a:off x="153988" y="2698750"/>
            <a:ext cx="468312" cy="468313"/>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1" name="Oval 60"/>
          <p:cNvSpPr>
            <a:spLocks noChangeAspect="1"/>
          </p:cNvSpPr>
          <p:nvPr/>
        </p:nvSpPr>
        <p:spPr>
          <a:xfrm>
            <a:off x="474663" y="3167063"/>
            <a:ext cx="458787" cy="45878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anchor="ctr"/>
          <a:lstStyle/>
          <a:p>
            <a:pPr algn="ctr"/>
            <a:endParaRPr lang="en-US">
              <a:solidFill>
                <a:srgbClr val="FFFFFF"/>
              </a:solidFill>
              <a:cs typeface="Arial" charset="0"/>
            </a:endParaRPr>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3" r:id="rId9"/>
    <p:sldLayoutId id="2147483801" r:id="rId10"/>
    <p:sldLayoutId id="2147483802" r:id="rId11"/>
  </p:sldLayoutIdLst>
  <p:txStyles>
    <p:titleStyle>
      <a:lvl1pPr algn="l" defTabSz="457200" rtl="0" eaLnBrk="0" fontAlgn="base" hangingPunct="0">
        <a:spcBef>
          <a:spcPct val="0"/>
        </a:spcBef>
        <a:spcAft>
          <a:spcPct val="0"/>
        </a:spcAft>
        <a:defRPr sz="3200" kern="1200">
          <a:solidFill>
            <a:schemeClr val="tx1"/>
          </a:solidFill>
          <a:latin typeface="+mj-lt"/>
          <a:ea typeface="Trebuchet MS" pitchFamily="34" charset="0"/>
          <a:cs typeface="Trebuchet MS"/>
        </a:defRPr>
      </a:lvl1pPr>
      <a:lvl2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2pPr>
      <a:lvl3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3pPr>
      <a:lvl4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4pPr>
      <a:lvl5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0" y="404664"/>
            <a:ext cx="9144000" cy="1458987"/>
          </a:xfrm>
        </p:spPr>
        <p:txBody>
          <a:bodyPr/>
          <a:lstStyle/>
          <a:p>
            <a:pPr eaLnBrk="1" hangingPunct="1"/>
            <a:r>
              <a:rPr lang="en-US" b="1" dirty="0">
                <a:solidFill>
                  <a:schemeClr val="bg1"/>
                </a:solidFill>
                <a:cs typeface="Times New Roman" pitchFamily="18" charset="0"/>
              </a:rPr>
              <a:t>The Anthropology </a:t>
            </a:r>
            <a:r>
              <a:rPr lang="en-US" b="1" dirty="0" smtClean="0">
                <a:solidFill>
                  <a:schemeClr val="bg1"/>
                </a:solidFill>
                <a:cs typeface="Times New Roman" pitchFamily="18" charset="0"/>
              </a:rPr>
              <a:t>of Geopolitics </a:t>
            </a:r>
            <a:endParaRPr lang="en-GB" dirty="0">
              <a:solidFill>
                <a:schemeClr val="bg1"/>
              </a:solidFill>
              <a:cs typeface="Trebuchet MS" pitchFamily="34" charset="0"/>
            </a:endParaRPr>
          </a:p>
        </p:txBody>
      </p:sp>
      <p:sp>
        <p:nvSpPr>
          <p:cNvPr id="5" name="Subtitle 4"/>
          <p:cNvSpPr>
            <a:spLocks noGrp="1"/>
          </p:cNvSpPr>
          <p:nvPr>
            <p:ph type="subTitle" idx="1"/>
          </p:nvPr>
        </p:nvSpPr>
        <p:spPr>
          <a:xfrm>
            <a:off x="0" y="2204864"/>
            <a:ext cx="8604448" cy="4320480"/>
          </a:xfrm>
        </p:spPr>
        <p:txBody>
          <a:bodyPr>
            <a:normAutofit fontScale="85000" lnSpcReduction="20000"/>
          </a:bodyPr>
          <a:lstStyle/>
          <a:p>
            <a:pPr eaLnBrk="1" hangingPunct="1">
              <a:lnSpc>
                <a:spcPct val="90000"/>
              </a:lnSpc>
            </a:pPr>
            <a:r>
              <a:rPr lang="en-GB" b="1" dirty="0" smtClean="0">
                <a:solidFill>
                  <a:schemeClr val="bg1"/>
                </a:solidFill>
                <a:latin typeface="Arial Unicode MS" pitchFamily="34" charset="-128"/>
                <a:ea typeface="Arial Unicode MS" pitchFamily="34" charset="-128"/>
                <a:cs typeface="Arial Unicode MS" pitchFamily="34" charset="-128"/>
              </a:rPr>
              <a:t>Autumn Term </a:t>
            </a:r>
            <a:r>
              <a:rPr lang="en-GB" b="1" dirty="0" smtClean="0">
                <a:solidFill>
                  <a:schemeClr val="bg1"/>
                </a:solidFill>
              </a:rPr>
              <a:t>Geopolitics </a:t>
            </a:r>
            <a:r>
              <a:rPr lang="en-GB" b="1" dirty="0">
                <a:solidFill>
                  <a:schemeClr val="bg1"/>
                </a:solidFill>
              </a:rPr>
              <a:t>is all around us – from discussions over </a:t>
            </a:r>
            <a:r>
              <a:rPr lang="en-GB" b="1" dirty="0" smtClean="0">
                <a:solidFill>
                  <a:schemeClr val="bg1"/>
                </a:solidFill>
              </a:rPr>
              <a:t>communications </a:t>
            </a:r>
            <a:r>
              <a:rPr lang="en-GB" b="1" dirty="0">
                <a:solidFill>
                  <a:schemeClr val="bg1"/>
                </a:solidFill>
              </a:rPr>
              <a:t>technology to the use of ‘vaccine diplomacy’ by powerful states to extend their influence across the world. </a:t>
            </a:r>
            <a:endParaRPr lang="en-GB" b="1" dirty="0" smtClean="0">
              <a:solidFill>
                <a:schemeClr val="bg1"/>
              </a:solidFill>
            </a:endParaRPr>
          </a:p>
          <a:p>
            <a:pPr eaLnBrk="1" hangingPunct="1">
              <a:lnSpc>
                <a:spcPct val="90000"/>
              </a:lnSpc>
            </a:pPr>
            <a:r>
              <a:rPr lang="en-GB" b="1" dirty="0" smtClean="0">
                <a:solidFill>
                  <a:schemeClr val="bg1"/>
                </a:solidFill>
              </a:rPr>
              <a:t>Today </a:t>
            </a:r>
            <a:r>
              <a:rPr lang="en-GB" b="1" dirty="0">
                <a:solidFill>
                  <a:schemeClr val="bg1"/>
                </a:solidFill>
              </a:rPr>
              <a:t>and in the past, anthropologists have been uneasily implicated in geopolitical processes </a:t>
            </a:r>
            <a:r>
              <a:rPr lang="en-GB" b="1" dirty="0" smtClean="0">
                <a:solidFill>
                  <a:schemeClr val="bg1"/>
                </a:solidFill>
              </a:rPr>
              <a:t>– including </a:t>
            </a:r>
            <a:r>
              <a:rPr lang="en-GB" b="1" dirty="0">
                <a:solidFill>
                  <a:schemeClr val="bg1"/>
                </a:solidFill>
              </a:rPr>
              <a:t>the role they played in establishing UNICEF, </a:t>
            </a:r>
            <a:r>
              <a:rPr lang="en-GB" b="1" dirty="0" smtClean="0">
                <a:solidFill>
                  <a:schemeClr val="bg1"/>
                </a:solidFill>
              </a:rPr>
              <a:t>the </a:t>
            </a:r>
            <a:r>
              <a:rPr lang="en-GB" b="1" dirty="0">
                <a:solidFill>
                  <a:schemeClr val="bg1"/>
                </a:solidFill>
              </a:rPr>
              <a:t>support they received from national governments during the Cold War period, </a:t>
            </a:r>
            <a:r>
              <a:rPr lang="en-GB" b="1" dirty="0" smtClean="0">
                <a:solidFill>
                  <a:schemeClr val="bg1"/>
                </a:solidFill>
              </a:rPr>
              <a:t>and their projects </a:t>
            </a:r>
            <a:r>
              <a:rPr lang="en-GB" b="1" dirty="0">
                <a:solidFill>
                  <a:schemeClr val="bg1"/>
                </a:solidFill>
              </a:rPr>
              <a:t>in projects of US imperial expansion in the Middle East during the 2000s. </a:t>
            </a:r>
            <a:endParaRPr lang="en-GB" b="1" dirty="0" smtClean="0">
              <a:solidFill>
                <a:schemeClr val="bg1"/>
              </a:solidFill>
            </a:endParaRPr>
          </a:p>
          <a:p>
            <a:pPr eaLnBrk="1" hangingPunct="1">
              <a:lnSpc>
                <a:spcPct val="90000"/>
              </a:lnSpc>
            </a:pPr>
            <a:r>
              <a:rPr lang="en-GB" b="1" dirty="0" smtClean="0">
                <a:solidFill>
                  <a:schemeClr val="bg1"/>
                </a:solidFill>
              </a:rPr>
              <a:t>This </a:t>
            </a:r>
            <a:r>
              <a:rPr lang="en-GB" b="1" dirty="0">
                <a:solidFill>
                  <a:schemeClr val="bg1"/>
                </a:solidFill>
              </a:rPr>
              <a:t>module will critically explore anthropology’s engagement with geopolitics as well as the insights that ethnography affords into geopolitical projects, ranging from the imperial to the humanitarian. </a:t>
            </a:r>
            <a:endParaRPr lang="en-GB" b="1" dirty="0" smtClean="0">
              <a:solidFill>
                <a:schemeClr val="bg1"/>
              </a:solidFill>
            </a:endParaRPr>
          </a:p>
          <a:p>
            <a:pPr eaLnBrk="1" hangingPunct="1">
              <a:lnSpc>
                <a:spcPct val="90000"/>
              </a:lnSpc>
            </a:pPr>
            <a:r>
              <a:rPr lang="en-GB" b="1" dirty="0" smtClean="0">
                <a:solidFill>
                  <a:schemeClr val="bg1"/>
                </a:solidFill>
              </a:rPr>
              <a:t>Above all</a:t>
            </a:r>
            <a:r>
              <a:rPr lang="en-GB" b="1" dirty="0">
                <a:solidFill>
                  <a:schemeClr val="bg1"/>
                </a:solidFill>
              </a:rPr>
              <a:t>, it will challenge the </a:t>
            </a:r>
            <a:r>
              <a:rPr lang="en-GB" b="1" dirty="0" smtClean="0">
                <a:solidFill>
                  <a:schemeClr val="bg1"/>
                </a:solidFill>
              </a:rPr>
              <a:t>conventional idea </a:t>
            </a:r>
            <a:r>
              <a:rPr lang="en-GB" b="1" dirty="0">
                <a:solidFill>
                  <a:schemeClr val="bg1"/>
                </a:solidFill>
              </a:rPr>
              <a:t>that state </a:t>
            </a:r>
            <a:r>
              <a:rPr lang="en-GB" b="1" dirty="0" smtClean="0">
                <a:solidFill>
                  <a:schemeClr val="bg1"/>
                </a:solidFill>
              </a:rPr>
              <a:t>actors – notably diplomats - </a:t>
            </a:r>
            <a:r>
              <a:rPr lang="en-GB" b="1" dirty="0">
                <a:solidFill>
                  <a:schemeClr val="bg1"/>
                </a:solidFill>
              </a:rPr>
              <a:t>are </a:t>
            </a:r>
            <a:r>
              <a:rPr lang="en-GB" b="1" dirty="0" smtClean="0">
                <a:solidFill>
                  <a:schemeClr val="bg1"/>
                </a:solidFill>
              </a:rPr>
              <a:t>the kingpins of geopolitics. We will explore </a:t>
            </a:r>
            <a:r>
              <a:rPr lang="en-GB" b="1" dirty="0">
                <a:solidFill>
                  <a:schemeClr val="bg1"/>
                </a:solidFill>
              </a:rPr>
              <a:t>instead </a:t>
            </a:r>
            <a:r>
              <a:rPr lang="en-GB" b="1" dirty="0" smtClean="0">
                <a:solidFill>
                  <a:schemeClr val="bg1"/>
                </a:solidFill>
              </a:rPr>
              <a:t>the  </a:t>
            </a:r>
            <a:r>
              <a:rPr lang="en-GB" b="1" dirty="0">
                <a:solidFill>
                  <a:schemeClr val="bg1"/>
                </a:solidFill>
              </a:rPr>
              <a:t>importance of informal and everyday modes of doing geopolitics and being </a:t>
            </a:r>
            <a:r>
              <a:rPr lang="en-GB" b="1" dirty="0" smtClean="0">
                <a:solidFill>
                  <a:schemeClr val="bg1"/>
                </a:solidFill>
              </a:rPr>
              <a:t>diplomatic and the effects that life at the midst of competing geopolitical struggles has on people’s lives, relations, and identities.</a:t>
            </a:r>
          </a:p>
          <a:p>
            <a:pPr eaLnBrk="1" hangingPunct="1">
              <a:lnSpc>
                <a:spcPct val="90000"/>
              </a:lnSpc>
            </a:pPr>
            <a:r>
              <a:rPr lang="en-GB" b="1" dirty="0" smtClean="0">
                <a:solidFill>
                  <a:schemeClr val="bg1"/>
                </a:solidFill>
              </a:rPr>
              <a:t>The module will be taught by Professor Magnus Marsden.</a:t>
            </a:r>
            <a:endParaRPr lang="en-GB" b="1" dirty="0">
              <a:solidFill>
                <a:schemeClr val="bg1"/>
              </a:solidFill>
            </a:endParaRPr>
          </a:p>
          <a:p>
            <a:pPr eaLnBrk="1" hangingPunct="1">
              <a:lnSpc>
                <a:spcPct val="90000"/>
              </a:lnSpc>
            </a:pPr>
            <a:endParaRPr lang="en-GB" b="1" dirty="0">
              <a:solidFill>
                <a:schemeClr val="bg1"/>
              </a:solidFill>
            </a:endParaRPr>
          </a:p>
          <a:p>
            <a:pPr eaLnBrk="1" hangingPunct="1">
              <a:lnSpc>
                <a:spcPct val="90000"/>
              </a:lnSpc>
            </a:pPr>
            <a:endParaRPr lang="en-GB" dirty="0"/>
          </a:p>
        </p:txBody>
      </p:sp>
      <p:pic>
        <p:nvPicPr>
          <p:cNvPr id="1028" name="Picture 4" descr="No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93732"/>
            <a:ext cx="2831899" cy="1880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797510"/>
            <a:ext cx="7992888" cy="5632311"/>
          </a:xfrm>
          <a:prstGeom prst="rect">
            <a:avLst/>
          </a:prstGeom>
        </p:spPr>
        <p:txBody>
          <a:bodyPr wrap="square">
            <a:spAutoFit/>
          </a:bodyPr>
          <a:lstStyle/>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smtClean="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endParaRPr lang="en-GB" sz="1600" b="1"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smtClean="0">
                <a:solidFill>
                  <a:schemeClr val="bg1"/>
                </a:solidFill>
                <a:latin typeface="Times New Roman" panose="02020603050405020304" pitchFamily="18" charset="0"/>
                <a:ea typeface="Times New Roman" panose="02020603050405020304" pitchFamily="18" charset="0"/>
              </a:rPr>
              <a:t>WEEK </a:t>
            </a:r>
            <a:r>
              <a:rPr lang="en-GB" sz="1200" b="1" dirty="0">
                <a:solidFill>
                  <a:schemeClr val="bg1"/>
                </a:solidFill>
                <a:latin typeface="Times New Roman" panose="02020603050405020304" pitchFamily="18" charset="0"/>
                <a:ea typeface="Times New Roman" panose="02020603050405020304" pitchFamily="18" charset="0"/>
              </a:rPr>
              <a:t>1:</a:t>
            </a:r>
            <a:r>
              <a:rPr lang="en-GB" sz="1200" dirty="0">
                <a:solidFill>
                  <a:schemeClr val="bg1"/>
                </a:solidFill>
                <a:latin typeface="Times New Roman" panose="02020603050405020304" pitchFamily="18" charset="0"/>
                <a:ea typeface="Times New Roman" panose="02020603050405020304" pitchFamily="18" charset="0"/>
              </a:rPr>
              <a:t> </a:t>
            </a:r>
            <a:r>
              <a:rPr lang="en-GB" sz="1200" b="1" dirty="0">
                <a:solidFill>
                  <a:schemeClr val="bg1"/>
                </a:solidFill>
                <a:latin typeface="Times New Roman" panose="02020603050405020304" pitchFamily="18" charset="0"/>
                <a:ea typeface="Times New Roman" panose="02020603050405020304" pitchFamily="18" charset="0"/>
              </a:rPr>
              <a:t>What is the anthropology of Geopolitics and Diplomacy?</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2: Anthropology’s Awkward Relationship Geopolitics – From the ‘Handmaiden of Colonialism’ to ‘Perpetual Peace’ and the ‘Human Terrain System’</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3: Imperialism, Colonialism and Decolonisation as Geopolitics: Anthropological Insights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4: The Cold War and the Global Cold War: Kinship and Beyond</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5: Humanitarianism and International Intervention: Neo-imperialism?</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6: Borders and Boundaries: Fortress Europe and Beyond</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7: Propaganda and the Pursuit of Popular Geopolitics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8: The Geopolitics of Infrastructure – China’s Belt and Road Initiative</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9: Informal Diplomacy: Diasporas, Migrants and Long Distance Networks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10: Tutorial Meetings</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 </a:t>
            </a:r>
            <a:endParaRPr lang="en-GB" sz="1200" dirty="0">
              <a:solidFill>
                <a:schemeClr val="bg1"/>
              </a:solidFill>
              <a:latin typeface="Times New Roman" panose="02020603050405020304" pitchFamily="18" charset="0"/>
              <a:ea typeface="Times New Roman" panose="02020603050405020304" pitchFamily="18" charset="0"/>
            </a:endParaRPr>
          </a:p>
          <a:p>
            <a:pPr>
              <a:spcAft>
                <a:spcPts val="0"/>
              </a:spcAft>
              <a:tabLst>
                <a:tab pos="2171700" algn="l"/>
              </a:tabLst>
            </a:pPr>
            <a:r>
              <a:rPr lang="en-GB" sz="1200" b="1" dirty="0">
                <a:solidFill>
                  <a:schemeClr val="bg1"/>
                </a:solidFill>
                <a:latin typeface="Times New Roman" panose="02020603050405020304" pitchFamily="18" charset="0"/>
                <a:ea typeface="Times New Roman" panose="02020603050405020304" pitchFamily="18" charset="0"/>
              </a:rPr>
              <a:t>WEEK 11: Tutorial Meetings</a:t>
            </a:r>
            <a:endParaRPr lang="en-GB" sz="1200" dirty="0">
              <a:solidFill>
                <a:schemeClr val="bg1"/>
              </a:solidFill>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1979712" y="439267"/>
            <a:ext cx="1039708" cy="369332"/>
          </a:xfrm>
          <a:prstGeom prst="rect">
            <a:avLst/>
          </a:prstGeom>
          <a:noFill/>
        </p:spPr>
        <p:txBody>
          <a:bodyPr wrap="none" rtlCol="0">
            <a:spAutoFit/>
          </a:bodyPr>
          <a:lstStyle/>
          <a:p>
            <a:r>
              <a:rPr lang="en-GB" dirty="0" smtClean="0">
                <a:solidFill>
                  <a:schemeClr val="bg1"/>
                </a:solidFill>
              </a:rPr>
              <a:t>TOPICS</a:t>
            </a:r>
            <a:endParaRPr lang="en-GB" dirty="0">
              <a:solidFill>
                <a:schemeClr val="bg1"/>
              </a:solidFill>
            </a:endParaRPr>
          </a:p>
        </p:txBody>
      </p:sp>
      <p:pic>
        <p:nvPicPr>
          <p:cNvPr id="4" name="Picture 3"/>
          <p:cNvPicPr>
            <a:picLocks noChangeAspect="1"/>
          </p:cNvPicPr>
          <p:nvPr/>
        </p:nvPicPr>
        <p:blipFill>
          <a:blip r:embed="rId2"/>
          <a:stretch>
            <a:fillRect/>
          </a:stretch>
        </p:blipFill>
        <p:spPr>
          <a:xfrm>
            <a:off x="3779912" y="431897"/>
            <a:ext cx="4321517" cy="1487553"/>
          </a:xfrm>
          <a:prstGeom prst="rect">
            <a:avLst/>
          </a:prstGeom>
        </p:spPr>
      </p:pic>
    </p:spTree>
    <p:extLst>
      <p:ext uri="{BB962C8B-B14F-4D97-AF65-F5344CB8AC3E}">
        <p14:creationId xmlns:p14="http://schemas.microsoft.com/office/powerpoint/2010/main" val="1593943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b="1" dirty="0" smtClean="0">
                <a:solidFill>
                  <a:schemeClr val="bg1"/>
                </a:solidFill>
                <a:cs typeface="Trebuchet MS" pitchFamily="34" charset="0"/>
              </a:rPr>
              <a:t>Aims and Objectives</a:t>
            </a:r>
            <a:endParaRPr lang="en-GB" b="1" dirty="0">
              <a:solidFill>
                <a:schemeClr val="bg1"/>
              </a:solidFill>
              <a:cs typeface="Trebuchet MS" pitchFamily="34" charset="0"/>
            </a:endParaRPr>
          </a:p>
        </p:txBody>
      </p:sp>
      <p:sp>
        <p:nvSpPr>
          <p:cNvPr id="3" name="Content Placeholder 2"/>
          <p:cNvSpPr>
            <a:spLocks noGrp="1"/>
          </p:cNvSpPr>
          <p:nvPr>
            <p:ph idx="1"/>
          </p:nvPr>
        </p:nvSpPr>
        <p:spPr>
          <a:xfrm>
            <a:off x="0" y="1916832"/>
            <a:ext cx="8964488" cy="4320480"/>
          </a:xfrm>
        </p:spPr>
        <p:txBody>
          <a:bodyPr/>
          <a:lstStyle/>
          <a:p>
            <a:pPr marL="0" indent="0">
              <a:buNone/>
            </a:pPr>
            <a:r>
              <a:rPr lang="en-GB" sz="2000" dirty="0">
                <a:solidFill>
                  <a:schemeClr val="bg1"/>
                </a:solidFill>
              </a:rPr>
              <a:t>The module introduces students to literature and debates in the fields of the anthropology of geopolitics and the anthropology of diplomacy. </a:t>
            </a:r>
            <a:endParaRPr lang="en-GB" sz="2000" dirty="0" smtClean="0">
              <a:solidFill>
                <a:schemeClr val="bg1"/>
              </a:solidFill>
            </a:endParaRPr>
          </a:p>
          <a:p>
            <a:pPr marL="0" indent="0">
              <a:buNone/>
            </a:pPr>
            <a:r>
              <a:rPr lang="en-GB" sz="2000" dirty="0" smtClean="0">
                <a:solidFill>
                  <a:schemeClr val="bg1"/>
                </a:solidFill>
              </a:rPr>
              <a:t>It </a:t>
            </a:r>
            <a:r>
              <a:rPr lang="en-GB" sz="2000" dirty="0">
                <a:solidFill>
                  <a:schemeClr val="bg1"/>
                </a:solidFill>
              </a:rPr>
              <a:t>explores historical expressions of geopolitical projects and processes, focusing on the spatial, cultural, political and social characteristics of these, the experiences of societies living in contexts shaped by geopolitical processes across the world, and the forms of informal diplomacy that are also an important aspect of the contemporary world (dis)order. </a:t>
            </a:r>
          </a:p>
          <a:p>
            <a:pPr marL="0" indent="0">
              <a:buNone/>
            </a:pPr>
            <a:r>
              <a:rPr lang="en-GB" sz="2000" dirty="0" smtClean="0">
                <a:solidFill>
                  <a:schemeClr val="bg1"/>
                </a:solidFill>
              </a:rPr>
              <a:t>A </a:t>
            </a:r>
            <a:r>
              <a:rPr lang="en-GB" sz="2000" dirty="0">
                <a:solidFill>
                  <a:schemeClr val="bg1"/>
                </a:solidFill>
              </a:rPr>
              <a:t>comparative analysis of geopolitical projects and processes across space and time – including imperialism, the Cold War, humanitarianism and the transnational infrastructure projects - based on specific case studies is deployed to engage with theories ascribing universal characteristics to the field of geopolitics.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971550" y="1844675"/>
            <a:ext cx="7124700" cy="4052888"/>
          </a:xfrm>
        </p:spPr>
        <p:txBody>
          <a:bodyPr/>
          <a:lstStyle/>
          <a:p>
            <a:pPr marL="0" indent="0" eaLnBrk="1" hangingPunct="1">
              <a:buNone/>
            </a:pPr>
            <a:r>
              <a:rPr lang="en-GB" sz="2400" b="1" dirty="0">
                <a:solidFill>
                  <a:schemeClr val="bg1"/>
                </a:solidFill>
              </a:rPr>
              <a:t>Learning </a:t>
            </a:r>
            <a:r>
              <a:rPr lang="en-GB" sz="2400" b="1" dirty="0" smtClean="0">
                <a:solidFill>
                  <a:schemeClr val="bg1"/>
                </a:solidFill>
              </a:rPr>
              <a:t>Outcomes</a:t>
            </a:r>
            <a:endParaRPr lang="en-GB" sz="2400" b="1" dirty="0">
              <a:solidFill>
                <a:schemeClr val="bg1"/>
              </a:solidFill>
            </a:endParaRPr>
          </a:p>
          <a:p>
            <a:pPr marL="0" indent="0" eaLnBrk="1" hangingPunct="1">
              <a:buNone/>
            </a:pPr>
            <a:r>
              <a:rPr lang="en-GB" sz="1600" b="1" dirty="0">
                <a:solidFill>
                  <a:schemeClr val="bg1"/>
                </a:solidFill>
              </a:rPr>
              <a:t>By the end of the module, a successful student should be able to demonstrate:</a:t>
            </a:r>
          </a:p>
          <a:p>
            <a:pPr marL="0" indent="0" eaLnBrk="1" hangingPunct="1">
              <a:buNone/>
            </a:pPr>
            <a:r>
              <a:rPr lang="en-GB" sz="1600" b="1" dirty="0">
                <a:solidFill>
                  <a:schemeClr val="bg1"/>
                </a:solidFill>
              </a:rPr>
              <a:t>•	knowledge/understanding of anthropological approaches to the understanding of geopolitics</a:t>
            </a:r>
          </a:p>
          <a:p>
            <a:pPr marL="0" indent="0" eaLnBrk="1" hangingPunct="1">
              <a:buNone/>
            </a:pPr>
            <a:r>
              <a:rPr lang="en-GB" sz="1600" b="1" dirty="0">
                <a:solidFill>
                  <a:schemeClr val="bg1"/>
                </a:solidFill>
              </a:rPr>
              <a:t>•	ability to analyse/evaluate/assess critically main theoretical debates in the fields of the anthropology of geo-politics and diplomacy, and to have an awareness of the history of these debates and how specific theoretical trends have developed over time.</a:t>
            </a:r>
          </a:p>
          <a:p>
            <a:pPr marL="0" indent="0" eaLnBrk="1" hangingPunct="1">
              <a:buNone/>
            </a:pPr>
            <a:r>
              <a:rPr lang="en-GB" sz="1600" b="1" dirty="0">
                <a:solidFill>
                  <a:schemeClr val="bg1"/>
                </a:solidFill>
              </a:rPr>
              <a:t>•	capacity to relate theory to specific ethnographic contexts in the analysis of geopolitical processes, conflicts and projects.</a:t>
            </a:r>
          </a:p>
          <a:p>
            <a:pPr marL="0" indent="0" eaLnBrk="1" hangingPunct="1">
              <a:buNone/>
            </a:pPr>
            <a:r>
              <a:rPr lang="en-GB" sz="1600" b="1" dirty="0">
                <a:solidFill>
                  <a:schemeClr val="bg1"/>
                </a:solidFill>
              </a:rPr>
              <a:t>•	Ability to evaluate/compare strengths and weaknesses of anthropological theories developed and deployed to understand urban spaces and urban lives.</a:t>
            </a:r>
          </a:p>
          <a:p>
            <a:pPr marL="0" indent="0" eaLnBrk="1" hangingPunct="1">
              <a:buFont typeface="Wingdings 2" pitchFamily="18" charset="2"/>
              <a:buNone/>
            </a:pPr>
            <a:r>
              <a:rPr lang="en-GB" sz="4000" b="1" dirty="0">
                <a:solidFill>
                  <a:schemeClr val="tx2"/>
                </a:solidFill>
              </a:rPr>
              <a:t/>
            </a:r>
            <a:br>
              <a:rPr lang="en-GB" sz="4000" b="1" dirty="0">
                <a:solidFill>
                  <a:schemeClr val="tx2"/>
                </a:solidFill>
              </a:rPr>
            </a:br>
            <a:endParaRPr lang="en-GB" sz="4000" dirty="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39750" y="332657"/>
            <a:ext cx="8496746" cy="5400600"/>
          </a:xfrm>
        </p:spPr>
        <p:txBody>
          <a:bodyPr/>
          <a:lstStyle/>
          <a:p>
            <a:r>
              <a:rPr lang="en-GB" sz="2800" b="1" dirty="0" smtClean="0">
                <a:solidFill>
                  <a:schemeClr val="bg1"/>
                </a:solidFill>
                <a:cs typeface="Trebuchet MS" pitchFamily="34" charset="0"/>
              </a:rPr>
              <a:t/>
            </a:r>
            <a:br>
              <a:rPr lang="en-GB" sz="2800" b="1" dirty="0" smtClean="0">
                <a:solidFill>
                  <a:schemeClr val="bg1"/>
                </a:solidFill>
                <a:cs typeface="Trebuchet MS" pitchFamily="34" charset="0"/>
              </a:rPr>
            </a:br>
            <a:r>
              <a:rPr lang="en-GB" sz="2800" b="1" dirty="0" smtClean="0">
                <a:solidFill>
                  <a:schemeClr val="bg1"/>
                </a:solidFill>
                <a:cs typeface="Trebuchet MS" pitchFamily="34" charset="0"/>
              </a:rPr>
              <a:t>Teaching</a:t>
            </a:r>
            <a:br>
              <a:rPr lang="en-GB" sz="2800" b="1" dirty="0" smtClean="0">
                <a:solidFill>
                  <a:schemeClr val="bg1"/>
                </a:solidFill>
                <a:cs typeface="Trebuchet MS" pitchFamily="34" charset="0"/>
              </a:rPr>
            </a:br>
            <a:r>
              <a:rPr lang="en-GB" sz="2800" b="1" dirty="0" smtClean="0">
                <a:solidFill>
                  <a:schemeClr val="bg1"/>
                </a:solidFill>
                <a:cs typeface="Trebuchet MS" pitchFamily="34" charset="0"/>
              </a:rPr>
              <a:t>A weekly 3 hour workshop including a lecture and extended class discussion</a:t>
            </a:r>
            <a:br>
              <a:rPr lang="en-GB" sz="2800" b="1" dirty="0" smtClean="0">
                <a:solidFill>
                  <a:schemeClr val="bg1"/>
                </a:solidFill>
                <a:cs typeface="Trebuchet MS" pitchFamily="34" charset="0"/>
              </a:rPr>
            </a:br>
            <a:r>
              <a:rPr lang="en-GB" sz="2800" b="1" dirty="0">
                <a:solidFill>
                  <a:schemeClr val="bg1"/>
                </a:solidFill>
                <a:cs typeface="Trebuchet MS" pitchFamily="34" charset="0"/>
              </a:rPr>
              <a:t/>
            </a:r>
            <a:br>
              <a:rPr lang="en-GB" sz="2800" b="1" dirty="0">
                <a:solidFill>
                  <a:schemeClr val="bg1"/>
                </a:solidFill>
                <a:cs typeface="Trebuchet MS" pitchFamily="34" charset="0"/>
              </a:rPr>
            </a:br>
            <a:r>
              <a:rPr lang="en-GB" sz="2800" b="1" dirty="0" smtClean="0">
                <a:solidFill>
                  <a:schemeClr val="bg1"/>
                </a:solidFill>
                <a:cs typeface="Trebuchet MS" pitchFamily="34" charset="0"/>
              </a:rPr>
              <a:t>Student presentations form an important part of the teaching </a:t>
            </a:r>
            <a:br>
              <a:rPr lang="en-GB" sz="2800" b="1" dirty="0" smtClean="0">
                <a:solidFill>
                  <a:schemeClr val="bg1"/>
                </a:solidFill>
                <a:cs typeface="Trebuchet MS" pitchFamily="34" charset="0"/>
              </a:rPr>
            </a:br>
            <a:r>
              <a:rPr lang="en-GB" sz="2800" b="1" dirty="0">
                <a:solidFill>
                  <a:schemeClr val="bg1"/>
                </a:solidFill>
                <a:cs typeface="Trebuchet MS" pitchFamily="34" charset="0"/>
              </a:rPr>
              <a:t/>
            </a:r>
            <a:br>
              <a:rPr lang="en-GB" sz="2800" b="1" dirty="0">
                <a:solidFill>
                  <a:schemeClr val="bg1"/>
                </a:solidFill>
                <a:cs typeface="Trebuchet MS" pitchFamily="34" charset="0"/>
              </a:rPr>
            </a:br>
            <a:r>
              <a:rPr lang="en-GB" sz="2800" b="1" dirty="0" smtClean="0">
                <a:solidFill>
                  <a:schemeClr val="bg1"/>
                </a:solidFill>
                <a:cs typeface="Trebuchet MS" pitchFamily="34" charset="0"/>
              </a:rPr>
              <a:t>Two weeks (weeks 10 &amp; 11) of dedicated advice and guidance of the dissertation. Group discussion on dissertation (week 6)</a:t>
            </a:r>
            <a:endParaRPr lang="en-GB" sz="2800" dirty="0">
              <a:cs typeface="Trebuchet MS" pitchFamily="34" charset="0"/>
            </a:endParaRPr>
          </a:p>
        </p:txBody>
      </p:sp>
    </p:spTree>
    <p:extLst>
      <p:ext uri="{BB962C8B-B14F-4D97-AF65-F5344CB8AC3E}">
        <p14:creationId xmlns:p14="http://schemas.microsoft.com/office/powerpoint/2010/main" val="204340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260648"/>
            <a:ext cx="8064896" cy="5139869"/>
          </a:xfrm>
          <a:prstGeom prst="rect">
            <a:avLst/>
          </a:prstGeom>
          <a:noFill/>
        </p:spPr>
        <p:txBody>
          <a:bodyPr wrap="square" rtlCol="0">
            <a:spAutoFit/>
          </a:bodyPr>
          <a:lstStyle/>
          <a:p>
            <a:r>
              <a:rPr lang="en-GB" sz="2800" dirty="0" smtClean="0">
                <a:solidFill>
                  <a:schemeClr val="bg1"/>
                </a:solidFill>
              </a:rPr>
              <a:t>Assessment </a:t>
            </a:r>
          </a:p>
          <a:p>
            <a:endParaRPr lang="en-GB" sz="2000" dirty="0">
              <a:solidFill>
                <a:schemeClr val="bg1"/>
              </a:solidFill>
            </a:endParaRPr>
          </a:p>
          <a:p>
            <a:r>
              <a:rPr lang="en-GB" sz="2000" dirty="0" smtClean="0">
                <a:solidFill>
                  <a:schemeClr val="bg1"/>
                </a:solidFill>
              </a:rPr>
              <a:t>Assessment will be by way of a 4000 word dissertation. Dissertation topics will be chosen by students in discussion with the module convenor. </a:t>
            </a:r>
          </a:p>
          <a:p>
            <a:endParaRPr lang="en-GB" sz="2000" dirty="0">
              <a:solidFill>
                <a:schemeClr val="bg1"/>
              </a:solidFill>
            </a:endParaRPr>
          </a:p>
          <a:p>
            <a:r>
              <a:rPr lang="en-GB" sz="2000" dirty="0" smtClean="0">
                <a:solidFill>
                  <a:schemeClr val="bg1"/>
                </a:solidFill>
              </a:rPr>
              <a:t>The module convenor will encourage the writing of original, creative and critical dissertations that have the potential to </a:t>
            </a:r>
            <a:r>
              <a:rPr lang="en-GB" sz="2000" dirty="0" err="1" smtClean="0">
                <a:solidFill>
                  <a:schemeClr val="bg1"/>
                </a:solidFill>
              </a:rPr>
              <a:t>beomce</a:t>
            </a:r>
            <a:r>
              <a:rPr lang="en-GB" sz="2000" dirty="0" smtClean="0">
                <a:solidFill>
                  <a:schemeClr val="bg1"/>
                </a:solidFill>
              </a:rPr>
              <a:t> a contribution to the field of study in their own right!</a:t>
            </a:r>
          </a:p>
          <a:p>
            <a:endParaRPr lang="en-GB" sz="2000" dirty="0">
              <a:solidFill>
                <a:schemeClr val="bg1"/>
              </a:solidFill>
            </a:endParaRPr>
          </a:p>
          <a:p>
            <a:r>
              <a:rPr lang="en-GB" sz="2000" dirty="0" smtClean="0">
                <a:solidFill>
                  <a:schemeClr val="bg1"/>
                </a:solidFill>
              </a:rPr>
              <a:t>This is a new module and Sussex is one of the first universities in the world in which this field of the discipline has been taught. While deeply ethnographic, the module draws on scholarship in anthropology, geography and international relations. As a result, the topics and the dissertations are likely to be path-breaking in many respects!</a:t>
            </a:r>
            <a:endParaRPr lang="en-GB" sz="2000" dirty="0">
              <a:solidFill>
                <a:schemeClr val="bg1"/>
              </a:solidFill>
            </a:endParaRPr>
          </a:p>
        </p:txBody>
      </p:sp>
    </p:spTree>
    <p:extLst>
      <p:ext uri="{BB962C8B-B14F-4D97-AF65-F5344CB8AC3E}">
        <p14:creationId xmlns:p14="http://schemas.microsoft.com/office/powerpoint/2010/main" val="2933781483"/>
      </p:ext>
    </p:extLst>
  </p:cSld>
  <p:clrMapOvr>
    <a:masterClrMapping/>
  </p:clrMapOvr>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173</TotalTime>
  <Words>756</Words>
  <Application>Microsoft Office PowerPoint</Application>
  <PresentationFormat>On-screen Show (4:3)</PresentationFormat>
  <Paragraphs>57</Paragraphs>
  <Slides>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Arial Unicode MS</vt:lpstr>
      <vt:lpstr>Calibri</vt:lpstr>
      <vt:lpstr>Courier New</vt:lpstr>
      <vt:lpstr>Times New Roman</vt:lpstr>
      <vt:lpstr>Trebuchet MS</vt:lpstr>
      <vt:lpstr>Verdana</vt:lpstr>
      <vt:lpstr>Wingdings 2</vt:lpstr>
      <vt:lpstr>Summer</vt:lpstr>
      <vt:lpstr>The Anthropology of Geopolitics </vt:lpstr>
      <vt:lpstr>PowerPoint Presentation</vt:lpstr>
      <vt:lpstr>Aims and Objectives</vt:lpstr>
      <vt:lpstr>PowerPoint Presentation</vt:lpstr>
      <vt:lpstr> Teaching A weekly 3 hour workshop including a lecture and extended class discussion  Student presentations form an important part of the teaching   Two weeks (weeks 10 &amp; 11) of dedicated advice and guidance of the dissertation. Group discussion on dissertation (week 6)</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Corporations &amp; Private Sector Development</dc:title>
  <dc:creator>IT Services</dc:creator>
  <cp:lastModifiedBy>Magnus Marsden</cp:lastModifiedBy>
  <cp:revision>108</cp:revision>
  <cp:lastPrinted>2013-01-23T10:25:08Z</cp:lastPrinted>
  <dcterms:created xsi:type="dcterms:W3CDTF">2008-11-03T14:30:22Z</dcterms:created>
  <dcterms:modified xsi:type="dcterms:W3CDTF">2024-02-06T12:26:22Z</dcterms:modified>
</cp:coreProperties>
</file>