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0" r:id="rId1"/>
  </p:sldMasterIdLst>
  <p:notesMasterIdLst>
    <p:notesMasterId r:id="rId15"/>
  </p:notesMasterIdLst>
  <p:sldIdLst>
    <p:sldId id="266" r:id="rId2"/>
    <p:sldId id="269" r:id="rId3"/>
    <p:sldId id="271" r:id="rId4"/>
    <p:sldId id="270" r:id="rId5"/>
    <p:sldId id="277" r:id="rId6"/>
    <p:sldId id="276" r:id="rId7"/>
    <p:sldId id="273" r:id="rId8"/>
    <p:sldId id="274" r:id="rId9"/>
    <p:sldId id="275" r:id="rId10"/>
    <p:sldId id="258" r:id="rId11"/>
    <p:sldId id="259" r:id="rId12"/>
    <p:sldId id="262" r:id="rId13"/>
    <p:sldId id="279" r:id="rId14"/>
  </p:sldIdLst>
  <p:sldSz cx="9144000" cy="6858000" type="screen4x3"/>
  <p:notesSz cx="6980238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0"/>
    <p:restoredTop sz="94605"/>
  </p:normalViewPr>
  <p:slideViewPr>
    <p:cSldViewPr snapToGrid="0" snapToObjects="1">
      <p:cViewPr varScale="1">
        <p:scale>
          <a:sx n="107" d="100"/>
          <a:sy n="107" d="100"/>
        </p:scale>
        <p:origin x="152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C74B56-180D-4E76-836B-052B4A562A26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DFC9126-CF8E-4B9B-A213-668DE56F1A53}">
      <dgm:prSet/>
      <dgm:spPr/>
      <dgm:t>
        <a:bodyPr/>
        <a:lstStyle/>
        <a:p>
          <a:r>
            <a:rPr lang="en-US"/>
            <a:t>Weekly 3 hour seminar with lecture and student led activities. </a:t>
          </a:r>
        </a:p>
      </dgm:t>
    </dgm:pt>
    <dgm:pt modelId="{3A09987E-BC1B-4E88-8780-7FCB556EF552}" type="parTrans" cxnId="{27D8097B-0ECF-4BE9-9855-1EDC28F5A970}">
      <dgm:prSet/>
      <dgm:spPr/>
      <dgm:t>
        <a:bodyPr/>
        <a:lstStyle/>
        <a:p>
          <a:endParaRPr lang="en-US"/>
        </a:p>
      </dgm:t>
    </dgm:pt>
    <dgm:pt modelId="{19702D50-BC1D-4BED-9E8C-4597B80FDC62}" type="sibTrans" cxnId="{27D8097B-0ECF-4BE9-9855-1EDC28F5A970}">
      <dgm:prSet/>
      <dgm:spPr/>
      <dgm:t>
        <a:bodyPr/>
        <a:lstStyle/>
        <a:p>
          <a:endParaRPr lang="en-US"/>
        </a:p>
      </dgm:t>
    </dgm:pt>
    <dgm:pt modelId="{61A6647C-D979-45E4-A463-A665DA6F9596}">
      <dgm:prSet/>
      <dgm:spPr/>
      <dgm:t>
        <a:bodyPr/>
        <a:lstStyle/>
        <a:p>
          <a:r>
            <a:rPr lang="en-US" dirty="0"/>
            <a:t>You will be exposed to a range of written, and visual resources - from academic texts to films</a:t>
          </a:r>
          <a:r>
            <a:rPr lang="en-GB" dirty="0"/>
            <a:t>. </a:t>
          </a:r>
          <a:endParaRPr lang="en-US" dirty="0"/>
        </a:p>
      </dgm:t>
    </dgm:pt>
    <dgm:pt modelId="{28468CAC-6578-4F50-8ED1-5B669C2010D6}" type="parTrans" cxnId="{A0175B4C-5E0B-49F0-A0C6-685CD8D23E39}">
      <dgm:prSet/>
      <dgm:spPr/>
      <dgm:t>
        <a:bodyPr/>
        <a:lstStyle/>
        <a:p>
          <a:endParaRPr lang="en-US"/>
        </a:p>
      </dgm:t>
    </dgm:pt>
    <dgm:pt modelId="{208ADAA3-EB6A-410B-BD58-E3EF70FDA834}" type="sibTrans" cxnId="{A0175B4C-5E0B-49F0-A0C6-685CD8D23E39}">
      <dgm:prSet/>
      <dgm:spPr/>
      <dgm:t>
        <a:bodyPr/>
        <a:lstStyle/>
        <a:p>
          <a:endParaRPr lang="en-US"/>
        </a:p>
      </dgm:t>
    </dgm:pt>
    <dgm:pt modelId="{B5C7F2DB-066E-420D-9DC6-846CA97605A4}">
      <dgm:prSet/>
      <dgm:spPr/>
      <dgm:t>
        <a:bodyPr/>
        <a:lstStyle/>
        <a:p>
          <a:r>
            <a:rPr lang="en-GB"/>
            <a:t>Two individual tutorials, as well as a dissertation writing session. </a:t>
          </a:r>
          <a:endParaRPr lang="en-US"/>
        </a:p>
      </dgm:t>
    </dgm:pt>
    <dgm:pt modelId="{371F57C9-FCB8-44AA-B7BF-4C2B57F0BA9E}" type="parTrans" cxnId="{4BD82061-71A0-4147-9AF5-AB78B8F027A0}">
      <dgm:prSet/>
      <dgm:spPr/>
      <dgm:t>
        <a:bodyPr/>
        <a:lstStyle/>
        <a:p>
          <a:endParaRPr lang="en-US"/>
        </a:p>
      </dgm:t>
    </dgm:pt>
    <dgm:pt modelId="{65F2D889-DE15-4FB8-9D2A-2BB13270F79B}" type="sibTrans" cxnId="{4BD82061-71A0-4147-9AF5-AB78B8F027A0}">
      <dgm:prSet/>
      <dgm:spPr/>
      <dgm:t>
        <a:bodyPr/>
        <a:lstStyle/>
        <a:p>
          <a:endParaRPr lang="en-US"/>
        </a:p>
      </dgm:t>
    </dgm:pt>
    <dgm:pt modelId="{B3B1F40E-3EFF-D447-AFDD-62ADD0700EFE}" type="pres">
      <dgm:prSet presAssocID="{D1C74B56-180D-4E76-836B-052B4A562A26}" presName="vert0" presStyleCnt="0">
        <dgm:presLayoutVars>
          <dgm:dir/>
          <dgm:animOne val="branch"/>
          <dgm:animLvl val="lvl"/>
        </dgm:presLayoutVars>
      </dgm:prSet>
      <dgm:spPr/>
    </dgm:pt>
    <dgm:pt modelId="{46C030B7-4C48-6A4B-8F72-BC0483EFCEDD}" type="pres">
      <dgm:prSet presAssocID="{ADFC9126-CF8E-4B9B-A213-668DE56F1A53}" presName="thickLine" presStyleLbl="alignNode1" presStyleIdx="0" presStyleCnt="3"/>
      <dgm:spPr/>
    </dgm:pt>
    <dgm:pt modelId="{7CEED3D4-680B-7646-B8E8-EB64EC79543F}" type="pres">
      <dgm:prSet presAssocID="{ADFC9126-CF8E-4B9B-A213-668DE56F1A53}" presName="horz1" presStyleCnt="0"/>
      <dgm:spPr/>
    </dgm:pt>
    <dgm:pt modelId="{58C3928A-F9F2-1946-824E-296E9CF5D6CF}" type="pres">
      <dgm:prSet presAssocID="{ADFC9126-CF8E-4B9B-A213-668DE56F1A53}" presName="tx1" presStyleLbl="revTx" presStyleIdx="0" presStyleCnt="3"/>
      <dgm:spPr/>
    </dgm:pt>
    <dgm:pt modelId="{3676F722-56A5-7048-98B7-4CBC76AE72E5}" type="pres">
      <dgm:prSet presAssocID="{ADFC9126-CF8E-4B9B-A213-668DE56F1A53}" presName="vert1" presStyleCnt="0"/>
      <dgm:spPr/>
    </dgm:pt>
    <dgm:pt modelId="{3CF7332C-F947-8442-864B-DD4F6B82EFCD}" type="pres">
      <dgm:prSet presAssocID="{61A6647C-D979-45E4-A463-A665DA6F9596}" presName="thickLine" presStyleLbl="alignNode1" presStyleIdx="1" presStyleCnt="3"/>
      <dgm:spPr/>
    </dgm:pt>
    <dgm:pt modelId="{69555C57-4959-494A-B4B1-C307DBD1C614}" type="pres">
      <dgm:prSet presAssocID="{61A6647C-D979-45E4-A463-A665DA6F9596}" presName="horz1" presStyleCnt="0"/>
      <dgm:spPr/>
    </dgm:pt>
    <dgm:pt modelId="{FE9A48BC-B857-3C45-8361-E7746462B8A8}" type="pres">
      <dgm:prSet presAssocID="{61A6647C-D979-45E4-A463-A665DA6F9596}" presName="tx1" presStyleLbl="revTx" presStyleIdx="1" presStyleCnt="3"/>
      <dgm:spPr/>
    </dgm:pt>
    <dgm:pt modelId="{7995F073-E8D8-A748-8B0B-F99EC2EE0F8A}" type="pres">
      <dgm:prSet presAssocID="{61A6647C-D979-45E4-A463-A665DA6F9596}" presName="vert1" presStyleCnt="0"/>
      <dgm:spPr/>
    </dgm:pt>
    <dgm:pt modelId="{19002018-CAAE-DC41-82BA-8A787FC56988}" type="pres">
      <dgm:prSet presAssocID="{B5C7F2DB-066E-420D-9DC6-846CA97605A4}" presName="thickLine" presStyleLbl="alignNode1" presStyleIdx="2" presStyleCnt="3"/>
      <dgm:spPr/>
    </dgm:pt>
    <dgm:pt modelId="{611625AE-84AD-0447-A42E-956F14C1E1DD}" type="pres">
      <dgm:prSet presAssocID="{B5C7F2DB-066E-420D-9DC6-846CA97605A4}" presName="horz1" presStyleCnt="0"/>
      <dgm:spPr/>
    </dgm:pt>
    <dgm:pt modelId="{73ECA47A-E880-9B4C-B99E-0DABF5F3B0C6}" type="pres">
      <dgm:prSet presAssocID="{B5C7F2DB-066E-420D-9DC6-846CA97605A4}" presName="tx1" presStyleLbl="revTx" presStyleIdx="2" presStyleCnt="3"/>
      <dgm:spPr/>
    </dgm:pt>
    <dgm:pt modelId="{DDA79B71-22F2-C344-9C25-985D651C2063}" type="pres">
      <dgm:prSet presAssocID="{B5C7F2DB-066E-420D-9DC6-846CA97605A4}" presName="vert1" presStyleCnt="0"/>
      <dgm:spPr/>
    </dgm:pt>
  </dgm:ptLst>
  <dgm:cxnLst>
    <dgm:cxn modelId="{1CC8504B-7852-3644-BFC2-4F890EADD147}" type="presOf" srcId="{61A6647C-D979-45E4-A463-A665DA6F9596}" destId="{FE9A48BC-B857-3C45-8361-E7746462B8A8}" srcOrd="0" destOrd="0" presId="urn:microsoft.com/office/officeart/2008/layout/LinedList"/>
    <dgm:cxn modelId="{A0175B4C-5E0B-49F0-A0C6-685CD8D23E39}" srcId="{D1C74B56-180D-4E76-836B-052B4A562A26}" destId="{61A6647C-D979-45E4-A463-A665DA6F9596}" srcOrd="1" destOrd="0" parTransId="{28468CAC-6578-4F50-8ED1-5B669C2010D6}" sibTransId="{208ADAA3-EB6A-410B-BD58-E3EF70FDA834}"/>
    <dgm:cxn modelId="{FC424E59-F8B6-A549-9016-1D8834392035}" type="presOf" srcId="{ADFC9126-CF8E-4B9B-A213-668DE56F1A53}" destId="{58C3928A-F9F2-1946-824E-296E9CF5D6CF}" srcOrd="0" destOrd="0" presId="urn:microsoft.com/office/officeart/2008/layout/LinedList"/>
    <dgm:cxn modelId="{4BD82061-71A0-4147-9AF5-AB78B8F027A0}" srcId="{D1C74B56-180D-4E76-836B-052B4A562A26}" destId="{B5C7F2DB-066E-420D-9DC6-846CA97605A4}" srcOrd="2" destOrd="0" parTransId="{371F57C9-FCB8-44AA-B7BF-4C2B57F0BA9E}" sibTransId="{65F2D889-DE15-4FB8-9D2A-2BB13270F79B}"/>
    <dgm:cxn modelId="{27D8097B-0ECF-4BE9-9855-1EDC28F5A970}" srcId="{D1C74B56-180D-4E76-836B-052B4A562A26}" destId="{ADFC9126-CF8E-4B9B-A213-668DE56F1A53}" srcOrd="0" destOrd="0" parTransId="{3A09987E-BC1B-4E88-8780-7FCB556EF552}" sibTransId="{19702D50-BC1D-4BED-9E8C-4597B80FDC62}"/>
    <dgm:cxn modelId="{C3C19990-D6FF-5B4D-A74A-5472C202CA03}" type="presOf" srcId="{B5C7F2DB-066E-420D-9DC6-846CA97605A4}" destId="{73ECA47A-E880-9B4C-B99E-0DABF5F3B0C6}" srcOrd="0" destOrd="0" presId="urn:microsoft.com/office/officeart/2008/layout/LinedList"/>
    <dgm:cxn modelId="{F8017CAB-E91C-EB40-970A-F58B92DF121F}" type="presOf" srcId="{D1C74B56-180D-4E76-836B-052B4A562A26}" destId="{B3B1F40E-3EFF-D447-AFDD-62ADD0700EFE}" srcOrd="0" destOrd="0" presId="urn:microsoft.com/office/officeart/2008/layout/LinedList"/>
    <dgm:cxn modelId="{81919D23-E225-DB48-8380-071914F57ADD}" type="presParOf" srcId="{B3B1F40E-3EFF-D447-AFDD-62ADD0700EFE}" destId="{46C030B7-4C48-6A4B-8F72-BC0483EFCEDD}" srcOrd="0" destOrd="0" presId="urn:microsoft.com/office/officeart/2008/layout/LinedList"/>
    <dgm:cxn modelId="{FA0B127D-FFFD-7C4A-9B78-3445A41CBB46}" type="presParOf" srcId="{B3B1F40E-3EFF-D447-AFDD-62ADD0700EFE}" destId="{7CEED3D4-680B-7646-B8E8-EB64EC79543F}" srcOrd="1" destOrd="0" presId="urn:microsoft.com/office/officeart/2008/layout/LinedList"/>
    <dgm:cxn modelId="{C7E2CFD7-9E05-BC43-A98C-2C4512069677}" type="presParOf" srcId="{7CEED3D4-680B-7646-B8E8-EB64EC79543F}" destId="{58C3928A-F9F2-1946-824E-296E9CF5D6CF}" srcOrd="0" destOrd="0" presId="urn:microsoft.com/office/officeart/2008/layout/LinedList"/>
    <dgm:cxn modelId="{01BA9D4E-E0FF-6A4A-B4FB-3E769B41DADD}" type="presParOf" srcId="{7CEED3D4-680B-7646-B8E8-EB64EC79543F}" destId="{3676F722-56A5-7048-98B7-4CBC76AE72E5}" srcOrd="1" destOrd="0" presId="urn:microsoft.com/office/officeart/2008/layout/LinedList"/>
    <dgm:cxn modelId="{09388BD6-E25C-DB46-AD2B-796DFD3BBF89}" type="presParOf" srcId="{B3B1F40E-3EFF-D447-AFDD-62ADD0700EFE}" destId="{3CF7332C-F947-8442-864B-DD4F6B82EFCD}" srcOrd="2" destOrd="0" presId="urn:microsoft.com/office/officeart/2008/layout/LinedList"/>
    <dgm:cxn modelId="{6A506D7F-98F5-6144-AD03-2A716EB9E574}" type="presParOf" srcId="{B3B1F40E-3EFF-D447-AFDD-62ADD0700EFE}" destId="{69555C57-4959-494A-B4B1-C307DBD1C614}" srcOrd="3" destOrd="0" presId="urn:microsoft.com/office/officeart/2008/layout/LinedList"/>
    <dgm:cxn modelId="{BE093702-DD18-D447-AD1E-6BDD77361A97}" type="presParOf" srcId="{69555C57-4959-494A-B4B1-C307DBD1C614}" destId="{FE9A48BC-B857-3C45-8361-E7746462B8A8}" srcOrd="0" destOrd="0" presId="urn:microsoft.com/office/officeart/2008/layout/LinedList"/>
    <dgm:cxn modelId="{571FFF33-92E8-F44D-BC2D-FA090E4DAD36}" type="presParOf" srcId="{69555C57-4959-494A-B4B1-C307DBD1C614}" destId="{7995F073-E8D8-A748-8B0B-F99EC2EE0F8A}" srcOrd="1" destOrd="0" presId="urn:microsoft.com/office/officeart/2008/layout/LinedList"/>
    <dgm:cxn modelId="{4AD50160-62BC-AD42-89F6-2EC1532EB500}" type="presParOf" srcId="{B3B1F40E-3EFF-D447-AFDD-62ADD0700EFE}" destId="{19002018-CAAE-DC41-82BA-8A787FC56988}" srcOrd="4" destOrd="0" presId="urn:microsoft.com/office/officeart/2008/layout/LinedList"/>
    <dgm:cxn modelId="{A2D40946-F06E-3448-B647-CC8982218940}" type="presParOf" srcId="{B3B1F40E-3EFF-D447-AFDD-62ADD0700EFE}" destId="{611625AE-84AD-0447-A42E-956F14C1E1DD}" srcOrd="5" destOrd="0" presId="urn:microsoft.com/office/officeart/2008/layout/LinedList"/>
    <dgm:cxn modelId="{9EE8480D-56F8-A64C-A571-D2026F292E10}" type="presParOf" srcId="{611625AE-84AD-0447-A42E-956F14C1E1DD}" destId="{73ECA47A-E880-9B4C-B99E-0DABF5F3B0C6}" srcOrd="0" destOrd="0" presId="urn:microsoft.com/office/officeart/2008/layout/LinedList"/>
    <dgm:cxn modelId="{07CEE11B-FDB7-5841-9E51-D0E80C234165}" type="presParOf" srcId="{611625AE-84AD-0447-A42E-956F14C1E1DD}" destId="{DDA79B71-22F2-C344-9C25-985D651C206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030B7-4C48-6A4B-8F72-BC0483EFCEDD}">
      <dsp:nvSpPr>
        <dsp:cNvPr id="0" name=""/>
        <dsp:cNvSpPr/>
      </dsp:nvSpPr>
      <dsp:spPr>
        <a:xfrm>
          <a:off x="0" y="2406"/>
          <a:ext cx="4205288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C3928A-F9F2-1946-824E-296E9CF5D6CF}">
      <dsp:nvSpPr>
        <dsp:cNvPr id="0" name=""/>
        <dsp:cNvSpPr/>
      </dsp:nvSpPr>
      <dsp:spPr>
        <a:xfrm>
          <a:off x="0" y="2406"/>
          <a:ext cx="4205288" cy="1640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Weekly 3 hour seminar with lecture and student led activities. </a:t>
          </a:r>
        </a:p>
      </dsp:txBody>
      <dsp:txXfrm>
        <a:off x="0" y="2406"/>
        <a:ext cx="4205288" cy="1640929"/>
      </dsp:txXfrm>
    </dsp:sp>
    <dsp:sp modelId="{3CF7332C-F947-8442-864B-DD4F6B82EFCD}">
      <dsp:nvSpPr>
        <dsp:cNvPr id="0" name=""/>
        <dsp:cNvSpPr/>
      </dsp:nvSpPr>
      <dsp:spPr>
        <a:xfrm>
          <a:off x="0" y="1643335"/>
          <a:ext cx="4205288" cy="0"/>
        </a:xfrm>
        <a:prstGeom prst="line">
          <a:avLst/>
        </a:prstGeom>
        <a:gradFill rotWithShape="0">
          <a:gsLst>
            <a:gs pos="0">
              <a:schemeClr val="accent2">
                <a:hueOff val="-5175945"/>
                <a:satOff val="22930"/>
                <a:lumOff val="-8432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5175945"/>
                <a:satOff val="22930"/>
                <a:lumOff val="-8432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5175945"/>
                <a:satOff val="22930"/>
                <a:lumOff val="-8432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5175945"/>
              <a:satOff val="22930"/>
              <a:lumOff val="-843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9A48BC-B857-3C45-8361-E7746462B8A8}">
      <dsp:nvSpPr>
        <dsp:cNvPr id="0" name=""/>
        <dsp:cNvSpPr/>
      </dsp:nvSpPr>
      <dsp:spPr>
        <a:xfrm>
          <a:off x="0" y="1643335"/>
          <a:ext cx="4205288" cy="1640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You will be exposed to a range of written, and visual resources - from academic texts to films</a:t>
          </a:r>
          <a:r>
            <a:rPr lang="en-GB" sz="2700" kern="1200" dirty="0"/>
            <a:t>. </a:t>
          </a:r>
          <a:endParaRPr lang="en-US" sz="2700" kern="1200" dirty="0"/>
        </a:p>
      </dsp:txBody>
      <dsp:txXfrm>
        <a:off x="0" y="1643335"/>
        <a:ext cx="4205288" cy="1640929"/>
      </dsp:txXfrm>
    </dsp:sp>
    <dsp:sp modelId="{19002018-CAAE-DC41-82BA-8A787FC56988}">
      <dsp:nvSpPr>
        <dsp:cNvPr id="0" name=""/>
        <dsp:cNvSpPr/>
      </dsp:nvSpPr>
      <dsp:spPr>
        <a:xfrm>
          <a:off x="0" y="3284264"/>
          <a:ext cx="4205288" cy="0"/>
        </a:xfrm>
        <a:prstGeom prst="line">
          <a:avLst/>
        </a:prstGeom>
        <a:gradFill rotWithShape="0">
          <a:gsLst>
            <a:gs pos="0">
              <a:schemeClr val="accent2">
                <a:hueOff val="-10351890"/>
                <a:satOff val="45859"/>
                <a:lumOff val="-16864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10351890"/>
                <a:satOff val="45859"/>
                <a:lumOff val="-16864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10351890"/>
                <a:satOff val="45859"/>
                <a:lumOff val="-16864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10351890"/>
              <a:satOff val="45859"/>
              <a:lumOff val="-1686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ECA47A-E880-9B4C-B99E-0DABF5F3B0C6}">
      <dsp:nvSpPr>
        <dsp:cNvPr id="0" name=""/>
        <dsp:cNvSpPr/>
      </dsp:nvSpPr>
      <dsp:spPr>
        <a:xfrm>
          <a:off x="0" y="3284264"/>
          <a:ext cx="4205288" cy="1640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Two individual tutorials, as well as a dissertation writing session. </a:t>
          </a:r>
          <a:endParaRPr lang="en-US" sz="2700" kern="1200"/>
        </a:p>
      </dsp:txBody>
      <dsp:txXfrm>
        <a:off x="0" y="3284264"/>
        <a:ext cx="4205288" cy="16409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18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4463" y="0"/>
            <a:ext cx="3024187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9F7EC-41D7-A142-B5C0-A8BE10ED8D8B}" type="datetimeFigureOut">
              <a:rPr lang="en-US" smtClean="0"/>
              <a:t>2/8/24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411638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0550"/>
            <a:ext cx="5583238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302418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4463" y="8685213"/>
            <a:ext cx="3024187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67CB3-00E2-A249-9A1E-A51DBC2BE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36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67CB3-00E2-A249-9A1E-A51DBC2BE4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076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67CB3-00E2-A249-9A1E-A51DBC2BE4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389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67CB3-00E2-A249-9A1E-A51DBC2BE4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74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67CB3-00E2-A249-9A1E-A51DBC2BE4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59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67CB3-00E2-A249-9A1E-A51DBC2BE4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445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2/8/24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370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2/8/24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80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2/8/24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82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2/8/24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03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2/8/24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304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2/8/24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4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2/8/24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43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2/8/24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08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0215FF4-64DD-6A48-BA0A-837BAF639A6F}" type="datetimeFigureOut">
              <a:rPr lang="en-US" smtClean="0"/>
              <a:t>2/8/24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35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2/8/24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81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5FF4-64DD-6A48-BA0A-837BAF639A6F}" type="datetimeFigureOut">
              <a:rPr lang="en-US" smtClean="0"/>
              <a:t>2/8/24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89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0215FF4-64DD-6A48-BA0A-837BAF639A6F}" type="datetimeFigureOut">
              <a:rPr lang="en-US" smtClean="0"/>
              <a:t>2/8/24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D7A7432-9A39-4D45-93C6-ED24710B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9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press.usask.ca/introductiontopsychology/chapter/prejudice-discrimination-and-stereotypin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spiringprofessionalshub.com/about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sefiks.com/2019/11/11/race-and-ethnicity-prediction-in-keras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nd/3.0/" TargetMode="External"/><Relationship Id="rId3" Type="http://schemas.openxmlformats.org/officeDocument/2006/relationships/image" Target="../media/image10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elordenmundial.com/black-lives-matter-la-continua-lucha-por-la-igualdad-racial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6863AFB5-7DA7-5C8A-49A5-5482E3EDAF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308769"/>
            <a:ext cx="9143980" cy="685799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  <a:noFill/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en-GB">
                <a:solidFill>
                  <a:schemeClr val="tx1"/>
                </a:solidFill>
              </a:rPr>
              <a:t>Race, Ethnicity and Identity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73352" y="2638044"/>
            <a:ext cx="5797296" cy="3101983"/>
          </a:xfrm>
        </p:spPr>
        <p:txBody>
          <a:bodyPr>
            <a:normAutofit/>
          </a:bodyPr>
          <a:lstStyle/>
          <a:p>
            <a:r>
              <a:rPr lang="en-GB" sz="2600" dirty="0"/>
              <a:t>Professor Pamela Kea </a:t>
            </a:r>
          </a:p>
          <a:p>
            <a:endParaRPr lang="en-GB" sz="2500" dirty="0"/>
          </a:p>
          <a:p>
            <a:r>
              <a:rPr lang="en-GB" sz="2500" dirty="0"/>
              <a:t>Department of Anthropology</a:t>
            </a:r>
          </a:p>
          <a:p>
            <a:r>
              <a:rPr lang="en-GB" sz="2500" dirty="0"/>
              <a:t>Final year module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17BE2C-AD88-018C-F58A-5115F07DBDE8}"/>
              </a:ext>
            </a:extLst>
          </p:cNvPr>
          <p:cNvSpPr txBox="1"/>
          <p:nvPr/>
        </p:nvSpPr>
        <p:spPr>
          <a:xfrm>
            <a:off x="6559638" y="6657945"/>
            <a:ext cx="258436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openpress.usask.ca/introductiontopsychology/chapter/prejudice-discrimination-and-stereotyping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2915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ADEF10-C589-5F49-F556-096767D9C48C}"/>
              </a:ext>
            </a:extLst>
          </p:cNvPr>
          <p:cNvSpPr txBox="1"/>
          <p:nvPr/>
        </p:nvSpPr>
        <p:spPr>
          <a:xfrm>
            <a:off x="961900" y="987124"/>
            <a:ext cx="744583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This module focuses on theories of race, ethnicity and identity. It applies diverse theoretical approaches to the terms in historical and contemporary contexts. </a:t>
            </a:r>
            <a:endParaRPr lang="en-US" sz="2400" dirty="0"/>
          </a:p>
          <a:p>
            <a:endParaRPr lang="en-US" dirty="0"/>
          </a:p>
          <a:p>
            <a:r>
              <a:rPr lang="en-US" dirty="0"/>
              <a:t>                                               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32C9E0-8E6C-D819-5F69-046D1207C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900" y="2538351"/>
            <a:ext cx="2303814" cy="41949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CC38B4-6C8C-0B30-2A3E-684BF5C37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139" y="2538351"/>
            <a:ext cx="4108863" cy="64717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982534-C4DB-18AD-C1CA-C224030F4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714" y="2538350"/>
            <a:ext cx="2743200" cy="450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380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map&#10;&#10;Description automatically generated">
            <a:extLst>
              <a:ext uri="{FF2B5EF4-FFF2-40B4-BE49-F238E27FC236}">
                <a16:creationId xmlns:a16="http://schemas.microsoft.com/office/drawing/2014/main" id="{62B74124-4F7A-49C1-471A-87984E918E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597" r="6403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328DA5-2B9E-9410-33E5-5D88F679A5DC}"/>
              </a:ext>
            </a:extLst>
          </p:cNvPr>
          <p:cNvSpPr txBox="1"/>
          <p:nvPr/>
        </p:nvSpPr>
        <p:spPr>
          <a:xfrm>
            <a:off x="570015" y="2638044"/>
            <a:ext cx="806334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en-US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 well as examining the way in which racial and ethnic identities have been constructed across time and space, the course interrogates these constructions with specific reference to: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72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CC637A-644F-DE55-65D1-15D934840FED}"/>
              </a:ext>
            </a:extLst>
          </p:cNvPr>
          <p:cNvSpPr txBox="1"/>
          <p:nvPr/>
        </p:nvSpPr>
        <p:spPr>
          <a:xfrm>
            <a:off x="273132" y="472757"/>
            <a:ext cx="8740239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u="sng" dirty="0"/>
              <a:t>Weekly Topics:</a:t>
            </a:r>
          </a:p>
          <a:p>
            <a:r>
              <a:rPr lang="en-GB" sz="2000" dirty="0"/>
              <a:t>Week 1:  Historical Reflections on Race: Slavery, Colonialism and the Science of Race</a:t>
            </a:r>
          </a:p>
          <a:p>
            <a:r>
              <a:rPr lang="en-GB" sz="2000" dirty="0"/>
              <a:t>Week 2:  Race, Visual Culture and the Gaze</a:t>
            </a:r>
          </a:p>
          <a:p>
            <a:r>
              <a:rPr lang="en-GB" sz="2000" dirty="0"/>
              <a:t>Week 3:  Racial Capitalism, the Movement for Black Lives, Structural Violence and the State</a:t>
            </a:r>
          </a:p>
          <a:p>
            <a:r>
              <a:rPr lang="en-GB" sz="2000" dirty="0"/>
              <a:t>Week 4:  Feminism, Intersectionality and the Politics of Difference</a:t>
            </a:r>
          </a:p>
          <a:p>
            <a:r>
              <a:rPr lang="en-GB" sz="2000" dirty="0"/>
              <a:t>Week 5:  Whiteness studies and Critical Race Theory</a:t>
            </a:r>
          </a:p>
          <a:p>
            <a:r>
              <a:rPr lang="en-GB" sz="2000" dirty="0"/>
              <a:t>Week 6:  Migration and Decolonial perspectives</a:t>
            </a:r>
          </a:p>
          <a:p>
            <a:r>
              <a:rPr lang="en-GB" sz="2000" dirty="0"/>
              <a:t>Week 7: Museum Collections and the Politics of Representation</a:t>
            </a:r>
          </a:p>
          <a:p>
            <a:r>
              <a:rPr lang="en-GB" sz="2000" dirty="0"/>
              <a:t>Week 8: Mixed Race Identities</a:t>
            </a:r>
          </a:p>
          <a:p>
            <a:r>
              <a:rPr lang="en-GB" sz="2000" dirty="0"/>
              <a:t>Week 9: </a:t>
            </a:r>
            <a:r>
              <a:rPr lang="en-GB" sz="2000" dirty="0" err="1"/>
              <a:t>Necropolitics</a:t>
            </a:r>
            <a:r>
              <a:rPr lang="en-GB" sz="2000" dirty="0"/>
              <a:t> and COVID-19 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35CE31-9EEA-E051-95D7-4F2A82EBB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4199717"/>
            <a:ext cx="3314700" cy="45610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86BDC7-9890-C3ED-AF46-4292F89C7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525" y="4258067"/>
            <a:ext cx="3365500" cy="31119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068F44-1C91-4678-2116-3F7530F9D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32" y="4199717"/>
            <a:ext cx="2512701" cy="396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44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lage of a person&#10;&#10;Description automatically generated with medium confidence">
            <a:extLst>
              <a:ext uri="{FF2B5EF4-FFF2-40B4-BE49-F238E27FC236}">
                <a16:creationId xmlns:a16="http://schemas.microsoft.com/office/drawing/2014/main" id="{985EE1E4-532F-0E73-04BA-9359B9EB4A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3422" r="26244" b="-1"/>
          <a:stretch/>
        </p:blipFill>
        <p:spPr>
          <a:xfrm>
            <a:off x="-166235" y="72984"/>
            <a:ext cx="9143980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7F1F56-EAFB-DB84-41CC-689157532E6C}"/>
              </a:ext>
            </a:extLst>
          </p:cNvPr>
          <p:cNvSpPr txBox="1"/>
          <p:nvPr/>
        </p:nvSpPr>
        <p:spPr>
          <a:xfrm>
            <a:off x="546265" y="0"/>
            <a:ext cx="7802088" cy="67850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tabLst>
                <a:tab pos="457200" algn="l"/>
              </a:tabLst>
            </a:pPr>
            <a:r>
              <a:rPr lang="en-US" sz="24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Key </a:t>
            </a:r>
            <a:r>
              <a:rPr lang="en-US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en-US" sz="24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uestions: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and when does race emerge as a concept, an object of study and a lived reality?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does the movement for black lives (M4BL) theorise the relationship between race, capitalism and the current situation of black populations? / How is the M4BL informed by an intersectional feminist politics?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does the myth of a post-racial society relate to white privilege?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does racial capitalism articulate with class and / or unequal citizenship rights?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respect to refugees and people claiming asylum, how does death become a part of the way of governing life?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mixed race / multi-racial identities challenge racial hierarchies of belonging?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are racialized subjects produced through practices of looking?’ / How does an oppositional gaze challenge these practices?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3139BA-237E-0E19-9CDA-25ACAF0570D2}"/>
              </a:ext>
            </a:extLst>
          </p:cNvPr>
          <p:cNvSpPr txBox="1"/>
          <p:nvPr/>
        </p:nvSpPr>
        <p:spPr>
          <a:xfrm>
            <a:off x="6852988" y="6657945"/>
            <a:ext cx="229101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s://sefiks.com/2019/11/11/race-and-ethnicity-prediction-in-kera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97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9B2EB12-332C-4DCC-9746-30DD4690F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FD40B55-BABB-4B33-ADD3-0C2340430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1080" y="590550"/>
            <a:ext cx="4110594" cy="2739376"/>
            <a:chOff x="7807230" y="2012810"/>
            <a:chExt cx="3251252" cy="34598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324E181-0B87-4B75-A5EC-6A4B1BD1B6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77211FB-84C1-4B06-AF95-F83D0394DC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67E62FD9-B207-6262-5EDB-92E19F3B0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5850" y="874317"/>
            <a:ext cx="3861054" cy="217184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616EDA1-F722-4C6A-AD2F-E487C7EBE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1080" y="3544708"/>
            <a:ext cx="1988820" cy="2739376"/>
            <a:chOff x="7807230" y="2012810"/>
            <a:chExt cx="3251252" cy="3459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B994A57-EDEF-4F7C-9FF3-8A46664686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0D45935-877E-4620-9F00-69FFC601B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0491371-4962-B3E0-47C4-DFE2987B1D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16" y="3716532"/>
            <a:ext cx="1599148" cy="2395728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718BCC2B-0684-4382-A2D3-C9ADC7768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38952" y="3544708"/>
            <a:ext cx="1988820" cy="2739376"/>
            <a:chOff x="7807230" y="2012810"/>
            <a:chExt cx="3251252" cy="345986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67BE271-7CC8-493E-ACC7-330B8DAEC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416E226-9BF3-4654-A708-DDC3A062C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C5483AA-B551-A4B0-1988-50CC427108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804" y="3716532"/>
            <a:ext cx="1617115" cy="2395728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5D0BDB0-2E17-4D86-BEE1-1A1817E04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54575" y="583417"/>
            <a:ext cx="4088343" cy="5700667"/>
            <a:chOff x="7807230" y="2012810"/>
            <a:chExt cx="3251252" cy="345986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7A4205F-B9AE-4B05-9BDE-05C46ED38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B833BEF-B243-4FC2-967F-3C9C2085AB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2636F06-83A4-7629-FF57-7A4267FD4B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3215" y="763702"/>
            <a:ext cx="3471062" cy="53400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6E4455-052A-98B8-7AC1-5758D41D621F}"/>
              </a:ext>
            </a:extLst>
          </p:cNvPr>
          <p:cNvSpPr txBox="1"/>
          <p:nvPr/>
        </p:nvSpPr>
        <p:spPr>
          <a:xfrm>
            <a:off x="1765674" y="2846104"/>
            <a:ext cx="262123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s://elordenmundial.com/black-lives-matter-la-continua-lucha-por-la-igualdad-racial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8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599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BF8114-32AA-6432-0900-A9BDCA10D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2681103"/>
            <a:ext cx="2522980" cy="149579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Teaching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EEEB408-293C-B4BA-140C-01551D55DA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5548162"/>
              </p:ext>
            </p:extLst>
          </p:nvPr>
        </p:nvGraphicFramePr>
        <p:xfrm>
          <a:off x="4214812" y="965200"/>
          <a:ext cx="4205288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75114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7000"/>
                <a:shade val="100000"/>
                <a:satMod val="185000"/>
                <a:lumMod val="120000"/>
              </a:schemeClr>
            </a:gs>
            <a:gs pos="100000">
              <a:schemeClr val="bg1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CA477-0A19-04B6-88D5-A61F15FC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  <a:solidFill>
            <a:schemeClr val="accent1"/>
          </a:solidFill>
          <a:ln w="177800" cmpd="thinThick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Previous dissertation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9A0D7-27DB-8923-C0ED-DFEAA52EB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216" y="2256312"/>
            <a:ext cx="6888757" cy="343621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endParaRPr lang="en-GB" sz="1400" b="0" i="0" dirty="0"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900" b="0" i="0" dirty="0">
                <a:effectLst/>
                <a:latin typeface="+mj-lt"/>
              </a:rPr>
              <a:t>Entangled Islands, Shifting Identities: </a:t>
            </a:r>
            <a:r>
              <a:rPr lang="en-GB" sz="1900" dirty="0">
                <a:latin typeface="+mj-lt"/>
              </a:rPr>
              <a:t>W</a:t>
            </a:r>
            <a:r>
              <a:rPr lang="en-GB" sz="1900" b="0" i="0" dirty="0">
                <a:effectLst/>
                <a:latin typeface="+mj-lt"/>
              </a:rPr>
              <a:t>hite </a:t>
            </a:r>
            <a:r>
              <a:rPr lang="en-GB" sz="1900" dirty="0">
                <a:latin typeface="+mj-lt"/>
              </a:rPr>
              <a:t>S</a:t>
            </a:r>
            <a:r>
              <a:rPr lang="en-GB" sz="1900" b="0" i="0" dirty="0">
                <a:effectLst/>
                <a:latin typeface="+mj-lt"/>
              </a:rPr>
              <a:t>upremacy, Colonialism, and the Irish </a:t>
            </a:r>
            <a:r>
              <a:rPr lang="en-GB" sz="1900" dirty="0">
                <a:latin typeface="+mj-lt"/>
              </a:rPr>
              <a:t>D</a:t>
            </a:r>
            <a:r>
              <a:rPr lang="en-GB" sz="1900" b="0" i="0" dirty="0">
                <a:effectLst/>
                <a:latin typeface="+mj-lt"/>
              </a:rPr>
              <a:t>iaspora</a:t>
            </a:r>
          </a:p>
          <a:p>
            <a:pPr>
              <a:lnSpc>
                <a:spcPct val="90000"/>
              </a:lnSpc>
            </a:pPr>
            <a:r>
              <a:rPr lang="en-GB" sz="1900" b="0" i="0" dirty="0" err="1">
                <a:effectLst/>
                <a:latin typeface="+mj-lt"/>
              </a:rPr>
              <a:t>Zwarte</a:t>
            </a:r>
            <a:r>
              <a:rPr lang="en-GB" sz="1900" b="0" i="0" dirty="0">
                <a:effectLst/>
                <a:latin typeface="+mj-lt"/>
              </a:rPr>
              <a:t> Piet: The Affective Politics of Belonging</a:t>
            </a:r>
          </a:p>
          <a:p>
            <a:pPr>
              <a:lnSpc>
                <a:spcPct val="90000"/>
              </a:lnSpc>
            </a:pPr>
            <a:r>
              <a:rPr lang="en-GB" sz="1900" b="0" i="0" dirty="0">
                <a:effectLst/>
                <a:latin typeface="+mj-lt"/>
              </a:rPr>
              <a:t>Consuming </a:t>
            </a:r>
            <a:r>
              <a:rPr lang="en-GB" sz="1900" b="0" i="0" dirty="0" err="1">
                <a:effectLst/>
                <a:latin typeface="+mj-lt"/>
              </a:rPr>
              <a:t>Candomble</a:t>
            </a:r>
            <a:r>
              <a:rPr lang="en-GB" sz="1900" b="0" i="0" dirty="0">
                <a:effectLst/>
                <a:latin typeface="+mj-lt"/>
              </a:rPr>
              <a:t>: The </a:t>
            </a:r>
            <a:r>
              <a:rPr lang="en-GB" sz="1900" b="0" i="0" dirty="0" err="1">
                <a:effectLst/>
                <a:latin typeface="+mj-lt"/>
              </a:rPr>
              <a:t>Baiana</a:t>
            </a:r>
            <a:r>
              <a:rPr lang="en-GB" sz="1900" b="0" i="0" dirty="0">
                <a:effectLst/>
                <a:latin typeface="+mj-lt"/>
              </a:rPr>
              <a:t> and the Navigation of Ethnic </a:t>
            </a:r>
            <a:r>
              <a:rPr lang="en-GB" sz="1900" dirty="0">
                <a:latin typeface="+mj-lt"/>
              </a:rPr>
              <a:t>I</a:t>
            </a:r>
            <a:r>
              <a:rPr lang="en-GB" sz="1900" b="0" i="0" dirty="0">
                <a:effectLst/>
                <a:latin typeface="+mj-lt"/>
              </a:rPr>
              <a:t>dentity in a ‘Racial Democracy’</a:t>
            </a:r>
          </a:p>
          <a:p>
            <a:pPr>
              <a:lnSpc>
                <a:spcPct val="90000"/>
              </a:lnSpc>
            </a:pPr>
            <a:r>
              <a:rPr lang="en-GB" sz="1900" b="0" i="0" dirty="0">
                <a:effectLst/>
                <a:latin typeface="+mj-lt"/>
              </a:rPr>
              <a:t>Visibility and Invisibility of Native Indian Women in Contemporary Canada: An Anthropological Perspective on Marginalization and Representation </a:t>
            </a:r>
          </a:p>
          <a:p>
            <a:pPr>
              <a:lnSpc>
                <a:spcPct val="90000"/>
              </a:lnSpc>
            </a:pPr>
            <a:r>
              <a:rPr lang="en-GB" sz="1900" b="0" i="0" dirty="0">
                <a:effectLst/>
                <a:latin typeface="+mj-lt"/>
              </a:rPr>
              <a:t>Identity Politics as a Social Justic</a:t>
            </a:r>
            <a:r>
              <a:rPr lang="en-GB" sz="1900" dirty="0">
                <a:latin typeface="+mj-lt"/>
              </a:rPr>
              <a:t>e Technology</a:t>
            </a:r>
          </a:p>
          <a:p>
            <a:pPr>
              <a:lnSpc>
                <a:spcPct val="90000"/>
              </a:lnSpc>
            </a:pPr>
            <a:r>
              <a:rPr lang="en-GB" sz="1900" b="0" i="0" dirty="0">
                <a:effectLst/>
                <a:latin typeface="+mj-lt"/>
              </a:rPr>
              <a:t>Brazil’s Racial Democracy: Boa </a:t>
            </a:r>
            <a:r>
              <a:rPr lang="en-GB" sz="1900" b="0" i="0" dirty="0" err="1">
                <a:effectLst/>
                <a:latin typeface="+mj-lt"/>
              </a:rPr>
              <a:t>Aparência</a:t>
            </a:r>
            <a:r>
              <a:rPr lang="en-GB" sz="1900" b="0" i="0" dirty="0">
                <a:effectLst/>
                <a:latin typeface="+mj-lt"/>
              </a:rPr>
              <a:t> (good appearance) and the ‘Myth’ of Harmonious </a:t>
            </a:r>
            <a:br>
              <a:rPr lang="en-GB" sz="1900" dirty="0">
                <a:latin typeface="+mj-lt"/>
              </a:rPr>
            </a:br>
            <a:r>
              <a:rPr lang="en-GB" sz="1900" dirty="0">
                <a:latin typeface="+mj-lt"/>
              </a:rPr>
              <a:t>M</a:t>
            </a:r>
            <a:r>
              <a:rPr lang="en-GB" sz="1900" b="0" i="0" dirty="0">
                <a:effectLst/>
                <a:latin typeface="+mj-lt"/>
              </a:rPr>
              <a:t>ixture</a:t>
            </a:r>
          </a:p>
        </p:txBody>
      </p:sp>
    </p:spTree>
    <p:extLst>
      <p:ext uri="{BB962C8B-B14F-4D97-AF65-F5344CB8AC3E}">
        <p14:creationId xmlns:p14="http://schemas.microsoft.com/office/powerpoint/2010/main" val="2457040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7000"/>
                <a:shade val="100000"/>
                <a:satMod val="185000"/>
                <a:lumMod val="120000"/>
              </a:schemeClr>
            </a:gs>
            <a:gs pos="100000">
              <a:schemeClr val="bg1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8FA50-92A4-C804-5A55-E58559B9D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  <a:solidFill>
            <a:schemeClr val="accent1"/>
          </a:solidFill>
          <a:ln w="177800" cmpd="thinThick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Previous dissertation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235A6-1608-F4FC-C178-BCDE316BD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905" y="2303814"/>
            <a:ext cx="6982691" cy="3436214"/>
          </a:xfrm>
        </p:spPr>
        <p:txBody>
          <a:bodyPr>
            <a:normAutofit/>
          </a:bodyPr>
          <a:lstStyle/>
          <a:p>
            <a:r>
              <a:rPr lang="en-GB" b="0" i="0" dirty="0">
                <a:effectLst/>
                <a:latin typeface="+mj-lt"/>
              </a:rPr>
              <a:t>The American Nightmare: An Analysis of Slavery, Institutional </a:t>
            </a:r>
            <a:r>
              <a:rPr lang="en-GB" dirty="0">
                <a:latin typeface="+mj-lt"/>
              </a:rPr>
              <a:t>R</a:t>
            </a:r>
            <a:r>
              <a:rPr lang="en-GB" b="0" i="0" dirty="0">
                <a:effectLst/>
                <a:latin typeface="+mj-lt"/>
              </a:rPr>
              <a:t>acism, and the Birth of the Carceral </a:t>
            </a:r>
            <a:r>
              <a:rPr lang="en-GB" dirty="0">
                <a:latin typeface="+mj-lt"/>
              </a:rPr>
              <a:t>S</a:t>
            </a:r>
            <a:r>
              <a:rPr lang="en-GB" b="0" i="0" dirty="0">
                <a:effectLst/>
                <a:latin typeface="+mj-lt"/>
              </a:rPr>
              <a:t>tate in the USA</a:t>
            </a:r>
            <a:endParaRPr lang="en-GB" dirty="0">
              <a:latin typeface="+mj-lt"/>
            </a:endParaRPr>
          </a:p>
          <a:p>
            <a:r>
              <a:rPr lang="en-GB" b="0" i="0" dirty="0">
                <a:effectLst/>
                <a:latin typeface="+mj-lt"/>
              </a:rPr>
              <a:t>Creative Disruption: Afrofuturism as a Methodology for Resisting Racial Mythologies </a:t>
            </a:r>
          </a:p>
          <a:p>
            <a:r>
              <a:rPr lang="en-GB" sz="1800" dirty="0">
                <a:effectLst/>
                <a:latin typeface="+mj-lt"/>
                <a:ea typeface="Times New Roman" panose="02020603050405020304" pitchFamily="18" charset="0"/>
              </a:rPr>
              <a:t>Visibility and Invisibility of Native Indian Women in Contemporary Canada: An Anthropological Perspective on Marginalization and Representation</a:t>
            </a:r>
          </a:p>
          <a:p>
            <a:r>
              <a:rPr lang="en-GB" b="0" i="0" dirty="0">
                <a:solidFill>
                  <a:schemeClr val="tx1"/>
                </a:solidFill>
                <a:effectLst/>
                <a:latin typeface="+mj-lt"/>
              </a:rPr>
              <a:t>A Desire for Whiteness: Skin bleaching in Thailand/Asia</a:t>
            </a:r>
            <a:endParaRPr lang="en-GB" sz="18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r>
              <a:rPr lang="en-US" dirty="0"/>
              <a:t>Forgotten Racism: Critiquing the Contemporary online Discussion of Cultural Appropriation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017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73" y="2349925"/>
            <a:ext cx="2624234" cy="2456442"/>
          </a:xfrm>
        </p:spPr>
        <p:txBody>
          <a:bodyPr>
            <a:normAutofit/>
          </a:bodyPr>
          <a:lstStyle/>
          <a:p>
            <a:r>
              <a:rPr lang="en-GB" b="1"/>
              <a:t>Learning Outcomes</a:t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8835" y="803186"/>
            <a:ext cx="4711405" cy="5248622"/>
          </a:xfrm>
        </p:spPr>
        <p:txBody>
          <a:bodyPr>
            <a:normAutofit/>
          </a:bodyPr>
          <a:lstStyle/>
          <a:p>
            <a:pPr lvl="0"/>
            <a:r>
              <a:rPr lang="en-GB" sz="1800" dirty="0"/>
              <a:t>Have an understanding of the history and theories of race and ethnicity, and how they interact with others forms of identity such as gender, sexuality, nationality and class.</a:t>
            </a:r>
          </a:p>
          <a:p>
            <a:pPr lvl="0"/>
            <a:endParaRPr lang="en-US" sz="1800" dirty="0"/>
          </a:p>
          <a:p>
            <a:pPr lvl="0"/>
            <a:r>
              <a:rPr lang="en-GB" sz="1800" dirty="0"/>
              <a:t>Display a knowledge of a range of situated historical, contemporary and ethnographic case studies that reveal the dynamics of race and ethnicity in relation to hierarchy, power, resistance, representation and techniques of governance.</a:t>
            </a:r>
            <a:endParaRPr lang="en-US" sz="1800" dirty="0"/>
          </a:p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op view of books formed into a circle">
            <a:extLst>
              <a:ext uri="{FF2B5EF4-FFF2-40B4-BE49-F238E27FC236}">
                <a16:creationId xmlns:a16="http://schemas.microsoft.com/office/drawing/2014/main" id="{F7CC50F7-5808-8E0F-0721-25B7D33734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52" r="19723" b="-1"/>
          <a:stretch/>
        </p:blipFill>
        <p:spPr>
          <a:xfrm>
            <a:off x="20" y="10"/>
            <a:ext cx="5653258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844368"/>
            <a:ext cx="4446270" cy="1188720"/>
          </a:xfrm>
          <a:solidFill>
            <a:schemeClr val="bg1">
              <a:alpha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Learning Outcomes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9291BAA3-FE23-4A48-BA9E-EF0D56A83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3278" y="6740"/>
            <a:ext cx="349072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1704" y="973600"/>
            <a:ext cx="2530602" cy="4924280"/>
          </a:xfrm>
        </p:spPr>
        <p:txBody>
          <a:bodyPr anchor="ctr">
            <a:normAutofit/>
          </a:bodyPr>
          <a:lstStyle/>
          <a:p>
            <a:pPr lvl="0"/>
            <a:r>
              <a:rPr lang="en-GB">
                <a:solidFill>
                  <a:srgbClr val="FFFFFF"/>
                </a:solidFill>
              </a:rPr>
              <a:t>Apply theory/insights/literature to empirical contexts and specific themes related to the topic with an appropriate degree of critical awareness and with reference to the literature.</a:t>
            </a:r>
          </a:p>
          <a:p>
            <a:pPr lvl="0"/>
            <a:endParaRPr lang="en-US">
              <a:solidFill>
                <a:srgbClr val="FFFFFF"/>
              </a:solidFill>
            </a:endParaRPr>
          </a:p>
          <a:p>
            <a:pPr lvl="0"/>
            <a:r>
              <a:rPr lang="en-GB">
                <a:solidFill>
                  <a:srgbClr val="FFFFFF"/>
                </a:solidFill>
              </a:rPr>
              <a:t>Conduct independent research on a related topic.</a:t>
            </a:r>
            <a:endParaRPr lang="en-US">
              <a:solidFill>
                <a:srgbClr val="FFFFFF"/>
              </a:solidFill>
            </a:endParaRPr>
          </a:p>
          <a:p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Glasses on top of a book">
            <a:extLst>
              <a:ext uri="{FF2B5EF4-FFF2-40B4-BE49-F238E27FC236}">
                <a16:creationId xmlns:a16="http://schemas.microsoft.com/office/drawing/2014/main" id="{41FC5EA4-780B-41B1-3412-57CE537177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62" r="40071" b="-1"/>
          <a:stretch/>
        </p:blipFill>
        <p:spPr>
          <a:xfrm>
            <a:off x="481" y="10"/>
            <a:ext cx="457200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841505"/>
            <a:ext cx="3365473" cy="1174991"/>
          </a:xfrm>
          <a:solidFill>
            <a:schemeClr val="tx1">
              <a:alpha val="60000"/>
            </a:schemeClr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GB" sz="2100" b="1">
                <a:solidFill>
                  <a:schemeClr val="bg1"/>
                </a:solidFill>
              </a:rPr>
              <a:t>Assessment</a:t>
            </a:r>
            <a:br>
              <a:rPr lang="en-US" sz="2100">
                <a:solidFill>
                  <a:schemeClr val="bg1"/>
                </a:solidFill>
              </a:rPr>
            </a:br>
            <a:endParaRPr lang="en-US" sz="210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7955" y="976129"/>
            <a:ext cx="3603699" cy="4919815"/>
          </a:xfrm>
        </p:spPr>
        <p:txBody>
          <a:bodyPr anchor="ctr">
            <a:normAutofit/>
          </a:bodyPr>
          <a:lstStyle/>
          <a:p>
            <a:endParaRPr lang="en-US" sz="2300" dirty="0"/>
          </a:p>
          <a:p>
            <a:r>
              <a:rPr lang="en-GB" sz="2300" dirty="0"/>
              <a:t>Dissertation presentation (non-contributory)</a:t>
            </a:r>
          </a:p>
          <a:p>
            <a:endParaRPr lang="en-US" sz="2300" dirty="0"/>
          </a:p>
          <a:p>
            <a:r>
              <a:rPr lang="en-GB" sz="2300"/>
              <a:t>7,000 word </a:t>
            </a:r>
            <a:r>
              <a:rPr lang="en-GB" sz="2300" dirty="0"/>
              <a:t>dissertation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655A9-E1E2-67DA-E454-16542E9BB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03" y="190248"/>
            <a:ext cx="3290594" cy="1141497"/>
          </a:xfrm>
        </p:spPr>
        <p:txBody>
          <a:bodyPr/>
          <a:lstStyle/>
          <a:p>
            <a:r>
              <a:rPr lang="en-US" dirty="0"/>
              <a:t>About the convenor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C919C-708A-208E-6C83-3DACEE0FA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705" y="629392"/>
            <a:ext cx="3340101" cy="5888416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200" dirty="0"/>
              <a:t>Pamela Kea, Professor of Social Anthropology</a:t>
            </a:r>
          </a:p>
          <a:p>
            <a:r>
              <a:rPr lang="en-US" sz="1800" dirty="0"/>
              <a:t>My research focuses on:</a:t>
            </a: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sylum, displacement and migration governance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in the UK and Europe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The West African diaspora in the UK, 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eturn to West Africa and transnational relations.</a:t>
            </a: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H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idden and counter narratives of West African migration and return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Decolonizing the study of migration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8A7C0-9FBF-D4D6-CC55-CD57286AA6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5023" y="1477065"/>
            <a:ext cx="2846070" cy="412291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0F793B-B783-66A0-A6DD-6855A7853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84" y="1152389"/>
            <a:ext cx="3218747" cy="20814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61F4AF-75C3-4C1D-747D-E261EF65E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968" y="3233869"/>
            <a:ext cx="3594100" cy="394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0481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{B1805D7E-E0F9-2047-94BB-ED2A01C3D661}tf10001120</Template>
  <TotalTime>3077</TotalTime>
  <Words>730</Words>
  <Application>Microsoft Macintosh PowerPoint</Application>
  <PresentationFormat>On-screen Show (4:3)</PresentationFormat>
  <Paragraphs>101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Gill Sans MT</vt:lpstr>
      <vt:lpstr>Parcel</vt:lpstr>
      <vt:lpstr>Race, Ethnicity and Identity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Teaching</vt:lpstr>
      <vt:lpstr>Previous dissertation topics</vt:lpstr>
      <vt:lpstr>Previous dissertation topics</vt:lpstr>
      <vt:lpstr>Learning Outcomes </vt:lpstr>
      <vt:lpstr>Learning Outcomes</vt:lpstr>
      <vt:lpstr>Assessment </vt:lpstr>
      <vt:lpstr>About the convenor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Race, Ethnicity and Identity</dc:title>
  <dc:creator>Pamela Kea</dc:creator>
  <cp:lastModifiedBy>Pamela Kea</cp:lastModifiedBy>
  <cp:revision>74</cp:revision>
  <cp:lastPrinted>2015-03-26T09:04:50Z</cp:lastPrinted>
  <dcterms:created xsi:type="dcterms:W3CDTF">2013-04-11T08:52:53Z</dcterms:created>
  <dcterms:modified xsi:type="dcterms:W3CDTF">2024-02-09T15:09:40Z</dcterms:modified>
</cp:coreProperties>
</file>