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8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720" r:id="rId2"/>
    <p:sldMasterId id="2147483705" r:id="rId3"/>
    <p:sldMasterId id="2147483746" r:id="rId4"/>
    <p:sldMasterId id="2147483789" r:id="rId5"/>
    <p:sldMasterId id="2147483974" r:id="rId6"/>
    <p:sldMasterId id="2147483995" r:id="rId7"/>
    <p:sldMasterId id="2147484016" r:id="rId8"/>
    <p:sldMasterId id="2147484037" r:id="rId9"/>
  </p:sldMasterIdLst>
  <p:notesMasterIdLst>
    <p:notesMasterId r:id="rId18"/>
  </p:notesMasterIdLst>
  <p:handoutMasterIdLst>
    <p:handoutMasterId r:id="rId19"/>
  </p:handoutMasterIdLst>
  <p:sldIdLst>
    <p:sldId id="256" r:id="rId10"/>
    <p:sldId id="264" r:id="rId11"/>
    <p:sldId id="265" r:id="rId12"/>
    <p:sldId id="257" r:id="rId13"/>
    <p:sldId id="258" r:id="rId14"/>
    <p:sldId id="259" r:id="rId15"/>
    <p:sldId id="262" r:id="rId16"/>
    <p:sldId id="26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F34"/>
    <a:srgbClr val="F269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1188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6" d="100"/>
          <a:sy n="86" d="100"/>
        </p:scale>
        <p:origin x="37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781FB0-E4AF-49C7-A7AB-F34D07B0B1A6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B4523541-077F-41BD-9328-655C47DCF909}">
      <dgm:prSet phldrT="[Text]"/>
      <dgm:spPr/>
      <dgm:t>
        <a:bodyPr/>
        <a:lstStyle/>
        <a:p>
          <a:r>
            <a:rPr lang="en-GB" b="1" dirty="0"/>
            <a:t>September </a:t>
          </a:r>
        </a:p>
        <a:p>
          <a:r>
            <a:rPr lang="en-GB" dirty="0"/>
            <a:t>     Induction	</a:t>
          </a:r>
        </a:p>
      </dgm:t>
    </dgm:pt>
    <dgm:pt modelId="{1E04F612-BE98-4A26-B181-831F06D7457D}" type="parTrans" cxnId="{7A84F147-23F6-4231-8530-2A46EB2EF894}">
      <dgm:prSet/>
      <dgm:spPr/>
      <dgm:t>
        <a:bodyPr/>
        <a:lstStyle/>
        <a:p>
          <a:endParaRPr lang="en-GB"/>
        </a:p>
      </dgm:t>
    </dgm:pt>
    <dgm:pt modelId="{C7061A10-333B-4066-9B01-B028A8BFC1F7}" type="sibTrans" cxnId="{7A84F147-23F6-4231-8530-2A46EB2EF894}">
      <dgm:prSet/>
      <dgm:spPr/>
      <dgm:t>
        <a:bodyPr/>
        <a:lstStyle/>
        <a:p>
          <a:endParaRPr lang="en-GB"/>
        </a:p>
      </dgm:t>
    </dgm:pt>
    <dgm:pt modelId="{64071078-3979-4780-842F-7015BA38E9E4}">
      <dgm:prSet phldrT="[Text]"/>
      <dgm:spPr/>
      <dgm:t>
        <a:bodyPr/>
        <a:lstStyle/>
        <a:p>
          <a:endParaRPr lang="en-GB" dirty="0"/>
        </a:p>
        <a:p>
          <a:endParaRPr lang="en-GB" b="1" dirty="0"/>
        </a:p>
        <a:p>
          <a:r>
            <a:rPr lang="en-GB" b="1" dirty="0"/>
            <a:t>October-November</a:t>
          </a:r>
        </a:p>
        <a:p>
          <a:r>
            <a:rPr lang="en-GB" dirty="0"/>
            <a:t>Identify research interests </a:t>
          </a:r>
        </a:p>
        <a:p>
          <a:r>
            <a:rPr lang="en-GB" dirty="0"/>
            <a:t> </a:t>
          </a:r>
        </a:p>
      </dgm:t>
    </dgm:pt>
    <dgm:pt modelId="{627C7481-91AA-439D-87CE-9A6FD636AD51}" type="parTrans" cxnId="{EE5B3DC7-8A22-4F93-9FB6-01CC77915C2C}">
      <dgm:prSet/>
      <dgm:spPr/>
      <dgm:t>
        <a:bodyPr/>
        <a:lstStyle/>
        <a:p>
          <a:endParaRPr lang="en-GB"/>
        </a:p>
      </dgm:t>
    </dgm:pt>
    <dgm:pt modelId="{AA219CD8-474B-400B-BC5C-F5DC1D89448E}" type="sibTrans" cxnId="{EE5B3DC7-8A22-4F93-9FB6-01CC77915C2C}">
      <dgm:prSet/>
      <dgm:spPr/>
      <dgm:t>
        <a:bodyPr/>
        <a:lstStyle/>
        <a:p>
          <a:endParaRPr lang="en-GB"/>
        </a:p>
      </dgm:t>
    </dgm:pt>
    <dgm:pt modelId="{B82C80EB-FB24-45E3-8FC1-1EE0B193F6A0}">
      <dgm:prSet phldrT="[Text]"/>
      <dgm:spPr/>
      <dgm:t>
        <a:bodyPr/>
        <a:lstStyle/>
        <a:p>
          <a:endParaRPr lang="en-GB" dirty="0"/>
        </a:p>
        <a:p>
          <a:r>
            <a:rPr lang="en-GB" b="1" dirty="0"/>
            <a:t>December 3</a:t>
          </a:r>
          <a:r>
            <a:rPr lang="en-GB" b="1" baseline="30000" dirty="0"/>
            <a:t>rd</a:t>
          </a:r>
          <a:r>
            <a:rPr lang="en-GB" b="1" dirty="0"/>
            <a:t> 2021</a:t>
          </a:r>
        </a:p>
        <a:p>
          <a:r>
            <a:rPr lang="en-GB" dirty="0"/>
            <a:t>Expressions of interest, CVs and names of 3 organisations</a:t>
          </a:r>
        </a:p>
      </dgm:t>
    </dgm:pt>
    <dgm:pt modelId="{CF2082E3-5A15-410E-B79A-78DBA2F1CE5D}" type="parTrans" cxnId="{936D0172-8BB9-4DEC-9103-0FD2D1F5F044}">
      <dgm:prSet/>
      <dgm:spPr/>
      <dgm:t>
        <a:bodyPr/>
        <a:lstStyle/>
        <a:p>
          <a:endParaRPr lang="en-GB"/>
        </a:p>
      </dgm:t>
    </dgm:pt>
    <dgm:pt modelId="{CB7A6485-23F9-4152-BBC7-5DF8FF523F7B}" type="sibTrans" cxnId="{936D0172-8BB9-4DEC-9103-0FD2D1F5F044}">
      <dgm:prSet/>
      <dgm:spPr/>
      <dgm:t>
        <a:bodyPr/>
        <a:lstStyle/>
        <a:p>
          <a:endParaRPr lang="en-GB"/>
        </a:p>
      </dgm:t>
    </dgm:pt>
    <dgm:pt modelId="{3C277546-508A-4B0B-8ADB-DF43AAC92726}" type="pres">
      <dgm:prSet presAssocID="{74781FB0-E4AF-49C7-A7AB-F34D07B0B1A6}" presName="CompostProcess" presStyleCnt="0">
        <dgm:presLayoutVars>
          <dgm:dir/>
          <dgm:resizeHandles val="exact"/>
        </dgm:presLayoutVars>
      </dgm:prSet>
      <dgm:spPr/>
    </dgm:pt>
    <dgm:pt modelId="{CBAB9132-D05A-4498-A1E3-7AC6CAC53459}" type="pres">
      <dgm:prSet presAssocID="{74781FB0-E4AF-49C7-A7AB-F34D07B0B1A6}" presName="arrow" presStyleLbl="bgShp" presStyleIdx="0" presStyleCnt="1"/>
      <dgm:spPr/>
    </dgm:pt>
    <dgm:pt modelId="{92F4F4EB-F5B8-4109-8AED-757B30DF6B9C}" type="pres">
      <dgm:prSet presAssocID="{74781FB0-E4AF-49C7-A7AB-F34D07B0B1A6}" presName="linearProcess" presStyleCnt="0"/>
      <dgm:spPr/>
    </dgm:pt>
    <dgm:pt modelId="{48F0E305-0400-4268-A0CA-BE63E9263B88}" type="pres">
      <dgm:prSet presAssocID="{B4523541-077F-41BD-9328-655C47DCF909}" presName="textNode" presStyleLbl="node1" presStyleIdx="0" presStyleCnt="3">
        <dgm:presLayoutVars>
          <dgm:bulletEnabled val="1"/>
        </dgm:presLayoutVars>
      </dgm:prSet>
      <dgm:spPr/>
    </dgm:pt>
    <dgm:pt modelId="{C8B7F1B1-643B-4207-9E91-37D039EED51E}" type="pres">
      <dgm:prSet presAssocID="{C7061A10-333B-4066-9B01-B028A8BFC1F7}" presName="sibTrans" presStyleCnt="0"/>
      <dgm:spPr/>
    </dgm:pt>
    <dgm:pt modelId="{5CA3802D-2270-41AD-97D0-02B475F00E50}" type="pres">
      <dgm:prSet presAssocID="{64071078-3979-4780-842F-7015BA38E9E4}" presName="textNode" presStyleLbl="node1" presStyleIdx="1" presStyleCnt="3">
        <dgm:presLayoutVars>
          <dgm:bulletEnabled val="1"/>
        </dgm:presLayoutVars>
      </dgm:prSet>
      <dgm:spPr/>
    </dgm:pt>
    <dgm:pt modelId="{D3F2D2B9-2856-4A28-989F-AE8763F31301}" type="pres">
      <dgm:prSet presAssocID="{AA219CD8-474B-400B-BC5C-F5DC1D89448E}" presName="sibTrans" presStyleCnt="0"/>
      <dgm:spPr/>
    </dgm:pt>
    <dgm:pt modelId="{C329261F-C5D5-4D32-840F-6DDD9833B8FA}" type="pres">
      <dgm:prSet presAssocID="{B82C80EB-FB24-45E3-8FC1-1EE0B193F6A0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B2AAD91A-FF4C-4372-BA00-43207C456796}" type="presOf" srcId="{64071078-3979-4780-842F-7015BA38E9E4}" destId="{5CA3802D-2270-41AD-97D0-02B475F00E50}" srcOrd="0" destOrd="0" presId="urn:microsoft.com/office/officeart/2005/8/layout/hProcess9"/>
    <dgm:cxn modelId="{B2C61834-FA87-4960-A84E-1AA9ED31B344}" type="presOf" srcId="{74781FB0-E4AF-49C7-A7AB-F34D07B0B1A6}" destId="{3C277546-508A-4B0B-8ADB-DF43AAC92726}" srcOrd="0" destOrd="0" presId="urn:microsoft.com/office/officeart/2005/8/layout/hProcess9"/>
    <dgm:cxn modelId="{7A84F147-23F6-4231-8530-2A46EB2EF894}" srcId="{74781FB0-E4AF-49C7-A7AB-F34D07B0B1A6}" destId="{B4523541-077F-41BD-9328-655C47DCF909}" srcOrd="0" destOrd="0" parTransId="{1E04F612-BE98-4A26-B181-831F06D7457D}" sibTransId="{C7061A10-333B-4066-9B01-B028A8BFC1F7}"/>
    <dgm:cxn modelId="{936D0172-8BB9-4DEC-9103-0FD2D1F5F044}" srcId="{74781FB0-E4AF-49C7-A7AB-F34D07B0B1A6}" destId="{B82C80EB-FB24-45E3-8FC1-1EE0B193F6A0}" srcOrd="2" destOrd="0" parTransId="{CF2082E3-5A15-410E-B79A-78DBA2F1CE5D}" sibTransId="{CB7A6485-23F9-4152-BBC7-5DF8FF523F7B}"/>
    <dgm:cxn modelId="{CDCD8495-4272-47AA-95E7-91BB6A0170DF}" type="presOf" srcId="{B4523541-077F-41BD-9328-655C47DCF909}" destId="{48F0E305-0400-4268-A0CA-BE63E9263B88}" srcOrd="0" destOrd="0" presId="urn:microsoft.com/office/officeart/2005/8/layout/hProcess9"/>
    <dgm:cxn modelId="{2C643AAB-AA76-42C1-B0CC-DBC5A8FC4B29}" type="presOf" srcId="{B82C80EB-FB24-45E3-8FC1-1EE0B193F6A0}" destId="{C329261F-C5D5-4D32-840F-6DDD9833B8FA}" srcOrd="0" destOrd="0" presId="urn:microsoft.com/office/officeart/2005/8/layout/hProcess9"/>
    <dgm:cxn modelId="{EE5B3DC7-8A22-4F93-9FB6-01CC77915C2C}" srcId="{74781FB0-E4AF-49C7-A7AB-F34D07B0B1A6}" destId="{64071078-3979-4780-842F-7015BA38E9E4}" srcOrd="1" destOrd="0" parTransId="{627C7481-91AA-439D-87CE-9A6FD636AD51}" sibTransId="{AA219CD8-474B-400B-BC5C-F5DC1D89448E}"/>
    <dgm:cxn modelId="{6FD2C7CC-8EEC-46A8-ACD9-62E0F5DD1071}" type="presParOf" srcId="{3C277546-508A-4B0B-8ADB-DF43AAC92726}" destId="{CBAB9132-D05A-4498-A1E3-7AC6CAC53459}" srcOrd="0" destOrd="0" presId="urn:microsoft.com/office/officeart/2005/8/layout/hProcess9"/>
    <dgm:cxn modelId="{5F33C04E-2BCD-4620-8D5D-47980789C26D}" type="presParOf" srcId="{3C277546-508A-4B0B-8ADB-DF43AAC92726}" destId="{92F4F4EB-F5B8-4109-8AED-757B30DF6B9C}" srcOrd="1" destOrd="0" presId="urn:microsoft.com/office/officeart/2005/8/layout/hProcess9"/>
    <dgm:cxn modelId="{7180341D-3749-4EF2-9FFD-CA4C81B26379}" type="presParOf" srcId="{92F4F4EB-F5B8-4109-8AED-757B30DF6B9C}" destId="{48F0E305-0400-4268-A0CA-BE63E9263B88}" srcOrd="0" destOrd="0" presId="urn:microsoft.com/office/officeart/2005/8/layout/hProcess9"/>
    <dgm:cxn modelId="{63B805CC-30C6-4BC7-9A1B-4F6E48DC63BC}" type="presParOf" srcId="{92F4F4EB-F5B8-4109-8AED-757B30DF6B9C}" destId="{C8B7F1B1-643B-4207-9E91-37D039EED51E}" srcOrd="1" destOrd="0" presId="urn:microsoft.com/office/officeart/2005/8/layout/hProcess9"/>
    <dgm:cxn modelId="{E7E6BC16-3BB2-497A-BE04-D9F8A861AEEE}" type="presParOf" srcId="{92F4F4EB-F5B8-4109-8AED-757B30DF6B9C}" destId="{5CA3802D-2270-41AD-97D0-02B475F00E50}" srcOrd="2" destOrd="0" presId="urn:microsoft.com/office/officeart/2005/8/layout/hProcess9"/>
    <dgm:cxn modelId="{9F2021EC-C555-47D9-84AD-9D37B18033C1}" type="presParOf" srcId="{92F4F4EB-F5B8-4109-8AED-757B30DF6B9C}" destId="{D3F2D2B9-2856-4A28-989F-AE8763F31301}" srcOrd="3" destOrd="0" presId="urn:microsoft.com/office/officeart/2005/8/layout/hProcess9"/>
    <dgm:cxn modelId="{62DE4984-7783-4E74-AE62-752222455E07}" type="presParOf" srcId="{92F4F4EB-F5B8-4109-8AED-757B30DF6B9C}" destId="{C329261F-C5D5-4D32-840F-6DDD9833B8FA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5429BD7-63A1-4A42-8C24-509A8A5221FF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981972D0-722A-4D6F-9D4A-C80EA92DEDB6}">
      <dgm:prSet phldrT="[Text]" custT="1"/>
      <dgm:spPr/>
      <dgm:t>
        <a:bodyPr/>
        <a:lstStyle/>
        <a:p>
          <a:r>
            <a:rPr lang="en-GB" sz="2000" b="1" dirty="0"/>
            <a:t>December -February </a:t>
          </a:r>
        </a:p>
        <a:p>
          <a:r>
            <a:rPr lang="en-GB" sz="2000" dirty="0"/>
            <a:t>Identify and contact organisations </a:t>
          </a:r>
        </a:p>
      </dgm:t>
    </dgm:pt>
    <dgm:pt modelId="{030FFB5F-AD01-48F5-A262-CC5B79298557}" type="parTrans" cxnId="{EEAF8F86-CC9B-4EC6-86CF-EE11475C3879}">
      <dgm:prSet/>
      <dgm:spPr/>
      <dgm:t>
        <a:bodyPr/>
        <a:lstStyle/>
        <a:p>
          <a:endParaRPr lang="en-GB"/>
        </a:p>
      </dgm:t>
    </dgm:pt>
    <dgm:pt modelId="{5723A468-1888-4C86-BA5D-652979764D44}" type="sibTrans" cxnId="{EEAF8F86-CC9B-4EC6-86CF-EE11475C3879}">
      <dgm:prSet/>
      <dgm:spPr/>
      <dgm:t>
        <a:bodyPr/>
        <a:lstStyle/>
        <a:p>
          <a:endParaRPr lang="en-GB"/>
        </a:p>
      </dgm:t>
    </dgm:pt>
    <dgm:pt modelId="{1F5654BF-A98E-4F10-B5BE-E3286C5F95E9}">
      <dgm:prSet phldrT="[Text]" custT="1"/>
      <dgm:spPr/>
      <dgm:t>
        <a:bodyPr/>
        <a:lstStyle/>
        <a:p>
          <a:endParaRPr lang="en-GB" sz="2000" dirty="0"/>
        </a:p>
        <a:p>
          <a:endParaRPr lang="en-GB" sz="2000" dirty="0"/>
        </a:p>
        <a:p>
          <a:endParaRPr lang="en-GB" sz="2000" dirty="0"/>
        </a:p>
        <a:p>
          <a:endParaRPr lang="en-GB" sz="2000" dirty="0"/>
        </a:p>
        <a:p>
          <a:r>
            <a:rPr lang="en-GB" sz="2000" b="1" dirty="0"/>
            <a:t>February-April</a:t>
          </a:r>
        </a:p>
        <a:p>
          <a:endParaRPr lang="en-GB" sz="2000" dirty="0"/>
        </a:p>
        <a:p>
          <a:r>
            <a:rPr lang="en-GB" sz="2000" dirty="0"/>
            <a:t>Complete documentation</a:t>
          </a:r>
        </a:p>
        <a:p>
          <a:endParaRPr lang="en-GB" sz="2000" dirty="0"/>
        </a:p>
        <a:p>
          <a:endParaRPr lang="en-GB" sz="2000" dirty="0"/>
        </a:p>
        <a:p>
          <a:endParaRPr lang="en-GB" sz="1100" dirty="0"/>
        </a:p>
        <a:p>
          <a:endParaRPr lang="en-GB" sz="1100" dirty="0"/>
        </a:p>
      </dgm:t>
    </dgm:pt>
    <dgm:pt modelId="{C4C17D78-7531-414A-99FF-5730748C33B9}" type="parTrans" cxnId="{B38659F2-473B-4ED9-8DAD-9EAE30A7AE21}">
      <dgm:prSet/>
      <dgm:spPr/>
      <dgm:t>
        <a:bodyPr/>
        <a:lstStyle/>
        <a:p>
          <a:endParaRPr lang="en-GB"/>
        </a:p>
      </dgm:t>
    </dgm:pt>
    <dgm:pt modelId="{3EF2E96D-5BA2-459E-85E0-14B7B85A61EC}" type="sibTrans" cxnId="{B38659F2-473B-4ED9-8DAD-9EAE30A7AE21}">
      <dgm:prSet/>
      <dgm:spPr/>
      <dgm:t>
        <a:bodyPr/>
        <a:lstStyle/>
        <a:p>
          <a:endParaRPr lang="en-GB"/>
        </a:p>
      </dgm:t>
    </dgm:pt>
    <dgm:pt modelId="{79D2D49A-2AAD-496D-A710-8514868E88F7}">
      <dgm:prSet phldrT="[Text]" custT="1"/>
      <dgm:spPr/>
      <dgm:t>
        <a:bodyPr/>
        <a:lstStyle/>
        <a:p>
          <a:r>
            <a:rPr lang="en-GB" sz="2000" b="1" dirty="0"/>
            <a:t>June-August</a:t>
          </a:r>
        </a:p>
        <a:p>
          <a:r>
            <a:rPr lang="en-GB" sz="2000" dirty="0"/>
            <a:t> </a:t>
          </a:r>
        </a:p>
        <a:p>
          <a:r>
            <a:rPr lang="en-GB" sz="2000" dirty="0"/>
            <a:t>Placement begins </a:t>
          </a:r>
        </a:p>
      </dgm:t>
    </dgm:pt>
    <dgm:pt modelId="{18BB005C-5757-43DF-BFDE-E7E80EFF94B4}" type="parTrans" cxnId="{0C43F283-F2E7-4131-814B-062B553BA841}">
      <dgm:prSet/>
      <dgm:spPr/>
      <dgm:t>
        <a:bodyPr/>
        <a:lstStyle/>
        <a:p>
          <a:endParaRPr lang="en-GB"/>
        </a:p>
      </dgm:t>
    </dgm:pt>
    <dgm:pt modelId="{B3DA7388-2912-47B3-8403-16A4A5FB9F0B}" type="sibTrans" cxnId="{0C43F283-F2E7-4131-814B-062B553BA841}">
      <dgm:prSet/>
      <dgm:spPr/>
      <dgm:t>
        <a:bodyPr/>
        <a:lstStyle/>
        <a:p>
          <a:endParaRPr lang="en-GB"/>
        </a:p>
      </dgm:t>
    </dgm:pt>
    <dgm:pt modelId="{32ACA576-A586-477D-9483-D99DAE341703}" type="pres">
      <dgm:prSet presAssocID="{95429BD7-63A1-4A42-8C24-509A8A5221FF}" presName="CompostProcess" presStyleCnt="0">
        <dgm:presLayoutVars>
          <dgm:dir/>
          <dgm:resizeHandles val="exact"/>
        </dgm:presLayoutVars>
      </dgm:prSet>
      <dgm:spPr/>
    </dgm:pt>
    <dgm:pt modelId="{16724CA5-B797-4620-9E25-1DC52DEEF5E3}" type="pres">
      <dgm:prSet presAssocID="{95429BD7-63A1-4A42-8C24-509A8A5221FF}" presName="arrow" presStyleLbl="bgShp" presStyleIdx="0" presStyleCnt="1"/>
      <dgm:spPr/>
    </dgm:pt>
    <dgm:pt modelId="{D7E76A10-BA32-4F33-9018-B025CBA6BA65}" type="pres">
      <dgm:prSet presAssocID="{95429BD7-63A1-4A42-8C24-509A8A5221FF}" presName="linearProcess" presStyleCnt="0"/>
      <dgm:spPr/>
    </dgm:pt>
    <dgm:pt modelId="{6A7C35F3-571E-4C60-8DA1-96BD421ED97F}" type="pres">
      <dgm:prSet presAssocID="{981972D0-722A-4D6F-9D4A-C80EA92DEDB6}" presName="textNode" presStyleLbl="node1" presStyleIdx="0" presStyleCnt="3" custLinFactNeighborY="424">
        <dgm:presLayoutVars>
          <dgm:bulletEnabled val="1"/>
        </dgm:presLayoutVars>
      </dgm:prSet>
      <dgm:spPr/>
    </dgm:pt>
    <dgm:pt modelId="{700E0314-6E12-449D-A846-73A52C4406D3}" type="pres">
      <dgm:prSet presAssocID="{5723A468-1888-4C86-BA5D-652979764D44}" presName="sibTrans" presStyleCnt="0"/>
      <dgm:spPr/>
    </dgm:pt>
    <dgm:pt modelId="{785909A4-3FFE-40F0-9F10-38369DBC4114}" type="pres">
      <dgm:prSet presAssocID="{1F5654BF-A98E-4F10-B5BE-E3286C5F95E9}" presName="textNode" presStyleLbl="node1" presStyleIdx="1" presStyleCnt="3">
        <dgm:presLayoutVars>
          <dgm:bulletEnabled val="1"/>
        </dgm:presLayoutVars>
      </dgm:prSet>
      <dgm:spPr/>
    </dgm:pt>
    <dgm:pt modelId="{769FA3B8-AD89-49C7-8B39-C347B6607688}" type="pres">
      <dgm:prSet presAssocID="{3EF2E96D-5BA2-459E-85E0-14B7B85A61EC}" presName="sibTrans" presStyleCnt="0"/>
      <dgm:spPr/>
    </dgm:pt>
    <dgm:pt modelId="{2AF27B98-B990-485E-AC34-D2A877BCB134}" type="pres">
      <dgm:prSet presAssocID="{79D2D49A-2AAD-496D-A710-8514868E88F7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A077711C-80EB-4BB6-B182-F55552F5E5E7}" type="presOf" srcId="{1F5654BF-A98E-4F10-B5BE-E3286C5F95E9}" destId="{785909A4-3FFE-40F0-9F10-38369DBC4114}" srcOrd="0" destOrd="0" presId="urn:microsoft.com/office/officeart/2005/8/layout/hProcess9"/>
    <dgm:cxn modelId="{7B15A520-E2E8-4331-A1F0-B1EF65A04832}" type="presOf" srcId="{79D2D49A-2AAD-496D-A710-8514868E88F7}" destId="{2AF27B98-B990-485E-AC34-D2A877BCB134}" srcOrd="0" destOrd="0" presId="urn:microsoft.com/office/officeart/2005/8/layout/hProcess9"/>
    <dgm:cxn modelId="{0C43F283-F2E7-4131-814B-062B553BA841}" srcId="{95429BD7-63A1-4A42-8C24-509A8A5221FF}" destId="{79D2D49A-2AAD-496D-A710-8514868E88F7}" srcOrd="2" destOrd="0" parTransId="{18BB005C-5757-43DF-BFDE-E7E80EFF94B4}" sibTransId="{B3DA7388-2912-47B3-8403-16A4A5FB9F0B}"/>
    <dgm:cxn modelId="{EEAF8F86-CC9B-4EC6-86CF-EE11475C3879}" srcId="{95429BD7-63A1-4A42-8C24-509A8A5221FF}" destId="{981972D0-722A-4D6F-9D4A-C80EA92DEDB6}" srcOrd="0" destOrd="0" parTransId="{030FFB5F-AD01-48F5-A262-CC5B79298557}" sibTransId="{5723A468-1888-4C86-BA5D-652979764D44}"/>
    <dgm:cxn modelId="{3F07C6C9-1BC0-4484-AE03-18EE05523A3F}" type="presOf" srcId="{981972D0-722A-4D6F-9D4A-C80EA92DEDB6}" destId="{6A7C35F3-571E-4C60-8DA1-96BD421ED97F}" srcOrd="0" destOrd="0" presId="urn:microsoft.com/office/officeart/2005/8/layout/hProcess9"/>
    <dgm:cxn modelId="{7DB9F5D7-A0E6-4D0D-A6EF-8F9CFDAB5A05}" type="presOf" srcId="{95429BD7-63A1-4A42-8C24-509A8A5221FF}" destId="{32ACA576-A586-477D-9483-D99DAE341703}" srcOrd="0" destOrd="0" presId="urn:microsoft.com/office/officeart/2005/8/layout/hProcess9"/>
    <dgm:cxn modelId="{B38659F2-473B-4ED9-8DAD-9EAE30A7AE21}" srcId="{95429BD7-63A1-4A42-8C24-509A8A5221FF}" destId="{1F5654BF-A98E-4F10-B5BE-E3286C5F95E9}" srcOrd="1" destOrd="0" parTransId="{C4C17D78-7531-414A-99FF-5730748C33B9}" sibTransId="{3EF2E96D-5BA2-459E-85E0-14B7B85A61EC}"/>
    <dgm:cxn modelId="{10D90C43-210C-45E5-8874-2D7341621111}" type="presParOf" srcId="{32ACA576-A586-477D-9483-D99DAE341703}" destId="{16724CA5-B797-4620-9E25-1DC52DEEF5E3}" srcOrd="0" destOrd="0" presId="urn:microsoft.com/office/officeart/2005/8/layout/hProcess9"/>
    <dgm:cxn modelId="{6CA087DF-0695-42CA-880C-C7D1A987E506}" type="presParOf" srcId="{32ACA576-A586-477D-9483-D99DAE341703}" destId="{D7E76A10-BA32-4F33-9018-B025CBA6BA65}" srcOrd="1" destOrd="0" presId="urn:microsoft.com/office/officeart/2005/8/layout/hProcess9"/>
    <dgm:cxn modelId="{383BC8CA-3326-41FD-8324-D86E1280CD85}" type="presParOf" srcId="{D7E76A10-BA32-4F33-9018-B025CBA6BA65}" destId="{6A7C35F3-571E-4C60-8DA1-96BD421ED97F}" srcOrd="0" destOrd="0" presId="urn:microsoft.com/office/officeart/2005/8/layout/hProcess9"/>
    <dgm:cxn modelId="{BCB284BE-9889-4BA7-8048-8787D51A32BF}" type="presParOf" srcId="{D7E76A10-BA32-4F33-9018-B025CBA6BA65}" destId="{700E0314-6E12-449D-A846-73A52C4406D3}" srcOrd="1" destOrd="0" presId="urn:microsoft.com/office/officeart/2005/8/layout/hProcess9"/>
    <dgm:cxn modelId="{A1CF928C-E3E0-413C-8ADD-5537E5C8F0BF}" type="presParOf" srcId="{D7E76A10-BA32-4F33-9018-B025CBA6BA65}" destId="{785909A4-3FFE-40F0-9F10-38369DBC4114}" srcOrd="2" destOrd="0" presId="urn:microsoft.com/office/officeart/2005/8/layout/hProcess9"/>
    <dgm:cxn modelId="{BAC3FD0D-62D0-4D16-8C2E-E69EE98E943D}" type="presParOf" srcId="{D7E76A10-BA32-4F33-9018-B025CBA6BA65}" destId="{769FA3B8-AD89-49C7-8B39-C347B6607688}" srcOrd="3" destOrd="0" presId="urn:microsoft.com/office/officeart/2005/8/layout/hProcess9"/>
    <dgm:cxn modelId="{F78FC365-DFBD-4A3B-82EF-005957A8C022}" type="presParOf" srcId="{D7E76A10-BA32-4F33-9018-B025CBA6BA65}" destId="{2AF27B98-B990-485E-AC34-D2A877BCB134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AB9132-D05A-4498-A1E3-7AC6CAC53459}">
      <dsp:nvSpPr>
        <dsp:cNvPr id="0" name=""/>
        <dsp:cNvSpPr/>
      </dsp:nvSpPr>
      <dsp:spPr>
        <a:xfrm>
          <a:off x="645022" y="0"/>
          <a:ext cx="7310257" cy="5996373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F0E305-0400-4268-A0CA-BE63E9263B88}">
      <dsp:nvSpPr>
        <dsp:cNvPr id="0" name=""/>
        <dsp:cNvSpPr/>
      </dsp:nvSpPr>
      <dsp:spPr>
        <a:xfrm>
          <a:off x="9238" y="1798911"/>
          <a:ext cx="2768222" cy="23985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September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     Induction	</a:t>
          </a:r>
        </a:p>
      </dsp:txBody>
      <dsp:txXfrm>
        <a:off x="126326" y="1915999"/>
        <a:ext cx="2534046" cy="2164373"/>
      </dsp:txXfrm>
    </dsp:sp>
    <dsp:sp modelId="{5CA3802D-2270-41AD-97D0-02B475F00E50}">
      <dsp:nvSpPr>
        <dsp:cNvPr id="0" name=""/>
        <dsp:cNvSpPr/>
      </dsp:nvSpPr>
      <dsp:spPr>
        <a:xfrm>
          <a:off x="2916040" y="1798911"/>
          <a:ext cx="2768222" cy="23985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0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000" b="1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October-November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Identify research interests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 </a:t>
          </a:r>
        </a:p>
      </dsp:txBody>
      <dsp:txXfrm>
        <a:off x="3033128" y="1915999"/>
        <a:ext cx="2534046" cy="2164373"/>
      </dsp:txXfrm>
    </dsp:sp>
    <dsp:sp modelId="{C329261F-C5D5-4D32-840F-6DDD9833B8FA}">
      <dsp:nvSpPr>
        <dsp:cNvPr id="0" name=""/>
        <dsp:cNvSpPr/>
      </dsp:nvSpPr>
      <dsp:spPr>
        <a:xfrm>
          <a:off x="5822841" y="1798911"/>
          <a:ext cx="2768222" cy="23985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0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December 3</a:t>
          </a:r>
          <a:r>
            <a:rPr lang="en-GB" sz="2000" b="1" kern="1200" baseline="30000" dirty="0"/>
            <a:t>rd</a:t>
          </a:r>
          <a:r>
            <a:rPr lang="en-GB" sz="2000" b="1" kern="1200" dirty="0"/>
            <a:t> 2021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Expressions of interest, CVs and names of 3 organisations</a:t>
          </a:r>
        </a:p>
      </dsp:txBody>
      <dsp:txXfrm>
        <a:off x="5939929" y="1915999"/>
        <a:ext cx="2534046" cy="21643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724CA5-B797-4620-9E25-1DC52DEEF5E3}">
      <dsp:nvSpPr>
        <dsp:cNvPr id="0" name=""/>
        <dsp:cNvSpPr/>
      </dsp:nvSpPr>
      <dsp:spPr>
        <a:xfrm>
          <a:off x="613512" y="0"/>
          <a:ext cx="6953147" cy="5568778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7C35F3-571E-4C60-8DA1-96BD421ED97F}">
      <dsp:nvSpPr>
        <dsp:cNvPr id="0" name=""/>
        <dsp:cNvSpPr/>
      </dsp:nvSpPr>
      <dsp:spPr>
        <a:xfrm>
          <a:off x="62" y="1680078"/>
          <a:ext cx="2521379" cy="22275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December -February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Identify and contact organisations </a:t>
          </a:r>
        </a:p>
      </dsp:txBody>
      <dsp:txXfrm>
        <a:off x="108800" y="1788816"/>
        <a:ext cx="2303903" cy="2010035"/>
      </dsp:txXfrm>
    </dsp:sp>
    <dsp:sp modelId="{785909A4-3FFE-40F0-9F10-38369DBC4114}">
      <dsp:nvSpPr>
        <dsp:cNvPr id="0" name=""/>
        <dsp:cNvSpPr/>
      </dsp:nvSpPr>
      <dsp:spPr>
        <a:xfrm>
          <a:off x="2829396" y="1670633"/>
          <a:ext cx="2521379" cy="22275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0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0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0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0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February-April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0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Complete documentation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0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0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 dirty="0"/>
        </a:p>
      </dsp:txBody>
      <dsp:txXfrm>
        <a:off x="2938134" y="1779371"/>
        <a:ext cx="2303903" cy="2010035"/>
      </dsp:txXfrm>
    </dsp:sp>
    <dsp:sp modelId="{2AF27B98-B990-485E-AC34-D2A877BCB134}">
      <dsp:nvSpPr>
        <dsp:cNvPr id="0" name=""/>
        <dsp:cNvSpPr/>
      </dsp:nvSpPr>
      <dsp:spPr>
        <a:xfrm>
          <a:off x="5658731" y="1670633"/>
          <a:ext cx="2521379" cy="22275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June-August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Placement begins </a:t>
          </a:r>
        </a:p>
      </dsp:txBody>
      <dsp:txXfrm>
        <a:off x="5767469" y="1779371"/>
        <a:ext cx="2303903" cy="20100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05/10/2021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324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1"/>
            <a:ext cx="8966200" cy="668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3880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200" cy="66801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9056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1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746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5404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59057" cy="66791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/>
              <a:t>Drag your image here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9633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277" y="5366608"/>
              <a:ext cx="1072823" cy="942921"/>
            </a:xfrm>
            <a:prstGeom prst="rect">
              <a:avLst/>
            </a:prstGeom>
          </p:spPr>
        </p:pic>
      </p:grp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385447">
            <a:off x="4935738" y="4442902"/>
            <a:ext cx="622961" cy="940549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 userDrawn="1"/>
        </p:nvSpPr>
        <p:spPr>
          <a:xfrm>
            <a:off x="5813435" y="4467732"/>
            <a:ext cx="1580796" cy="1005200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938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890"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65445" cy="7027334"/>
            <a:chOff x="-9526" y="-84667"/>
            <a:chExt cx="12353925" cy="702733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73622" y="3287224"/>
              <a:ext cx="6870621" cy="2709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9147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2" r="11718"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28" name="Group 27"/>
          <p:cNvGrpSpPr/>
          <p:nvPr userDrawn="1"/>
        </p:nvGrpSpPr>
        <p:grpSpPr>
          <a:xfrm>
            <a:off x="-7145" y="-84666"/>
            <a:ext cx="9255919" cy="7027333"/>
            <a:chOff x="-9526" y="-84666"/>
            <a:chExt cx="12341224" cy="7027333"/>
          </a:xfrm>
        </p:grpSpPr>
        <p:sp>
          <p:nvSpPr>
            <p:cNvPr id="29" name="Rectangle 28"/>
            <p:cNvSpPr/>
            <p:nvPr/>
          </p:nvSpPr>
          <p:spPr>
            <a:xfrm>
              <a:off x="-9526" y="-84666"/>
              <a:ext cx="12192000" cy="1735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1" name="Rectangle 3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2" name="Rectangle 31"/>
            <p:cNvSpPr/>
            <p:nvPr/>
          </p:nvSpPr>
          <p:spPr>
            <a:xfrm rot="5400000">
              <a:off x="8767271" y="3293574"/>
              <a:ext cx="6870621" cy="258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3277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9" r="9954"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46395" cy="6943744"/>
            <a:chOff x="-9526" y="-84667"/>
            <a:chExt cx="12328525" cy="694374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60922" y="3299924"/>
              <a:ext cx="6870621" cy="2455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5074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8" r="8995"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42811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r="13634"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2806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5" t="7210" r="17517" b="-57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24" name="Group 23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5" name="Rectangle 24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8" name="Rectangle 27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3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29454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6"/>
            <a:ext cx="8966198" cy="66906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9246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13540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32231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58587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05745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94377" cy="67044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/>
              <a:t>Drag your image here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grpSp>
        <p:nvGrpSpPr>
          <p:cNvPr id="21" name="Group 20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2" name="Rectangle 21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8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045276" y="445155"/>
            <a:ext cx="1072824" cy="9334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81917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277" y="445154"/>
              <a:ext cx="1072823" cy="942921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214553" flipV="1">
            <a:off x="4723002" y="1477556"/>
            <a:ext cx="622961" cy="940549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 userDrawn="1"/>
        </p:nvSpPr>
        <p:spPr>
          <a:xfrm>
            <a:off x="5600699" y="2095052"/>
            <a:ext cx="1580796" cy="412534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8437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890"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06031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2" r="11718"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42666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9" r="9954"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22441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8" r="8995"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14116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bea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r="13634"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19" name="Group 18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0" name="Rectangle 19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50114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5" t="7210" r="17517" b="-57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70658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374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8855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8260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737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2914" userDrawn="1">
          <p15:clr>
            <a:srgbClr val="FBAE40"/>
          </p15:clr>
        </p15:guide>
        <p15:guide id="3" pos="5432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6994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845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5814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276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34126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88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6989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3795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81631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02051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706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227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24264590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9206991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93074872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06535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089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6991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11154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81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2611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574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2208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71571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31004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7822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33749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4315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14224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54624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4667" y="1435101"/>
            <a:ext cx="4446869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8614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8616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4550205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98671211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64103878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032653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7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8257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5555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37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14610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45214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60714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98787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51679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3240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83117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7636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7900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5875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4525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81525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72777153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83930572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6644639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600247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073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4294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18004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6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72956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7909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7648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32895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50384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05336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732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4543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28687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24196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242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085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401285862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7406885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19548443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784400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77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1259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89457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1778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9975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05218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90004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61008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3190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3502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21745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4164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949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77651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039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9369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6069982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8236256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56548752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9017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9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66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69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86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89.xml"/><Relationship Id="rId21" Type="http://schemas.openxmlformats.org/officeDocument/2006/relationships/theme" Target="../theme/theme8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20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96.xml"/><Relationship Id="rId19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13" Type="http://schemas.openxmlformats.org/officeDocument/2006/relationships/slideLayout" Target="../slideLayouts/slideLayout119.xml"/><Relationship Id="rId18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09.xml"/><Relationship Id="rId21" Type="http://schemas.openxmlformats.org/officeDocument/2006/relationships/theme" Target="../theme/theme9.xml"/><Relationship Id="rId7" Type="http://schemas.openxmlformats.org/officeDocument/2006/relationships/slideLayout" Target="../slideLayouts/slideLayout113.xml"/><Relationship Id="rId12" Type="http://schemas.openxmlformats.org/officeDocument/2006/relationships/slideLayout" Target="../slideLayouts/slideLayout118.xml"/><Relationship Id="rId17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08.xml"/><Relationship Id="rId16" Type="http://schemas.openxmlformats.org/officeDocument/2006/relationships/slideLayout" Target="../slideLayouts/slideLayout122.xml"/><Relationship Id="rId20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5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16.xml"/><Relationship Id="rId19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Relationship Id="rId14" Type="http://schemas.openxmlformats.org/officeDocument/2006/relationships/slideLayout" Target="../slideLayouts/slideLayout1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13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5" r:id="rId2"/>
    <p:sldLayoutId id="2147483717" r:id="rId3"/>
    <p:sldLayoutId id="2147483718" r:id="rId4"/>
    <p:sldLayoutId id="2147483719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013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4058" r:id="rId2"/>
    <p:sldLayoutId id="2147483726" r:id="rId3"/>
    <p:sldLayoutId id="2147483879" r:id="rId4"/>
    <p:sldLayoutId id="2147483698" r:id="rId5"/>
    <p:sldLayoutId id="2147483884" r:id="rId6"/>
    <p:sldLayoutId id="2147483728" r:id="rId7"/>
    <p:sldLayoutId id="2147483882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475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51" r:id="rId3"/>
    <p:sldLayoutId id="2147483752" r:id="rId4"/>
    <p:sldLayoutId id="2147483753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8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4059" r:id="rId2"/>
    <p:sldLayoutId id="2147483749" r:id="rId3"/>
    <p:sldLayoutId id="2147483880" r:id="rId4"/>
    <p:sldLayoutId id="2147483750" r:id="rId5"/>
    <p:sldLayoutId id="2147483883" r:id="rId6"/>
    <p:sldLayoutId id="2147483786" r:id="rId7"/>
    <p:sldLayoutId id="2147483881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29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890" r:id="rId2"/>
    <p:sldLayoutId id="2147483889" r:id="rId3"/>
    <p:sldLayoutId id="2147483791" r:id="rId4"/>
    <p:sldLayoutId id="2147483793" r:id="rId5"/>
    <p:sldLayoutId id="2147483794" r:id="rId6"/>
    <p:sldLayoutId id="2147483795" r:id="rId7"/>
    <p:sldLayoutId id="2147483796" r:id="rId8"/>
    <p:sldLayoutId id="2147483895" r:id="rId9"/>
    <p:sldLayoutId id="2147483901" r:id="rId10"/>
    <p:sldLayoutId id="2147483805" r:id="rId11"/>
    <p:sldLayoutId id="2147483973" r:id="rId12"/>
    <p:sldLayoutId id="2147483959" r:id="rId13"/>
    <p:sldLayoutId id="2147483960" r:id="rId14"/>
    <p:sldLayoutId id="2147483961" r:id="rId15"/>
    <p:sldLayoutId id="2147483962" r:id="rId16"/>
    <p:sldLayoutId id="2147483963" r:id="rId17"/>
    <p:sldLayoutId id="2147483964" r:id="rId18"/>
    <p:sldLayoutId id="2147483965" r:id="rId19"/>
    <p:sldLayoutId id="2147483966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922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  <p:sldLayoutId id="2147483986" r:id="rId12"/>
    <p:sldLayoutId id="2147483987" r:id="rId13"/>
    <p:sldLayoutId id="2147483988" r:id="rId14"/>
    <p:sldLayoutId id="2147483989" r:id="rId15"/>
    <p:sldLayoutId id="2147483990" r:id="rId16"/>
    <p:sldLayoutId id="2147483991" r:id="rId17"/>
    <p:sldLayoutId id="2147483992" r:id="rId18"/>
    <p:sldLayoutId id="2147483993" r:id="rId19"/>
    <p:sldLayoutId id="2147483994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640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  <p:sldLayoutId id="2147484007" r:id="rId12"/>
    <p:sldLayoutId id="2147484008" r:id="rId13"/>
    <p:sldLayoutId id="2147484009" r:id="rId14"/>
    <p:sldLayoutId id="2147484010" r:id="rId15"/>
    <p:sldLayoutId id="2147484011" r:id="rId16"/>
    <p:sldLayoutId id="2147484012" r:id="rId17"/>
    <p:sldLayoutId id="2147484013" r:id="rId18"/>
    <p:sldLayoutId id="2147484014" r:id="rId19"/>
    <p:sldLayoutId id="2147484015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1418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  <p:sldLayoutId id="2147484029" r:id="rId13"/>
    <p:sldLayoutId id="2147484030" r:id="rId14"/>
    <p:sldLayoutId id="2147484031" r:id="rId15"/>
    <p:sldLayoutId id="2147484032" r:id="rId16"/>
    <p:sldLayoutId id="2147484033" r:id="rId17"/>
    <p:sldLayoutId id="2147484034" r:id="rId18"/>
    <p:sldLayoutId id="2147484035" r:id="rId19"/>
    <p:sldLayoutId id="2147484036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9421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40" r:id="rId3"/>
    <p:sldLayoutId id="2147484041" r:id="rId4"/>
    <p:sldLayoutId id="2147484042" r:id="rId5"/>
    <p:sldLayoutId id="2147484043" r:id="rId6"/>
    <p:sldLayoutId id="2147484044" r:id="rId7"/>
    <p:sldLayoutId id="2147484045" r:id="rId8"/>
    <p:sldLayoutId id="2147484046" r:id="rId9"/>
    <p:sldLayoutId id="2147484047" r:id="rId10"/>
    <p:sldLayoutId id="2147484048" r:id="rId11"/>
    <p:sldLayoutId id="2147484049" r:id="rId12"/>
    <p:sldLayoutId id="2147484050" r:id="rId13"/>
    <p:sldLayoutId id="2147484051" r:id="rId14"/>
    <p:sldLayoutId id="2147484052" r:id="rId15"/>
    <p:sldLayoutId id="2147484053" r:id="rId16"/>
    <p:sldLayoutId id="2147484054" r:id="rId17"/>
    <p:sldLayoutId id="2147484055" r:id="rId18"/>
    <p:sldLayoutId id="2147484056" r:id="rId19"/>
    <p:sldLayoutId id="2147484057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globalplacements@sussex.ac.uk" TargetMode="External"/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Su Richards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Research Placements </a:t>
            </a:r>
          </a:p>
        </p:txBody>
      </p:sp>
    </p:spTree>
    <p:extLst>
      <p:ext uri="{BB962C8B-B14F-4D97-AF65-F5344CB8AC3E}">
        <p14:creationId xmlns:p14="http://schemas.microsoft.com/office/powerpoint/2010/main" val="1629731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What is a Research Placement?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0" y="1771650"/>
            <a:ext cx="8143875" cy="374015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469557" y="1672282"/>
            <a:ext cx="855087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 research placement is </a:t>
            </a:r>
            <a:r>
              <a:rPr lang="en-GB" i="1" dirty="0"/>
              <a:t>not</a:t>
            </a:r>
            <a:r>
              <a:rPr lang="en-GB" dirty="0"/>
              <a:t> a work placement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An essential part of doing a research placement is undertaking primary research whilst working at your chosen organisation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work you do during your placement can cover anything from fundraising, marketing or office work but it must include time for you to conduct your primary research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It is essential to have an agreement from your placement organisation allowing you to do primary research to be used in your dissertation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1476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/>
              <a:t>How do you find a placement?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181232" y="1771650"/>
            <a:ext cx="8534400" cy="374015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r>
              <a:rPr lang="en-GB" sz="1800" dirty="0"/>
              <a:t>There are two ways to identify a placement:</a:t>
            </a:r>
          </a:p>
          <a:p>
            <a:pPr marL="0" indent="0">
              <a:buNone/>
            </a:pPr>
            <a:endParaRPr lang="en-GB" sz="1800" dirty="0"/>
          </a:p>
          <a:p>
            <a:pPr lvl="1"/>
            <a:r>
              <a:rPr lang="en-GB" dirty="0"/>
              <a:t>Either decide on a research topic and try and identify an organisation to match your research </a:t>
            </a:r>
          </a:p>
          <a:p>
            <a:pPr marL="0" indent="0">
              <a:buNone/>
            </a:pPr>
            <a:r>
              <a:rPr lang="en-GB" sz="1800" dirty="0"/>
              <a:t>OR</a:t>
            </a:r>
          </a:p>
          <a:p>
            <a:pPr lvl="1"/>
            <a:r>
              <a:rPr lang="en-GB"/>
              <a:t>Select a particular </a:t>
            </a:r>
            <a:r>
              <a:rPr lang="en-GB" dirty="0"/>
              <a:t>organisation(s) you might want to work for and choose a research area which ties in with the organisation’s mission</a:t>
            </a:r>
          </a:p>
          <a:p>
            <a:endParaRPr lang="en-US" sz="1800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9556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650693601"/>
              </p:ext>
            </p:extLst>
          </p:nvPr>
        </p:nvGraphicFramePr>
        <p:xfrm>
          <a:off x="205946" y="337751"/>
          <a:ext cx="8600303" cy="59963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33800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25173133"/>
              </p:ext>
            </p:extLst>
          </p:nvPr>
        </p:nvGraphicFramePr>
        <p:xfrm>
          <a:off x="481912" y="376076"/>
          <a:ext cx="8180173" cy="55687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33206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422046"/>
              </p:ext>
            </p:extLst>
          </p:nvPr>
        </p:nvGraphicFramePr>
        <p:xfrm>
          <a:off x="500743" y="453082"/>
          <a:ext cx="8142514" cy="60459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04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383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10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314" marR="55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4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Timeline</a:t>
                      </a:r>
                    </a:p>
                  </a:txBody>
                  <a:tcPr marL="55314" marR="55314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10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baseline="0" dirty="0">
                          <a:effectLst/>
                        </a:rPr>
                        <a:t>24</a:t>
                      </a:r>
                      <a:r>
                        <a:rPr lang="en-GB" sz="900" baseline="30000" dirty="0">
                          <a:effectLst/>
                        </a:rPr>
                        <a:t>th</a:t>
                      </a:r>
                      <a:r>
                        <a:rPr lang="en-GB" sz="900" baseline="0" dirty="0">
                          <a:effectLst/>
                        </a:rPr>
                        <a:t> September 2021</a:t>
                      </a:r>
                      <a:endParaRPr lang="en-GB" sz="900" dirty="0">
                        <a:effectLst/>
                      </a:endParaRPr>
                    </a:p>
                  </a:txBody>
                  <a:tcPr marL="55314" marR="55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Induction – outline placements arrangement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314" marR="55314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43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Friday 3</a:t>
                      </a:r>
                      <a:r>
                        <a:rPr lang="en-GB" sz="900" baseline="30000" dirty="0">
                          <a:effectLst/>
                        </a:rPr>
                        <a:t>rd</a:t>
                      </a:r>
                      <a:r>
                        <a:rPr lang="en-GB" sz="900" baseline="0" dirty="0">
                          <a:effectLst/>
                        </a:rPr>
                        <a:t> December</a:t>
                      </a:r>
                      <a:r>
                        <a:rPr lang="en-GB" sz="900" dirty="0">
                          <a:effectLst/>
                        </a:rPr>
                        <a:t> 2021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314" marR="55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Expressions of Interest, cv and names of 3 organisations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314" marR="55314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10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December</a:t>
                      </a:r>
                      <a:r>
                        <a:rPr lang="en-GB" sz="900" baseline="0" dirty="0">
                          <a:effectLst/>
                        </a:rPr>
                        <a:t> -</a:t>
                      </a:r>
                      <a:r>
                        <a:rPr lang="en-GB" sz="900" dirty="0">
                          <a:effectLst/>
                        </a:rPr>
                        <a:t> February 2021/22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314" marR="55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Identify and contact relevant organisations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314" marR="55314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10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Spring term 2022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314" marR="55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Start completing documentation – MOU, Risk Assessment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314" marR="55314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35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900" baseline="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baseline="0" dirty="0">
                          <a:effectLst/>
                        </a:rPr>
                        <a:t>Friday 29</a:t>
                      </a:r>
                      <a:r>
                        <a:rPr lang="en-GB" sz="900" baseline="30000" dirty="0">
                          <a:effectLst/>
                        </a:rPr>
                        <a:t>th</a:t>
                      </a:r>
                      <a:r>
                        <a:rPr lang="en-GB" sz="900" baseline="0" dirty="0">
                          <a:effectLst/>
                        </a:rPr>
                        <a:t>  April</a:t>
                      </a:r>
                      <a:r>
                        <a:rPr lang="en-GB" sz="900" dirty="0">
                          <a:effectLst/>
                        </a:rPr>
                        <a:t> 2022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314" marR="55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Last date for securing a placement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314" marR="55314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10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Friday 20</a:t>
                      </a:r>
                      <a:r>
                        <a:rPr lang="en-GB" sz="900" baseline="30000" dirty="0">
                          <a:effectLst/>
                        </a:rPr>
                        <a:t>h</a:t>
                      </a:r>
                      <a:r>
                        <a:rPr lang="en-GB" sz="900" dirty="0">
                          <a:effectLst/>
                        </a:rPr>
                        <a:t> May 2022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314" marR="55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Last day to</a:t>
                      </a:r>
                      <a:r>
                        <a:rPr lang="en-GB" sz="900" baseline="0" dirty="0">
                          <a:effectLst/>
                        </a:rPr>
                        <a:t> </a:t>
                      </a:r>
                      <a:r>
                        <a:rPr lang="en-GB" sz="900" dirty="0">
                          <a:effectLst/>
                        </a:rPr>
                        <a:t>sign off placements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314" marR="55314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82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June</a:t>
                      </a:r>
                      <a:r>
                        <a:rPr lang="en-GB" sz="900" baseline="0" dirty="0">
                          <a:effectLst/>
                        </a:rPr>
                        <a:t> - August</a:t>
                      </a:r>
                      <a:r>
                        <a:rPr lang="en-GB" sz="900" dirty="0">
                          <a:effectLst/>
                        </a:rPr>
                        <a:t> 2022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314" marR="55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Placement begins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314" marR="55314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82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Aug/Sept 2022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314" marR="55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Submission date as appears on Sussex Direct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314" marR="55314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75363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/>
              <a:t>Friends first – Hove</a:t>
            </a:r>
          </a:p>
          <a:p>
            <a:r>
              <a:rPr lang="en-GB" dirty="0"/>
              <a:t>Campaign for nuclear disarmament – London</a:t>
            </a:r>
          </a:p>
          <a:p>
            <a:r>
              <a:rPr lang="en-GB" dirty="0"/>
              <a:t>Peoples Dialogue – Ghana</a:t>
            </a:r>
          </a:p>
          <a:p>
            <a:r>
              <a:rPr lang="en-GB" dirty="0"/>
              <a:t>University of Turkey</a:t>
            </a:r>
          </a:p>
          <a:p>
            <a:r>
              <a:rPr lang="en-GB" dirty="0"/>
              <a:t>British Humanist society – London</a:t>
            </a:r>
          </a:p>
          <a:p>
            <a:r>
              <a:rPr lang="en-GB" dirty="0"/>
              <a:t>Shoreham fisheries </a:t>
            </a:r>
          </a:p>
          <a:p>
            <a:r>
              <a:rPr lang="en-GB" dirty="0"/>
              <a:t>Indian red cross</a:t>
            </a:r>
          </a:p>
          <a:p>
            <a:r>
              <a:rPr lang="en-GB" dirty="0"/>
              <a:t>United Nations Population Fund - India</a:t>
            </a:r>
          </a:p>
          <a:p>
            <a:r>
              <a:rPr lang="en-US" dirty="0"/>
              <a:t>Gender Action for Peace and Security – London</a:t>
            </a:r>
          </a:p>
          <a:p>
            <a:r>
              <a:rPr lang="en-US" dirty="0"/>
              <a:t>Social Awareness and Voluntary Education – India</a:t>
            </a:r>
          </a:p>
          <a:p>
            <a:r>
              <a:rPr lang="en-US" dirty="0"/>
              <a:t>Raising Voices – Uganda</a:t>
            </a:r>
          </a:p>
          <a:p>
            <a:r>
              <a:rPr lang="en-US" dirty="0"/>
              <a:t>University of South Africa</a:t>
            </a:r>
          </a:p>
          <a:p>
            <a:r>
              <a:rPr lang="en-US" dirty="0"/>
              <a:t>Center for International Forestry – Indonesia</a:t>
            </a:r>
          </a:p>
          <a:p>
            <a:r>
              <a:rPr lang="en-US" dirty="0"/>
              <a:t>Blue Rose Project - Sri Lanka</a:t>
            </a:r>
          </a:p>
          <a:p>
            <a:r>
              <a:rPr lang="en-US" dirty="0"/>
              <a:t>Gatwick Detainee Welfare</a:t>
            </a:r>
          </a:p>
          <a:p>
            <a:r>
              <a:rPr lang="en-US" dirty="0"/>
              <a:t>Peace Direct – London</a:t>
            </a:r>
          </a:p>
          <a:p>
            <a:r>
              <a:rPr lang="en-US" dirty="0"/>
              <a:t>Islamic Relief – London</a:t>
            </a:r>
          </a:p>
          <a:p>
            <a:endParaRPr lang="en-US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Examples of placements</a:t>
            </a:r>
          </a:p>
        </p:txBody>
      </p:sp>
    </p:spTree>
    <p:extLst>
      <p:ext uri="{BB962C8B-B14F-4D97-AF65-F5344CB8AC3E}">
        <p14:creationId xmlns:p14="http://schemas.microsoft.com/office/powerpoint/2010/main" val="2492856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The placement is a research placement </a:t>
            </a:r>
            <a:r>
              <a:rPr lang="en-GB" i="1" dirty="0"/>
              <a:t>not </a:t>
            </a:r>
            <a:r>
              <a:rPr lang="en-GB" dirty="0"/>
              <a:t>a work placement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You have to incorporate the research done on a placement into your dissertation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A placement requires being based at an organisation for a minimum of 6 weeks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It </a:t>
            </a:r>
            <a:r>
              <a:rPr lang="en-GB" dirty="0"/>
              <a:t>is competitive process – its similar to looking for a job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The most successful placements are those found by the students themselves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Once your placement has been identified you will be required to fill in a number of forms such the MoU, ethical forms, insurance and risk assessments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1" dirty="0"/>
              <a:t>It is very important to stick to the timeline dates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Email: </a:t>
            </a:r>
            <a:r>
              <a:rPr lang="en-GB" dirty="0">
                <a:hlinkClick r:id="rId2"/>
              </a:rPr>
              <a:t>globalplacements@sussex.ac.uk</a:t>
            </a:r>
            <a:r>
              <a:rPr lang="en-GB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Things to remember</a:t>
            </a:r>
          </a:p>
        </p:txBody>
      </p:sp>
    </p:spTree>
    <p:extLst>
      <p:ext uri="{BB962C8B-B14F-4D97-AF65-F5344CB8AC3E}">
        <p14:creationId xmlns:p14="http://schemas.microsoft.com/office/powerpoint/2010/main" val="672743571"/>
      </p:ext>
    </p:extLst>
  </p:cSld>
  <p:clrMapOvr>
    <a:masterClrMapping/>
  </p:clrMapOvr>
</p:sld>
</file>

<file path=ppt/theme/theme1.xml><?xml version="1.0" encoding="utf-8"?>
<a:theme xmlns:a="http://schemas.openxmlformats.org/drawingml/2006/main" name="UoS Title 1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8003EDE2-31AE-4B85-BBFF-9D099B6B1E5C}"/>
    </a:ext>
  </a:extLst>
</a:theme>
</file>

<file path=ppt/theme/theme2.xml><?xml version="1.0" encoding="utf-8"?>
<a:theme xmlns:a="http://schemas.openxmlformats.org/drawingml/2006/main" name="UoS Title 1 Photography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22D82D01-EC9C-4EAD-8B3D-025619A61275}"/>
    </a:ext>
  </a:extLst>
</a:theme>
</file>

<file path=ppt/theme/theme3.xml><?xml version="1.0" encoding="utf-8"?>
<a:theme xmlns:a="http://schemas.openxmlformats.org/drawingml/2006/main" name="UoS Title 2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06F2081F-71D5-4313-BFE0-71CAC04C70C2}"/>
    </a:ext>
  </a:extLst>
</a:theme>
</file>

<file path=ppt/theme/theme4.xml><?xml version="1.0" encoding="utf-8"?>
<a:theme xmlns:a="http://schemas.openxmlformats.org/drawingml/2006/main" name="UoS Title 2 Photography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1E6E0983-90E4-485F-88AC-91532DD3FE8B}"/>
    </a:ext>
  </a:extLst>
</a:theme>
</file>

<file path=ppt/theme/theme5.xml><?xml version="1.0" encoding="utf-8"?>
<a:theme xmlns:a="http://schemas.openxmlformats.org/drawingml/2006/main" name="Cobalt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4B0B6EA9-8E0D-4F72-8302-E88B3B1F1324}"/>
    </a:ext>
  </a:extLst>
</a:theme>
</file>

<file path=ppt/theme/theme6.xml><?xml version="1.0" encoding="utf-8"?>
<a:theme xmlns:a="http://schemas.openxmlformats.org/drawingml/2006/main" name="Turquois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2171F1C2-6428-4C44-9532-700C2E24A372}"/>
    </a:ext>
  </a:extLst>
</a:theme>
</file>

<file path=ppt/theme/theme7.xml><?xml version="1.0" encoding="utf-8"?>
<a:theme xmlns:a="http://schemas.openxmlformats.org/drawingml/2006/main" name="Orang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BC0C09B7-BD1F-4F25-8C9C-C89A2C93230F}"/>
    </a:ext>
  </a:extLst>
</a:theme>
</file>

<file path=ppt/theme/theme8.xml><?xml version="1.0" encoding="utf-8"?>
<a:theme xmlns:a="http://schemas.openxmlformats.org/drawingml/2006/main" name="Blu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BE651764-881C-46F0-BAE6-D1AD39131839}"/>
    </a:ext>
  </a:extLst>
</a:theme>
</file>

<file path=ppt/theme/theme9.xml><?xml version="1.0" encoding="utf-8"?>
<a:theme xmlns:a="http://schemas.openxmlformats.org/drawingml/2006/main" name="Grap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E9B942CE-CE2B-4D60-BFEC-8A8500C9109D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UoS PowerPoint template - Standard (1)</Template>
  <TotalTime>0</TotalTime>
  <Words>476</Words>
  <Application>Microsoft Office PowerPoint</Application>
  <PresentationFormat>On-screen Show (4:3)</PresentationFormat>
  <Paragraphs>124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8</vt:i4>
      </vt:variant>
    </vt:vector>
  </HeadingPairs>
  <TitlesOfParts>
    <vt:vector size="20" baseType="lpstr">
      <vt:lpstr>Arial</vt:lpstr>
      <vt:lpstr>Calibri</vt:lpstr>
      <vt:lpstr>Georgia</vt:lpstr>
      <vt:lpstr>UoS Title 1</vt:lpstr>
      <vt:lpstr>UoS Title 1 Photography</vt:lpstr>
      <vt:lpstr>UoS Title 2</vt:lpstr>
      <vt:lpstr>UoS Title 2 Photography</vt:lpstr>
      <vt:lpstr>Cobalt - UoS Content</vt:lpstr>
      <vt:lpstr>Turquoise - UoS Content</vt:lpstr>
      <vt:lpstr>Orange - UoS Content</vt:lpstr>
      <vt:lpstr>Blue - UoS Content</vt:lpstr>
      <vt:lpstr>Grape - UoS Content</vt:lpstr>
      <vt:lpstr>Research Placements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Sussex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Suchitra Richards</dc:creator>
  <cp:lastModifiedBy>Suchitra Richards</cp:lastModifiedBy>
  <cp:revision>35</cp:revision>
  <dcterms:created xsi:type="dcterms:W3CDTF">2017-09-14T11:03:03Z</dcterms:created>
  <dcterms:modified xsi:type="dcterms:W3CDTF">2021-10-05T06:32:08Z</dcterms:modified>
</cp:coreProperties>
</file>