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8" r:id="rId3"/>
    <p:sldId id="259" r:id="rId4"/>
    <p:sldId id="260" r:id="rId5"/>
    <p:sldId id="257" r:id="rId6"/>
    <p:sldId id="261" r:id="rId7"/>
    <p:sldId id="262" r:id="rId8"/>
    <p:sldId id="26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79352" autoAdjust="0"/>
  </p:normalViewPr>
  <p:slideViewPr>
    <p:cSldViewPr snapToGrid="0">
      <p:cViewPr varScale="1">
        <p:scale>
          <a:sx n="53" d="100"/>
          <a:sy n="53" d="100"/>
        </p:scale>
        <p:origin x="67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38FF-6271-F27A-D063-E5F926FE7BA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050BCE5-E096-3976-C84D-E6AD237AEF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105F44A-A6C9-E855-5451-49CD983ACF7A}"/>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5" name="Footer Placeholder 4">
            <a:extLst>
              <a:ext uri="{FF2B5EF4-FFF2-40B4-BE49-F238E27FC236}">
                <a16:creationId xmlns:a16="http://schemas.microsoft.com/office/drawing/2014/main" id="{F7C50BCD-F58A-0229-D055-8B3A02E5CC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2B4DC0-255A-1844-338D-33D4CB5367AB}"/>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353615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1959-F72E-4378-492B-AE1000DE10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9C02CB-3532-5789-A4FF-EDEB2813BEF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7AE7B6-39BD-6A0E-14B6-D8218DE5363B}"/>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5" name="Footer Placeholder 4">
            <a:extLst>
              <a:ext uri="{FF2B5EF4-FFF2-40B4-BE49-F238E27FC236}">
                <a16:creationId xmlns:a16="http://schemas.microsoft.com/office/drawing/2014/main" id="{5C444F78-0445-33F8-BA18-3AC317CDC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9444DE-4478-A1A6-648D-8C0064A4B4A1}"/>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96048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930C-4CA0-DD74-4B47-BAAFBC5D204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A44F51D-2D76-ED24-D930-77E59CA189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D394BD2-4AC6-DC73-B801-F75A02A19F2B}"/>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5" name="Footer Placeholder 4">
            <a:extLst>
              <a:ext uri="{FF2B5EF4-FFF2-40B4-BE49-F238E27FC236}">
                <a16:creationId xmlns:a16="http://schemas.microsoft.com/office/drawing/2014/main" id="{ACA9258D-0FA8-5295-D350-4360DFD5E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685AE9-DEE3-DE0F-9537-1484C6A7E660}"/>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471908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854A-DF67-01C3-5770-3E1C5F0054E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EB8BB2A-74D9-9E36-AD9F-2C3A1B9E41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BE053D-86E6-03A7-79F8-F9BA60F852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7D084A0-D7CC-FBF8-1F3F-B8B698C56910}"/>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6" name="Footer Placeholder 5">
            <a:extLst>
              <a:ext uri="{FF2B5EF4-FFF2-40B4-BE49-F238E27FC236}">
                <a16:creationId xmlns:a16="http://schemas.microsoft.com/office/drawing/2014/main" id="{F3ED86DD-EE6F-A0A4-EF74-24754863C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8DD109-4867-31EC-5438-EC8341665A21}"/>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2097754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E74F2-6B98-B8DD-5437-F77969AD3F3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3131F2B-D7E3-728D-7BD0-B9464848AF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997CF3-8E4A-4915-2586-3FFA9938AEC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4D26CA1-F4AE-F21F-2F1C-90A5B9C5E4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6C93C89-0D20-C31A-FCCB-C8E131FC7E6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DE36E4-2E43-21E8-AB7B-FD1969EB2718}"/>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8" name="Footer Placeholder 7">
            <a:extLst>
              <a:ext uri="{FF2B5EF4-FFF2-40B4-BE49-F238E27FC236}">
                <a16:creationId xmlns:a16="http://schemas.microsoft.com/office/drawing/2014/main" id="{73DA9E38-DC44-5009-9220-BF84BF30DD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285F3-BF9D-210D-CF56-0593D5F08477}"/>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2056827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897D2-0720-634F-E9B6-EA6A2A7FC8F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78CF95B-74BE-BEA8-FF1A-23E6F4081E0E}"/>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4" name="Footer Placeholder 3">
            <a:extLst>
              <a:ext uri="{FF2B5EF4-FFF2-40B4-BE49-F238E27FC236}">
                <a16:creationId xmlns:a16="http://schemas.microsoft.com/office/drawing/2014/main" id="{7FF88899-2D68-A3D6-7170-705D25B098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1281F8-802F-CF5F-99D7-1D2864ADFB48}"/>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264869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A7DDB0-D290-E6A6-0F5E-5FBA5A287AD1}"/>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3" name="Footer Placeholder 2">
            <a:extLst>
              <a:ext uri="{FF2B5EF4-FFF2-40B4-BE49-F238E27FC236}">
                <a16:creationId xmlns:a16="http://schemas.microsoft.com/office/drawing/2014/main" id="{484329EE-6AA7-7688-C8FA-340B9F0061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EA1EB-81A8-1360-1C45-56EDAAB0C13D}"/>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29613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E60BF-7856-0FD2-6FA1-A703D96528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EEF63C0-1C87-1964-5FFC-EDE531D372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E058DBE-4F67-421A-2417-A76E79B6F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337CAFF-2494-0FFE-50D1-99D48296D476}"/>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6" name="Footer Placeholder 5">
            <a:extLst>
              <a:ext uri="{FF2B5EF4-FFF2-40B4-BE49-F238E27FC236}">
                <a16:creationId xmlns:a16="http://schemas.microsoft.com/office/drawing/2014/main" id="{366F50B1-3BB0-79C0-F8CB-F1EC3222B5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5D9F4C-2625-BDAA-CD66-396EF5CA0B29}"/>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66558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3811-3865-BF22-BB6C-8048E55CCCD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E5F5CB0-DDCA-0784-4F66-9D20314156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3B98EB-9BED-48E1-D25F-E30844F84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26E19D6-9EF7-81E4-DC52-5577ED4037B8}"/>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6" name="Footer Placeholder 5">
            <a:extLst>
              <a:ext uri="{FF2B5EF4-FFF2-40B4-BE49-F238E27FC236}">
                <a16:creationId xmlns:a16="http://schemas.microsoft.com/office/drawing/2014/main" id="{348D41E8-D910-A108-50A2-4D68B479B9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C99DD-173A-DAEB-B9C9-2AACD530A9B7}"/>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1976211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7ADA7-A1AB-1519-2229-5EB341BDCBA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9794135-1816-9F59-D3E5-329B3CD4AF9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FB5BF9D-3310-DDA0-5D15-68BAB3DFF1D8}"/>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5" name="Footer Placeholder 4">
            <a:extLst>
              <a:ext uri="{FF2B5EF4-FFF2-40B4-BE49-F238E27FC236}">
                <a16:creationId xmlns:a16="http://schemas.microsoft.com/office/drawing/2014/main" id="{5B6E4DB7-1CF2-0505-0109-957591D9BF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0A89D-2EFB-2FAF-542C-433711F90FEA}"/>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3899478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29CD08-51A9-C7C6-9538-01828689033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B7A38FB-D759-E866-7A97-6528486673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C2BF00B-CB3F-ED34-C08C-931FA4FB6548}"/>
              </a:ext>
            </a:extLst>
          </p:cNvPr>
          <p:cNvSpPr>
            <a:spLocks noGrp="1"/>
          </p:cNvSpPr>
          <p:nvPr>
            <p:ph type="dt" sz="half" idx="10"/>
          </p:nvPr>
        </p:nvSpPr>
        <p:spPr/>
        <p:txBody>
          <a:bodyPr/>
          <a:lstStyle/>
          <a:p>
            <a:fld id="{83F48B1C-E5B1-D948-A4B1-A010872A4044}" type="datetimeFigureOut">
              <a:rPr lang="en-US" smtClean="0"/>
              <a:t>2/6/2024</a:t>
            </a:fld>
            <a:endParaRPr lang="en-US"/>
          </a:p>
        </p:txBody>
      </p:sp>
      <p:sp>
        <p:nvSpPr>
          <p:cNvPr id="5" name="Footer Placeholder 4">
            <a:extLst>
              <a:ext uri="{FF2B5EF4-FFF2-40B4-BE49-F238E27FC236}">
                <a16:creationId xmlns:a16="http://schemas.microsoft.com/office/drawing/2014/main" id="{A5D8E4E4-895E-35FB-D1C5-F5ACDEB458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2B47F-DEED-8EF9-0543-48D5B1B69615}"/>
              </a:ext>
            </a:extLst>
          </p:cNvPr>
          <p:cNvSpPr>
            <a:spLocks noGrp="1"/>
          </p:cNvSpPr>
          <p:nvPr>
            <p:ph type="sldNum" sz="quarter" idx="12"/>
          </p:nvPr>
        </p:nvSpPr>
        <p:spPr/>
        <p:txBody>
          <a:bodyPr/>
          <a:lstStyle/>
          <a:p>
            <a:fld id="{90F8326B-8EB4-614C-A54E-2AC38C697C4E}" type="slidenum">
              <a:rPr lang="en-US" smtClean="0"/>
              <a:t>‹#›</a:t>
            </a:fld>
            <a:endParaRPr lang="en-US"/>
          </a:p>
        </p:txBody>
      </p:sp>
    </p:spTree>
    <p:extLst>
      <p:ext uri="{BB962C8B-B14F-4D97-AF65-F5344CB8AC3E}">
        <p14:creationId xmlns:p14="http://schemas.microsoft.com/office/powerpoint/2010/main" val="958496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6B4927-07D8-CDDA-34BF-CDD4865811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0CABABF-5E0F-BA79-6BD4-FD96523D1F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96917B-D6C1-2DE8-0C40-12B093833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48B1C-E5B1-D948-A4B1-A010872A4044}" type="datetimeFigureOut">
              <a:rPr lang="en-US" smtClean="0"/>
              <a:t>2/6/2024</a:t>
            </a:fld>
            <a:endParaRPr lang="en-US"/>
          </a:p>
        </p:txBody>
      </p:sp>
      <p:sp>
        <p:nvSpPr>
          <p:cNvPr id="5" name="Footer Placeholder 4">
            <a:extLst>
              <a:ext uri="{FF2B5EF4-FFF2-40B4-BE49-F238E27FC236}">
                <a16:creationId xmlns:a16="http://schemas.microsoft.com/office/drawing/2014/main" id="{FA4A899F-C225-E380-0075-51085AD584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F33F790-4273-B501-483B-F79938A00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F8326B-8EB4-614C-A54E-2AC38C697C4E}" type="slidenum">
              <a:rPr lang="en-US" smtClean="0"/>
              <a:t>‹#›</a:t>
            </a:fld>
            <a:endParaRPr lang="en-US"/>
          </a:p>
        </p:txBody>
      </p:sp>
    </p:spTree>
    <p:extLst>
      <p:ext uri="{BB962C8B-B14F-4D97-AF65-F5344CB8AC3E}">
        <p14:creationId xmlns:p14="http://schemas.microsoft.com/office/powerpoint/2010/main" val="4243173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hyperlink" Target="mailto:intdevoffice@sussex.ac.uk"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0FB9A-483D-0223-4D0E-38F555036095}"/>
              </a:ext>
            </a:extLst>
          </p:cNvPr>
          <p:cNvSpPr>
            <a:spLocks noGrp="1"/>
          </p:cNvSpPr>
          <p:nvPr>
            <p:ph type="ctrTitle"/>
          </p:nvPr>
        </p:nvSpPr>
        <p:spPr>
          <a:xfrm>
            <a:off x="895349" y="593726"/>
            <a:ext cx="10891838" cy="2387600"/>
          </a:xfrm>
        </p:spPr>
        <p:txBody>
          <a:bodyPr>
            <a:normAutofit fontScale="90000"/>
          </a:bodyPr>
          <a:lstStyle/>
          <a:p>
            <a:pPr algn="r"/>
            <a:r>
              <a:rPr lang="en-GB" altLang="en-US" b="1" dirty="0">
                <a:solidFill>
                  <a:schemeClr val="bg1"/>
                </a:solidFill>
              </a:rPr>
              <a:t>Human Rights (L2124A)</a:t>
            </a:r>
            <a:br>
              <a:rPr lang="en-GB" altLang="en-US" b="1" dirty="0">
                <a:solidFill>
                  <a:schemeClr val="bg1"/>
                </a:solidFill>
              </a:rPr>
            </a:br>
            <a:r>
              <a:rPr lang="en-GB" altLang="en-US" b="1" dirty="0">
                <a:solidFill>
                  <a:schemeClr val="bg1"/>
                </a:solidFill>
              </a:rPr>
              <a:t>Final Year Advanced Option – 30 credits </a:t>
            </a:r>
            <a:endParaRPr lang="en-US" b="1" dirty="0">
              <a:solidFill>
                <a:schemeClr val="bg1"/>
              </a:solidFill>
            </a:endParaRPr>
          </a:p>
        </p:txBody>
      </p:sp>
    </p:spTree>
    <p:extLst>
      <p:ext uri="{BB962C8B-B14F-4D97-AF65-F5344CB8AC3E}">
        <p14:creationId xmlns:p14="http://schemas.microsoft.com/office/powerpoint/2010/main" val="82774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5A73830-F125-B482-C511-4E4E3EDD3345}"/>
              </a:ext>
            </a:extLst>
          </p:cNvPr>
          <p:cNvSpPr>
            <a:spLocks noGrp="1"/>
          </p:cNvSpPr>
          <p:nvPr>
            <p:ph idx="1"/>
          </p:nvPr>
        </p:nvSpPr>
        <p:spPr>
          <a:xfrm>
            <a:off x="657597" y="1501712"/>
            <a:ext cx="5214319" cy="4677215"/>
          </a:xfrm>
        </p:spPr>
        <p:txBody>
          <a:bodyPr>
            <a:noAutofit/>
          </a:bodyPr>
          <a:lstStyle/>
          <a:p>
            <a:pPr>
              <a:spcBef>
                <a:spcPts val="1600"/>
              </a:spcBef>
            </a:pPr>
            <a:r>
              <a:rPr lang="en-NZ" sz="1800" dirty="0">
                <a:solidFill>
                  <a:schemeClr val="bg1"/>
                </a:solidFill>
                <a:latin typeface="Calibri" panose="020F0502020204030204" pitchFamily="34" charset="0"/>
                <a:cs typeface="Calibri" panose="020F0502020204030204" pitchFamily="34" charset="0"/>
              </a:rPr>
              <a:t>This module introduces you to key, interdisciplinary approaches, to human rights, including their </a:t>
            </a:r>
            <a:r>
              <a:rPr lang="en-NZ" sz="1800" b="1" dirty="0">
                <a:solidFill>
                  <a:schemeClr val="bg1"/>
                </a:solidFill>
                <a:latin typeface="Calibri" panose="020F0502020204030204" pitchFamily="34" charset="0"/>
                <a:cs typeface="Calibri" panose="020F0502020204030204" pitchFamily="34" charset="0"/>
              </a:rPr>
              <a:t>philosophical and historical evolution</a:t>
            </a:r>
            <a:r>
              <a:rPr lang="en-NZ" sz="1800" dirty="0">
                <a:solidFill>
                  <a:schemeClr val="bg1"/>
                </a:solidFill>
                <a:latin typeface="Calibri" panose="020F0502020204030204" pitchFamily="34" charset="0"/>
                <a:cs typeface="Calibri" panose="020F0502020204030204" pitchFamily="34" charset="0"/>
              </a:rPr>
              <a:t>, and </a:t>
            </a:r>
            <a:r>
              <a:rPr lang="en-NZ" sz="1800" b="1" dirty="0">
                <a:solidFill>
                  <a:schemeClr val="bg1"/>
                </a:solidFill>
                <a:latin typeface="Calibri" panose="020F0502020204030204" pitchFamily="34" charset="0"/>
                <a:cs typeface="Calibri" panose="020F0502020204030204" pitchFamily="34" charset="0"/>
              </a:rPr>
              <a:t>contemporary forms and uses</a:t>
            </a:r>
            <a:r>
              <a:rPr lang="en-NZ" sz="1800" dirty="0">
                <a:solidFill>
                  <a:schemeClr val="bg1"/>
                </a:solidFill>
                <a:latin typeface="Calibri" panose="020F0502020204030204" pitchFamily="34" charset="0"/>
                <a:cs typeface="Calibri" panose="020F0502020204030204" pitchFamily="34" charset="0"/>
              </a:rPr>
              <a:t>, of human rights. </a:t>
            </a:r>
          </a:p>
          <a:p>
            <a:pPr>
              <a:spcBef>
                <a:spcPts val="1600"/>
              </a:spcBef>
            </a:pPr>
            <a:r>
              <a:rPr lang="en-NZ" sz="1800" dirty="0">
                <a:solidFill>
                  <a:schemeClr val="bg1"/>
                </a:solidFill>
                <a:latin typeface="Calibri" panose="020F0502020204030204" pitchFamily="34" charset="0"/>
                <a:cs typeface="Calibri" panose="020F0502020204030204" pitchFamily="34" charset="0"/>
              </a:rPr>
              <a:t>The course examines the </a:t>
            </a:r>
            <a:r>
              <a:rPr lang="en-NZ" sz="1800" b="1" dirty="0">
                <a:solidFill>
                  <a:schemeClr val="bg1"/>
                </a:solidFill>
                <a:latin typeface="Calibri" panose="020F0502020204030204" pitchFamily="34" charset="0"/>
                <a:cs typeface="Calibri" panose="020F0502020204030204" pitchFamily="34" charset="0"/>
              </a:rPr>
              <a:t>cultural encounters </a:t>
            </a:r>
            <a:r>
              <a:rPr lang="en-NZ" sz="1800" dirty="0">
                <a:solidFill>
                  <a:schemeClr val="bg1"/>
                </a:solidFill>
                <a:latin typeface="Calibri" panose="020F0502020204030204" pitchFamily="34" charset="0"/>
                <a:cs typeface="Calibri" panose="020F0502020204030204" pitchFamily="34" charset="0"/>
              </a:rPr>
              <a:t>and </a:t>
            </a:r>
            <a:r>
              <a:rPr lang="en-NZ" sz="1800" b="1" dirty="0">
                <a:solidFill>
                  <a:schemeClr val="bg1"/>
                </a:solidFill>
                <a:latin typeface="Calibri" panose="020F0502020204030204" pitchFamily="34" charset="0"/>
                <a:cs typeface="Calibri" panose="020F0502020204030204" pitchFamily="34" charset="0"/>
              </a:rPr>
              <a:t>human experiences </a:t>
            </a:r>
            <a:r>
              <a:rPr lang="en-NZ" sz="1800" dirty="0">
                <a:solidFill>
                  <a:schemeClr val="bg1"/>
                </a:solidFill>
                <a:latin typeface="Calibri" panose="020F0502020204030204" pitchFamily="34" charset="0"/>
                <a:cs typeface="Calibri" panose="020F0502020204030204" pitchFamily="34" charset="0"/>
              </a:rPr>
              <a:t>that emerge out of contemporary human rights regimes, taking case studies from a range of different settings to focus on </a:t>
            </a:r>
            <a:r>
              <a:rPr lang="en-NZ" sz="1800" b="1" dirty="0">
                <a:solidFill>
                  <a:schemeClr val="bg1"/>
                </a:solidFill>
                <a:latin typeface="Calibri" panose="020F0502020204030204" pitchFamily="34" charset="0"/>
                <a:cs typeface="Calibri" panose="020F0502020204030204" pitchFamily="34" charset="0"/>
              </a:rPr>
              <a:t>how culture and politics shapes these global practices</a:t>
            </a:r>
            <a:r>
              <a:rPr lang="en-NZ" sz="1800" dirty="0">
                <a:solidFill>
                  <a:schemeClr val="bg1"/>
                </a:solidFill>
                <a:latin typeface="Calibri" panose="020F0502020204030204" pitchFamily="34" charset="0"/>
                <a:cs typeface="Calibri" panose="020F0502020204030204" pitchFamily="34" charset="0"/>
              </a:rPr>
              <a:t>, and how </a:t>
            </a:r>
            <a:r>
              <a:rPr lang="en-NZ" sz="1800" b="1" dirty="0">
                <a:solidFill>
                  <a:schemeClr val="bg1"/>
                </a:solidFill>
                <a:latin typeface="Calibri" panose="020F0502020204030204" pitchFamily="34" charset="0"/>
                <a:cs typeface="Calibri" panose="020F0502020204030204" pitchFamily="34" charset="0"/>
              </a:rPr>
              <a:t>different groups understand, respond to, and challenge </a:t>
            </a:r>
            <a:r>
              <a:rPr lang="en-NZ" sz="1800" dirty="0">
                <a:solidFill>
                  <a:schemeClr val="bg1"/>
                </a:solidFill>
                <a:latin typeface="Calibri" panose="020F0502020204030204" pitchFamily="34" charset="0"/>
                <a:cs typeface="Calibri" panose="020F0502020204030204" pitchFamily="34" charset="0"/>
              </a:rPr>
              <a:t>such interventions. </a:t>
            </a:r>
          </a:p>
          <a:p>
            <a:pPr>
              <a:spcBef>
                <a:spcPts val="1600"/>
              </a:spcBef>
            </a:pPr>
            <a:r>
              <a:rPr lang="en-NZ" sz="1800" dirty="0">
                <a:solidFill>
                  <a:schemeClr val="bg1"/>
                </a:solidFill>
                <a:latin typeface="Calibri" panose="020F0502020204030204" pitchFamily="34" charset="0"/>
                <a:cs typeface="Calibri" panose="020F0502020204030204" pitchFamily="34" charset="0"/>
              </a:rPr>
              <a:t>The module’s focus is on the multi-faceted and contingent ways in which human rights are socially enacted (defined, claimed, interpreted, challenged, implemented and monitored), as well as the possibilities and limitations of human rights to realise their utopian potential. </a:t>
            </a:r>
            <a:endParaRPr lang="en-US" sz="1800" dirty="0">
              <a:solidFill>
                <a:schemeClr val="bg1"/>
              </a:solidFill>
              <a:latin typeface="Calibri" panose="020F0502020204030204" pitchFamily="34" charset="0"/>
              <a:cs typeface="Calibri" panose="020F0502020204030204" pitchFamily="34" charset="0"/>
            </a:endParaRPr>
          </a:p>
        </p:txBody>
      </p:sp>
      <p:pic>
        <p:nvPicPr>
          <p:cNvPr id="4098" name="Picture 2" descr="Lawrence Paul Yuxweluptun Bomb 3">
            <a:extLst>
              <a:ext uri="{FF2B5EF4-FFF2-40B4-BE49-F238E27FC236}">
                <a16:creationId xmlns:a16="http://schemas.microsoft.com/office/drawing/2014/main" id="{10BE3453-4002-5ABA-7262-3A4858BEC5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322" r="-2" b="7299"/>
          <a:stretch/>
        </p:blipFill>
        <p:spPr bwMode="auto">
          <a:xfrm>
            <a:off x="6539154" y="343454"/>
            <a:ext cx="5132810" cy="31027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Lawrence Paul Yuxweluptun Bomb 7">
            <a:extLst>
              <a:ext uri="{FF2B5EF4-FFF2-40B4-BE49-F238E27FC236}">
                <a16:creationId xmlns:a16="http://schemas.microsoft.com/office/drawing/2014/main" id="{BCD7E226-A66D-26C6-D92F-0909F09CF6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51" r="-2" b="24594"/>
          <a:stretch/>
        </p:blipFill>
        <p:spPr bwMode="auto">
          <a:xfrm>
            <a:off x="6539154" y="3429001"/>
            <a:ext cx="5132810" cy="31055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AA695AB-0C47-AE64-4FEE-FD3FB88CC9A3}"/>
              </a:ext>
            </a:extLst>
          </p:cNvPr>
          <p:cNvSpPr txBox="1"/>
          <p:nvPr/>
        </p:nvSpPr>
        <p:spPr>
          <a:xfrm>
            <a:off x="5761811" y="6514546"/>
            <a:ext cx="7282010" cy="553998"/>
          </a:xfrm>
          <a:prstGeom prst="rect">
            <a:avLst/>
          </a:prstGeom>
          <a:noFill/>
        </p:spPr>
        <p:txBody>
          <a:bodyPr wrap="square" rtlCol="0">
            <a:spAutoFit/>
          </a:bodyPr>
          <a:lstStyle/>
          <a:p>
            <a:r>
              <a:rPr lang="en-GB" sz="1100" dirty="0">
                <a:solidFill>
                  <a:schemeClr val="bg1"/>
                </a:solidFill>
              </a:rPr>
              <a:t>Top: </a:t>
            </a:r>
            <a:r>
              <a:rPr lang="en-GB" sz="1100" i="1" dirty="0">
                <a:solidFill>
                  <a:schemeClr val="bg1"/>
                </a:solidFill>
              </a:rPr>
              <a:t>Usufruct</a:t>
            </a:r>
            <a:r>
              <a:rPr lang="en-GB" sz="1100" dirty="0">
                <a:solidFill>
                  <a:schemeClr val="bg1"/>
                </a:solidFill>
              </a:rPr>
              <a:t>, bottom: </a:t>
            </a:r>
            <a:r>
              <a:rPr lang="en-GB" sz="1100" i="1" dirty="0">
                <a:solidFill>
                  <a:schemeClr val="bg1"/>
                </a:solidFill>
              </a:rPr>
              <a:t>Fucking Creeps, They’re Environmental Terrorists </a:t>
            </a:r>
            <a:r>
              <a:rPr lang="en-GB" sz="1100" dirty="0">
                <a:solidFill>
                  <a:schemeClr val="bg1"/>
                </a:solidFill>
              </a:rPr>
              <a:t>© Lawrence Paul </a:t>
            </a:r>
            <a:r>
              <a:rPr lang="en-GB" sz="1100" b="0" i="0" dirty="0" err="1">
                <a:solidFill>
                  <a:schemeClr val="bg1"/>
                </a:solidFill>
                <a:effectLst/>
              </a:rPr>
              <a:t>Yuxweluptun</a:t>
            </a:r>
            <a:endParaRPr lang="en-GB" sz="1100" dirty="0">
              <a:solidFill>
                <a:schemeClr val="bg1"/>
              </a:solidFill>
            </a:endParaRPr>
          </a:p>
          <a:p>
            <a:endParaRPr lang="en-GB" dirty="0"/>
          </a:p>
        </p:txBody>
      </p:sp>
      <p:sp>
        <p:nvSpPr>
          <p:cNvPr id="3" name="TextBox 2">
            <a:extLst>
              <a:ext uri="{FF2B5EF4-FFF2-40B4-BE49-F238E27FC236}">
                <a16:creationId xmlns:a16="http://schemas.microsoft.com/office/drawing/2014/main" id="{D03DCD74-D9A4-E36C-3C59-36E4B6390D27}"/>
              </a:ext>
            </a:extLst>
          </p:cNvPr>
          <p:cNvSpPr txBox="1"/>
          <p:nvPr/>
        </p:nvSpPr>
        <p:spPr>
          <a:xfrm>
            <a:off x="520036" y="640565"/>
            <a:ext cx="6521116" cy="584775"/>
          </a:xfrm>
          <a:prstGeom prst="rect">
            <a:avLst/>
          </a:prstGeom>
          <a:noFill/>
        </p:spPr>
        <p:txBody>
          <a:bodyPr wrap="square">
            <a:spAutoFit/>
          </a:bodyPr>
          <a:lstStyle/>
          <a:p>
            <a:r>
              <a:rPr lang="en-GB" altLang="en-US" sz="3200" b="1" dirty="0">
                <a:solidFill>
                  <a:schemeClr val="bg1"/>
                </a:solidFill>
                <a:latin typeface="Arial" panose="020B0604020202020204" pitchFamily="34" charset="0"/>
                <a:cs typeface="Arial" panose="020B0604020202020204" pitchFamily="34" charset="0"/>
              </a:rPr>
              <a:t>human rights – course overview</a:t>
            </a:r>
            <a:endParaRPr lang="en-GB" sz="3200" dirty="0">
              <a:solidFill>
                <a:schemeClr val="bg1"/>
              </a:solidFill>
            </a:endParaRPr>
          </a:p>
        </p:txBody>
      </p:sp>
    </p:spTree>
    <p:extLst>
      <p:ext uri="{BB962C8B-B14F-4D97-AF65-F5344CB8AC3E}">
        <p14:creationId xmlns:p14="http://schemas.microsoft.com/office/powerpoint/2010/main" val="363804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Tuvalu minister to address Cop26 knee deep in water to highlight climate  crisis and sea level rise | Cop26 | The Guardian">
            <a:extLst>
              <a:ext uri="{FF2B5EF4-FFF2-40B4-BE49-F238E27FC236}">
                <a16:creationId xmlns:a16="http://schemas.microsoft.com/office/drawing/2014/main" id="{04C41B36-D497-CA8A-1186-7C46428EFE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4" r="-1" b="-1"/>
          <a:stretch/>
        </p:blipFill>
        <p:spPr bwMode="auto">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What is the MMIW Movement? - We R Native">
            <a:extLst>
              <a:ext uri="{FF2B5EF4-FFF2-40B4-BE49-F238E27FC236}">
                <a16:creationId xmlns:a16="http://schemas.microsoft.com/office/drawing/2014/main" id="{BF863B98-77FE-AFE2-D2EF-006A0EEB0B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6" r="7433" b="1"/>
          <a:stretch/>
        </p:blipFill>
        <p:spPr bwMode="auto">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FD5A4C7-BD8C-EA87-79E5-92B52BC3F82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5725" r="-1" b="11720"/>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1061" name="Freeform: Shape 1060">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63" name="Freeform: Shape 1062">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a:xfrm>
            <a:off x="448056" y="685800"/>
            <a:ext cx="4922338" cy="1325563"/>
          </a:xfrm>
        </p:spPr>
        <p:txBody>
          <a:bodyPr>
            <a:normAutofit/>
          </a:bodyPr>
          <a:lstStyle/>
          <a:p>
            <a:r>
              <a:rPr lang="en-US" sz="3400" b="1" dirty="0">
                <a:solidFill>
                  <a:schemeClr val="bg1"/>
                </a:solidFill>
                <a:latin typeface="Arial" panose="020B0604020202020204" pitchFamily="34" charset="0"/>
                <a:cs typeface="Arial" panose="020B0604020202020204" pitchFamily="34" charset="0"/>
              </a:rPr>
              <a:t>example</a:t>
            </a:r>
            <a:r>
              <a:rPr lang="en-US" sz="3400" b="1" dirty="0">
                <a:solidFill>
                  <a:schemeClr val="accent4">
                    <a:lumMod val="20000"/>
                    <a:lumOff val="80000"/>
                  </a:schemeClr>
                </a:solidFill>
                <a:latin typeface="Arial" panose="020B0604020202020204" pitchFamily="34" charset="0"/>
                <a:cs typeface="Arial" panose="020B0604020202020204" pitchFamily="34" charset="0"/>
              </a:rPr>
              <a:t> </a:t>
            </a:r>
            <a:r>
              <a:rPr lang="en-US" sz="3400" b="1" dirty="0">
                <a:solidFill>
                  <a:schemeClr val="bg1"/>
                </a:solidFill>
                <a:latin typeface="Arial" panose="020B0604020202020204" pitchFamily="34" charset="0"/>
                <a:cs typeface="Arial" panose="020B0604020202020204" pitchFamily="34" charset="0"/>
              </a:rPr>
              <a:t>weekly topics</a:t>
            </a:r>
          </a:p>
        </p:txBody>
      </p:sp>
      <p:sp>
        <p:nvSpPr>
          <p:cNvPr id="1065" name="Rectangle 1064">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7" name="Rectangle 1066">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a:xfrm>
            <a:off x="448056" y="2382734"/>
            <a:ext cx="4922338" cy="3798610"/>
          </a:xfrm>
        </p:spPr>
        <p:txBody>
          <a:bodyPr>
            <a:noAutofit/>
          </a:bodyPr>
          <a:lstStyle/>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What are Human Rights? </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Claiming and contesting rights</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Human rights and the environment</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Refugees, migrants, and rhetoric</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Citizen care, forensics and state failure</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Women’s rights</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Labour and rights</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Indigenous rights and colonial genocide</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More than human rights</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Resistance</a:t>
            </a:r>
          </a:p>
          <a:p>
            <a:pPr marL="457200" indent="-457200" eaLnBrk="1" fontAlgn="auto" hangingPunct="1">
              <a:lnSpc>
                <a:spcPct val="100000"/>
              </a:lnSpc>
              <a:spcBef>
                <a:spcPts val="0"/>
              </a:spcBef>
              <a:buFont typeface="Arial" panose="020B0604020202020204" pitchFamily="34" charset="0"/>
              <a:buChar char="•"/>
              <a:defRPr/>
            </a:pPr>
            <a:r>
              <a:rPr lang="en-GB" altLang="en-US" sz="1800" b="1" dirty="0">
                <a:solidFill>
                  <a:schemeClr val="bg1"/>
                </a:solidFill>
                <a:latin typeface="Calibri" panose="020F0502020204030204" pitchFamily="34" charset="0"/>
                <a:cs typeface="Calibri" panose="020F0502020204030204" pitchFamily="34" charset="0"/>
              </a:rPr>
              <a:t>Future of human rights </a:t>
            </a:r>
          </a:p>
          <a:p>
            <a:pPr eaLnBrk="1" fontAlgn="auto" hangingPunct="1">
              <a:lnSpc>
                <a:spcPct val="100000"/>
              </a:lnSpc>
              <a:spcBef>
                <a:spcPts val="0"/>
              </a:spcBef>
              <a:buFont typeface="Tw Cen MT" panose="020B0602020104020603" pitchFamily="34" charset="0"/>
              <a:buNone/>
              <a:defRPr/>
            </a:pPr>
            <a:endParaRPr lang="en-GB" altLang="en-US" sz="1800" dirty="0">
              <a:solidFill>
                <a:schemeClr val="bg1"/>
              </a:solidFill>
              <a:latin typeface="Calibri" panose="020F0502020204030204" pitchFamily="34" charset="0"/>
              <a:cs typeface="Calibri" panose="020F0502020204030204" pitchFamily="34" charset="0"/>
            </a:endParaRPr>
          </a:p>
          <a:p>
            <a:pPr marL="0" indent="0" eaLnBrk="1" fontAlgn="auto" hangingPunct="1">
              <a:lnSpc>
                <a:spcPct val="100000"/>
              </a:lnSpc>
              <a:spcBef>
                <a:spcPts val="0"/>
              </a:spcBef>
              <a:buNone/>
              <a:defRPr/>
            </a:pPr>
            <a:r>
              <a:rPr lang="en-GB" altLang="en-US" sz="1800" i="1" dirty="0">
                <a:solidFill>
                  <a:schemeClr val="bg1"/>
                </a:solidFill>
                <a:latin typeface="Calibri" panose="020F0502020204030204" pitchFamily="34" charset="0"/>
                <a:cs typeface="Calibri" panose="020F0502020204030204" pitchFamily="34" charset="0"/>
              </a:rPr>
              <a:t>NOTE: These may be subject to change, depending on contemporary situations</a:t>
            </a:r>
          </a:p>
        </p:txBody>
      </p:sp>
    </p:spTree>
    <p:extLst>
      <p:ext uri="{BB962C8B-B14F-4D97-AF65-F5344CB8AC3E}">
        <p14:creationId xmlns:p14="http://schemas.microsoft.com/office/powerpoint/2010/main" val="49986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a:xfrm>
            <a:off x="497305" y="4694041"/>
            <a:ext cx="4391024" cy="1173700"/>
          </a:xfrm>
        </p:spPr>
        <p:txBody>
          <a:bodyPr anchor="t">
            <a:normAutofit/>
          </a:bodyPr>
          <a:lstStyle/>
          <a:p>
            <a:r>
              <a:rPr lang="en-GB" altLang="en-US" sz="3400" b="1" dirty="0">
                <a:solidFill>
                  <a:schemeClr val="bg1"/>
                </a:solidFill>
                <a:latin typeface="Arial" panose="020B0604020202020204" pitchFamily="34" charset="0"/>
                <a:cs typeface="Arial" panose="020B0604020202020204" pitchFamily="34" charset="0"/>
              </a:rPr>
              <a:t>teaching modes</a:t>
            </a:r>
            <a:endParaRPr lang="en-US" sz="3400" b="1" dirty="0">
              <a:solidFill>
                <a:schemeClr val="bg1"/>
              </a:solidFill>
              <a:latin typeface="Arial" panose="020B0604020202020204" pitchFamily="34" charset="0"/>
              <a:cs typeface="Arial" panose="020B0604020202020204" pitchFamily="34" charset="0"/>
            </a:endParaRPr>
          </a:p>
        </p:txBody>
      </p:sp>
      <p:pic>
        <p:nvPicPr>
          <p:cNvPr id="4" name="Picture 3" descr="Protesters hold an LGBT rights rainbow (pride) flag as activists gather outside the U.S. Supreme Court, where justices were set to hear arguments in a major case pitting LGBT rights against a claim that the constitutional right to free speech exempts artists from anti-discrimination laws in a dispute involving an evangelical Christian web designer who refuses to provide her services for same-sex marriages, in Washington, U.S., December 5, 2022. REUTERS/Kevin Lamarque">
            <a:extLst>
              <a:ext uri="{FF2B5EF4-FFF2-40B4-BE49-F238E27FC236}">
                <a16:creationId xmlns:a16="http://schemas.microsoft.com/office/drawing/2014/main" id="{2D4A3C5D-D8E6-0B00-7F78-BFB84B9E59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87" r="13486"/>
          <a:stretch/>
        </p:blipFill>
        <p:spPr bwMode="auto">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Kuper Island | CBC Podcasts | CBC Listen">
            <a:extLst>
              <a:ext uri="{FF2B5EF4-FFF2-40B4-BE49-F238E27FC236}">
                <a16:creationId xmlns:a16="http://schemas.microsoft.com/office/drawing/2014/main" id="{806E68B8-9925-7086-0FD9-9957A946F5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9" r="10"/>
          <a:stretch/>
        </p:blipFill>
        <p:spPr bwMode="auto">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Watch There Once Was an Island: Te Henua E Nnoho | Prime Video">
            <a:extLst>
              <a:ext uri="{FF2B5EF4-FFF2-40B4-BE49-F238E27FC236}">
                <a16:creationId xmlns:a16="http://schemas.microsoft.com/office/drawing/2014/main" id="{7509F1C4-C92C-35C8-1D86-9BDE93701C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4852"/>
          <a:stretch/>
        </p:blipFill>
        <p:spPr bwMode="auto">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a:noFill/>
          <a:extLst>
            <a:ext uri="{909E8E84-426E-40DD-AFC4-6F175D3DCCD1}">
              <a14:hiddenFill xmlns:a14="http://schemas.microsoft.com/office/drawing/2010/main">
                <a:solidFill>
                  <a:srgbClr val="FFFFFF"/>
                </a:solidFill>
              </a14:hiddenFill>
            </a:ext>
          </a:extLst>
        </p:spPr>
      </p:pic>
      <p:grpSp>
        <p:nvGrpSpPr>
          <p:cNvPr id="2064" name="Group 2063">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065" name="Freeform: Shape 2064">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6" name="Freeform: Shape 2065">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a:xfrm>
            <a:off x="4249153" y="4286160"/>
            <a:ext cx="7503693" cy="2319622"/>
          </a:xfrm>
        </p:spPr>
        <p:txBody>
          <a:bodyPr>
            <a:noAutofit/>
          </a:bodyPr>
          <a:lstStyle/>
          <a:p>
            <a:pPr eaLnBrk="1" hangingPunct="1"/>
            <a:r>
              <a:rPr lang="en-GB" altLang="en-US" sz="1800" dirty="0">
                <a:solidFill>
                  <a:schemeClr val="bg1"/>
                </a:solidFill>
              </a:rPr>
              <a:t>1-hour weekly lecture </a:t>
            </a:r>
          </a:p>
          <a:p>
            <a:pPr eaLnBrk="1" hangingPunct="1"/>
            <a:r>
              <a:rPr lang="en-GB" altLang="en-US" sz="1800" dirty="0">
                <a:solidFill>
                  <a:schemeClr val="bg1"/>
                </a:solidFill>
              </a:rPr>
              <a:t>2-hour weekly seminar</a:t>
            </a:r>
          </a:p>
          <a:p>
            <a:pPr marL="0" indent="0">
              <a:buNone/>
            </a:pPr>
            <a:r>
              <a:rPr lang="en-NZ" sz="1800" dirty="0">
                <a:solidFill>
                  <a:schemeClr val="bg1"/>
                </a:solidFill>
                <a:cs typeface="Arial" panose="020B0604020202020204" pitchFamily="34" charset="0"/>
              </a:rPr>
              <a:t>Learning is </a:t>
            </a:r>
            <a:r>
              <a:rPr lang="en-NZ" sz="1800" b="0" i="0" dirty="0">
                <a:solidFill>
                  <a:schemeClr val="bg1"/>
                </a:solidFill>
                <a:effectLst/>
                <a:cs typeface="Arial" panose="020B0604020202020204" pitchFamily="34" charset="0"/>
              </a:rPr>
              <a:t>through a mixture of </a:t>
            </a:r>
            <a:r>
              <a:rPr lang="en-NZ" sz="1800" b="1" i="0" dirty="0">
                <a:solidFill>
                  <a:schemeClr val="bg1"/>
                </a:solidFill>
                <a:effectLst/>
                <a:cs typeface="Arial" panose="020B0604020202020204" pitchFamily="34" charset="0"/>
              </a:rPr>
              <a:t>interactive lectures </a:t>
            </a:r>
            <a:r>
              <a:rPr lang="en-NZ" sz="1800" b="0" i="0" dirty="0">
                <a:solidFill>
                  <a:schemeClr val="bg1"/>
                </a:solidFill>
                <a:effectLst/>
                <a:cs typeface="Arial" panose="020B0604020202020204" pitchFamily="34" charset="0"/>
              </a:rPr>
              <a:t>and </a:t>
            </a:r>
            <a:r>
              <a:rPr lang="en-NZ" sz="1800" b="1" i="0" dirty="0">
                <a:solidFill>
                  <a:schemeClr val="bg1"/>
                </a:solidFill>
                <a:effectLst/>
                <a:cs typeface="Arial" panose="020B0604020202020204" pitchFamily="34" charset="0"/>
              </a:rPr>
              <a:t>seminars</a:t>
            </a:r>
            <a:r>
              <a:rPr lang="en-NZ" sz="1800" b="0" i="0" dirty="0">
                <a:solidFill>
                  <a:schemeClr val="bg1"/>
                </a:solidFill>
                <a:effectLst/>
                <a:cs typeface="Arial" panose="020B0604020202020204" pitchFamily="34" charset="0"/>
              </a:rPr>
              <a:t>, drawing on </a:t>
            </a:r>
            <a:r>
              <a:rPr lang="en-NZ" sz="1800" b="1" i="0" dirty="0">
                <a:solidFill>
                  <a:schemeClr val="bg1"/>
                </a:solidFill>
                <a:effectLst/>
                <a:cs typeface="Arial" panose="020B0604020202020204" pitchFamily="34" charset="0"/>
              </a:rPr>
              <a:t>film, photography, and art</a:t>
            </a:r>
            <a:r>
              <a:rPr lang="en-NZ" sz="1800" b="0" i="0" dirty="0">
                <a:solidFill>
                  <a:schemeClr val="bg1"/>
                </a:solidFill>
                <a:effectLst/>
                <a:cs typeface="Arial" panose="020B0604020202020204" pitchFamily="34" charset="0"/>
              </a:rPr>
              <a:t>, </a:t>
            </a:r>
            <a:r>
              <a:rPr lang="en-NZ" sz="1800" i="0" dirty="0">
                <a:solidFill>
                  <a:schemeClr val="bg1"/>
                </a:solidFill>
                <a:effectLst/>
                <a:cs typeface="Arial" panose="020B0604020202020204" pitchFamily="34" charset="0"/>
              </a:rPr>
              <a:t>as well as </a:t>
            </a:r>
            <a:r>
              <a:rPr lang="en-NZ" sz="1800" b="1" i="0" dirty="0">
                <a:solidFill>
                  <a:schemeClr val="bg1"/>
                </a:solidFill>
                <a:effectLst/>
                <a:cs typeface="Arial" panose="020B0604020202020204" pitchFamily="34" charset="0"/>
              </a:rPr>
              <a:t>academic literature</a:t>
            </a:r>
            <a:r>
              <a:rPr lang="en-NZ" sz="1800" b="0" i="0" dirty="0">
                <a:solidFill>
                  <a:schemeClr val="bg1"/>
                </a:solidFill>
                <a:effectLst/>
                <a:cs typeface="Arial" panose="020B0604020202020204" pitchFamily="34" charset="0"/>
              </a:rPr>
              <a:t> to think about the ways human rights are understood, enacted, and resisted globally. You will have the opportunity to critically engage with </a:t>
            </a:r>
            <a:r>
              <a:rPr lang="en-NZ" sz="1800" b="1" i="0" dirty="0">
                <a:solidFill>
                  <a:schemeClr val="bg1"/>
                </a:solidFill>
                <a:effectLst/>
                <a:cs typeface="Arial" panose="020B0604020202020204" pitchFamily="34" charset="0"/>
              </a:rPr>
              <a:t>contemporary issues of your interest </a:t>
            </a:r>
            <a:r>
              <a:rPr lang="en-NZ" sz="1800" b="0" i="0" dirty="0">
                <a:solidFill>
                  <a:schemeClr val="bg1"/>
                </a:solidFill>
                <a:effectLst/>
                <a:cs typeface="Arial" panose="020B0604020202020204" pitchFamily="34" charset="0"/>
              </a:rPr>
              <a:t>in both teaching and assessment, receiving feedback throughout.</a:t>
            </a:r>
          </a:p>
        </p:txBody>
      </p:sp>
    </p:spTree>
    <p:extLst>
      <p:ext uri="{BB962C8B-B14F-4D97-AF65-F5344CB8AC3E}">
        <p14:creationId xmlns:p14="http://schemas.microsoft.com/office/powerpoint/2010/main" val="2596284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p:txBody>
          <a:bodyPr>
            <a:normAutofit/>
          </a:bodyPr>
          <a:lstStyle/>
          <a:p>
            <a:pPr algn="ctr"/>
            <a:r>
              <a:rPr lang="en-US" sz="3400" b="1" dirty="0">
                <a:solidFill>
                  <a:schemeClr val="bg1"/>
                </a:solidFill>
                <a:latin typeface="Arial" panose="020B0604020202020204" pitchFamily="34" charset="0"/>
                <a:cs typeface="Arial" panose="020B0604020202020204" pitchFamily="34" charset="0"/>
              </a:rPr>
              <a:t>learning</a:t>
            </a:r>
            <a:r>
              <a:rPr lang="en-US" sz="3400" b="1" dirty="0">
                <a:latin typeface="Arial" panose="020B0604020202020204" pitchFamily="34" charset="0"/>
                <a:cs typeface="Arial" panose="020B0604020202020204" pitchFamily="34" charset="0"/>
              </a:rPr>
              <a:t> </a:t>
            </a:r>
            <a:r>
              <a:rPr lang="en-US" sz="3400" b="1" dirty="0">
                <a:solidFill>
                  <a:schemeClr val="bg1"/>
                </a:solidFill>
                <a:latin typeface="Arial" panose="020B0604020202020204" pitchFamily="34" charset="0"/>
                <a:cs typeface="Arial" panose="020B0604020202020204" pitchFamily="34" charset="0"/>
              </a:rPr>
              <a:t>outcomes</a:t>
            </a: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p:txBody>
          <a:bodyPr>
            <a:normAutofit fontScale="85000" lnSpcReduction="20000"/>
          </a:bodyPr>
          <a:lstStyle/>
          <a:p>
            <a:pPr marL="91440" indent="-91440" eaLnBrk="1" fontAlgn="auto" hangingPunct="1">
              <a:buFont typeface="Tw Cen MT" panose="020B0602020104020603" pitchFamily="34" charset="0"/>
              <a:buChar char=" "/>
              <a:defRPr/>
            </a:pPr>
            <a:endParaRPr lang="en-GB" altLang="en-US" sz="1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Systematically understand and critically evaluate key scholarly approaches to the philosophical and historical evolution, and contemporary forms, of human rights;</a:t>
            </a:r>
          </a:p>
          <a:p>
            <a:pPr marL="342900" indent="-342900" eaLnBrk="1" fontAlgn="auto" hangingPunct="1">
              <a:buFont typeface="+mj-lt"/>
              <a:buAutoNum type="arabicPeriod"/>
              <a:defRPr/>
            </a:pPr>
            <a:endParaRPr lang="en-GB" altLang="en-US" sz="2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Extend and apply theoretical understanding to specific contexts in the analysis of human rights practice;</a:t>
            </a:r>
          </a:p>
          <a:p>
            <a:pPr marL="342900" indent="-342900" eaLnBrk="1" fontAlgn="auto" hangingPunct="1">
              <a:buFont typeface="+mj-lt"/>
              <a:buAutoNum type="arabicPeriod"/>
              <a:defRPr/>
            </a:pPr>
            <a:endParaRPr lang="en-GB" altLang="en-US" sz="2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Independently research, synthesise and make arguments on specific themes and materials related to the module and your own interest;</a:t>
            </a:r>
          </a:p>
          <a:p>
            <a:pPr marL="342900" indent="-342900" eaLnBrk="1" fontAlgn="auto" hangingPunct="1">
              <a:buFont typeface="+mj-lt"/>
              <a:buAutoNum type="arabicPeriod"/>
              <a:defRPr/>
            </a:pPr>
            <a:endParaRPr lang="en-GB" altLang="en-US" sz="2800" dirty="0">
              <a:solidFill>
                <a:schemeClr val="bg1"/>
              </a:solidFill>
              <a:latin typeface="Arial" panose="020B0604020202020204" pitchFamily="34" charset="0"/>
              <a:cs typeface="Arial" panose="020B0604020202020204" pitchFamily="34" charset="0"/>
            </a:endParaRPr>
          </a:p>
          <a:p>
            <a:pPr marL="342900" indent="-342900" eaLnBrk="1" fontAlgn="auto" hangingPunct="1">
              <a:buFont typeface="+mj-lt"/>
              <a:buAutoNum type="arabicPeriod"/>
              <a:defRPr/>
            </a:pPr>
            <a:r>
              <a:rPr lang="en-GB" altLang="en-US" sz="2800" dirty="0">
                <a:solidFill>
                  <a:schemeClr val="bg1"/>
                </a:solidFill>
                <a:latin typeface="Arial" panose="020B0604020202020204" pitchFamily="34" charset="0"/>
                <a:cs typeface="Arial" panose="020B0604020202020204" pitchFamily="34" charset="0"/>
              </a:rPr>
              <a:t>Communicate your arguments to specialist and non-specialist audiences.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610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Transitional justice policy in the Arab region? Lessons from the African  Union">
            <a:extLst>
              <a:ext uri="{FF2B5EF4-FFF2-40B4-BE49-F238E27FC236}">
                <a16:creationId xmlns:a16="http://schemas.microsoft.com/office/drawing/2014/main" id="{B6A68C2D-044E-436C-3357-9AF2844408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3" t="9091" r="22546"/>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a:xfrm>
            <a:off x="371094" y="1161288"/>
            <a:ext cx="3438144" cy="1124712"/>
          </a:xfrm>
        </p:spPr>
        <p:txBody>
          <a:bodyPr anchor="b">
            <a:normAutofit/>
          </a:bodyPr>
          <a:lstStyle/>
          <a:p>
            <a:r>
              <a:rPr lang="en-GB" altLang="en-US" sz="2800" b="1">
                <a:solidFill>
                  <a:schemeClr val="bg1"/>
                </a:solidFill>
                <a:latin typeface="Arial" panose="020B0604020202020204" pitchFamily="34" charset="0"/>
                <a:cs typeface="Arial" panose="020B0604020202020204" pitchFamily="34" charset="0"/>
              </a:rPr>
              <a:t>assessment</a:t>
            </a:r>
            <a:endParaRPr lang="en-US" sz="2800" b="1">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a:xfrm>
            <a:off x="371094" y="2718054"/>
            <a:ext cx="4261064" cy="3661570"/>
          </a:xfrm>
        </p:spPr>
        <p:txBody>
          <a:bodyPr anchor="t">
            <a:normAutofit/>
          </a:bodyPr>
          <a:lstStyle/>
          <a:p>
            <a:pPr eaLnBrk="1" fontAlgn="auto" hangingPunct="1">
              <a:buFont typeface="Tw Cen MT" panose="020B0602020104020603" pitchFamily="34" charset="0"/>
              <a:buNone/>
              <a:defRPr/>
            </a:pPr>
            <a:r>
              <a:rPr lang="en-GB" sz="1600" dirty="0">
                <a:solidFill>
                  <a:schemeClr val="bg1"/>
                </a:solidFill>
                <a:latin typeface="Arial" panose="020B0604020202020204" pitchFamily="34" charset="0"/>
                <a:ea typeface="Calibri" panose="020F0502020204030204" pitchFamily="34" charset="0"/>
                <a:cs typeface="Arial" panose="020B0604020202020204" pitchFamily="34" charset="0"/>
              </a:rPr>
              <a:t>	Coursework: (100%)</a:t>
            </a:r>
          </a:p>
          <a:p>
            <a:pPr lvl="1">
              <a:defRPr/>
            </a:pPr>
            <a:r>
              <a:rPr lang="en-GB" sz="1600" dirty="0">
                <a:solidFill>
                  <a:schemeClr val="bg1"/>
                </a:solidFill>
                <a:latin typeface="Arial" panose="020B0604020202020204" pitchFamily="34" charset="0"/>
                <a:ea typeface="Calibri" panose="020F0502020204030204" pitchFamily="34" charset="0"/>
                <a:cs typeface="Arial" panose="020B0604020202020204" pitchFamily="34" charset="0"/>
              </a:rPr>
              <a:t>Portfolio - 2500 words, Week 6</a:t>
            </a:r>
          </a:p>
          <a:p>
            <a:pPr lvl="1">
              <a:defRPr/>
            </a:pPr>
            <a:r>
              <a:rPr lang="en-GB" sz="1600" dirty="0">
                <a:solidFill>
                  <a:schemeClr val="bg1"/>
                </a:solidFill>
                <a:latin typeface="Arial" panose="020B0604020202020204" pitchFamily="34" charset="0"/>
                <a:ea typeface="Calibri" panose="020F0502020204030204" pitchFamily="34" charset="0"/>
                <a:cs typeface="Arial" panose="020B0604020202020204" pitchFamily="34" charset="0"/>
              </a:rPr>
              <a:t>Essay – 2500 words, Week 11</a:t>
            </a:r>
            <a:endParaRPr lang="en-GB" altLang="en-US" sz="1600" dirty="0">
              <a:solidFill>
                <a:schemeClr val="bg1"/>
              </a:solidFill>
              <a:latin typeface="Arial" panose="020B0604020202020204" pitchFamily="34" charset="0"/>
              <a:cs typeface="Arial" panose="020B0604020202020204" pitchFamily="34" charset="0"/>
            </a:endParaRPr>
          </a:p>
          <a:p>
            <a:pPr eaLnBrk="1" fontAlgn="auto" hangingPunct="1">
              <a:buFont typeface="Tw Cen MT" panose="020B0602020104020603" pitchFamily="34" charset="0"/>
              <a:buNone/>
              <a:defRPr/>
            </a:pPr>
            <a:endParaRPr lang="en-GB" altLang="en-US" sz="1600" dirty="0">
              <a:solidFill>
                <a:schemeClr val="bg1"/>
              </a:solidFill>
              <a:latin typeface="Arial" panose="020B0604020202020204" pitchFamily="34" charset="0"/>
              <a:cs typeface="Arial" panose="020B0604020202020204" pitchFamily="34" charset="0"/>
            </a:endParaRPr>
          </a:p>
          <a:p>
            <a:pPr eaLnBrk="1" fontAlgn="auto" hangingPunct="1">
              <a:buFont typeface="Tw Cen MT" panose="020B0602020104020603" pitchFamily="34" charset="0"/>
              <a:buNone/>
              <a:defRPr/>
            </a:pPr>
            <a:r>
              <a:rPr lang="en-GB" altLang="en-US" sz="1600" dirty="0">
                <a:solidFill>
                  <a:schemeClr val="bg1"/>
                </a:solidFill>
                <a:latin typeface="Arial" panose="020B0604020202020204" pitchFamily="34" charset="0"/>
                <a:cs typeface="Arial" panose="020B0604020202020204" pitchFamily="34" charset="0"/>
              </a:rPr>
              <a:t>	These can be on any subject related to human rights and are not restricted to the subjects that we consider in the lecture and seminar.</a:t>
            </a:r>
          </a:p>
          <a:p>
            <a:pPr eaLnBrk="1" fontAlgn="auto" hangingPunct="1">
              <a:buFont typeface="Tw Cen MT" panose="020B0602020104020603" pitchFamily="34" charset="0"/>
              <a:buNone/>
              <a:defRPr/>
            </a:pPr>
            <a:endParaRPr lang="en-GB" altLang="en-US" sz="1600" dirty="0">
              <a:solidFill>
                <a:schemeClr val="bg1"/>
              </a:solidFill>
              <a:latin typeface="Arial" panose="020B0604020202020204" pitchFamily="34" charset="0"/>
              <a:cs typeface="Arial" panose="020B0604020202020204" pitchFamily="34" charset="0"/>
            </a:endParaRPr>
          </a:p>
          <a:p>
            <a:pPr eaLnBrk="1" fontAlgn="auto" hangingPunct="1">
              <a:buFont typeface="Tw Cen MT" panose="020B0602020104020603" pitchFamily="34" charset="0"/>
              <a:buNone/>
              <a:defRPr/>
            </a:pPr>
            <a:r>
              <a:rPr lang="en-GB" altLang="en-US" sz="1600" dirty="0">
                <a:solidFill>
                  <a:schemeClr val="bg1"/>
                </a:solidFill>
                <a:latin typeface="Arial" panose="020B0604020202020204" pitchFamily="34" charset="0"/>
                <a:cs typeface="Arial" panose="020B0604020202020204" pitchFamily="34" charset="0"/>
              </a:rPr>
              <a:t>	See the next slide for a list of past subjects</a:t>
            </a:r>
          </a:p>
        </p:txBody>
      </p:sp>
    </p:spTree>
    <p:extLst>
      <p:ext uri="{BB962C8B-B14F-4D97-AF65-F5344CB8AC3E}">
        <p14:creationId xmlns:p14="http://schemas.microsoft.com/office/powerpoint/2010/main" val="292315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F54-B115-E8A8-C3A6-15F2DCA7F3A0}"/>
              </a:ext>
            </a:extLst>
          </p:cNvPr>
          <p:cNvSpPr>
            <a:spLocks noGrp="1"/>
          </p:cNvSpPr>
          <p:nvPr>
            <p:ph type="title"/>
          </p:nvPr>
        </p:nvSpPr>
        <p:spPr>
          <a:xfrm>
            <a:off x="838200" y="18255"/>
            <a:ext cx="10515600" cy="1325563"/>
          </a:xfrm>
        </p:spPr>
        <p:txBody>
          <a:bodyPr>
            <a:normAutofit/>
          </a:bodyPr>
          <a:lstStyle/>
          <a:p>
            <a:pPr algn="ctr"/>
            <a:r>
              <a:rPr lang="en-GB" sz="2000" b="1" dirty="0">
                <a:solidFill>
                  <a:schemeClr val="bg1"/>
                </a:solidFill>
                <a:latin typeface="Arial" panose="020B0604020202020204" pitchFamily="34" charset="0"/>
                <a:cs typeface="Arial" panose="020B0604020202020204" pitchFamily="34" charset="0"/>
              </a:rPr>
              <a:t>examples of previous assessment topics</a:t>
            </a:r>
            <a:endParaRPr lang="en-US" sz="20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BED8CEB-5102-BA20-A712-3792E0036CBB}"/>
              </a:ext>
            </a:extLst>
          </p:cNvPr>
          <p:cNvSpPr>
            <a:spLocks noGrp="1"/>
          </p:cNvSpPr>
          <p:nvPr>
            <p:ph idx="1"/>
          </p:nvPr>
        </p:nvSpPr>
        <p:spPr>
          <a:xfrm>
            <a:off x="564356" y="1060826"/>
            <a:ext cx="11063288" cy="4351338"/>
          </a:xfrm>
        </p:spPr>
        <p:txBody>
          <a:bodyPr>
            <a:noAutofit/>
          </a:bodyPr>
          <a:lstStyle/>
          <a:p>
            <a:pPr marL="285750" indent="-285750" eaLnBrk="1" fontAlgn="auto" hangingPunct="1">
              <a:buFont typeface="Arial" panose="020B0604020202020204" pitchFamily="34" charset="0"/>
              <a:buChar char="•"/>
              <a:defRPr/>
            </a:pPr>
            <a:r>
              <a:rPr lang="en-NZ" sz="1800" i="0" dirty="0">
                <a:solidFill>
                  <a:schemeClr val="bg1"/>
                </a:solidFill>
                <a:effectLst/>
                <a:latin typeface="Arial" panose="020B0604020202020204" pitchFamily="34" charset="0"/>
                <a:cs typeface="Arial" panose="020B0604020202020204" pitchFamily="34" charset="0"/>
              </a:rPr>
              <a:t>The human rights project as a form of neo-colonialism/the globalisation of human rights</a:t>
            </a:r>
            <a:endParaRPr lang="en-GB" sz="1800" dirty="0">
              <a:solidFill>
                <a:schemeClr val="bg1"/>
              </a:solidFill>
              <a:latin typeface="Arial" panose="020B0604020202020204" pitchFamily="34" charset="0"/>
              <a:cs typeface="Arial" panose="020B0604020202020204" pitchFamily="34" charset="0"/>
            </a:endParaRP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Government rhetoric on refugees as a form of legalised discrimination</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Do the dead have human rights? </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The weaponization of women’s rights in the global war on terror</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Is toxic pollution a human rights issue?</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Undefined terms? Are alternative framings of sexual orientation more effective than human rights at protecting sexual minorities?</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Abortion law in Northern Ireland: exploring the relationship between stigma and reproductive rights</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Is the prevalent narrative of child soldiers as coerced victims adequate for contemporary conflicts?</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The right to education in conflict zones: Palestine</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Enforced disappearance &amp; extraordinary rendition: booksellers’ disappearance in Thailand &amp; Hong Kong</a:t>
            </a:r>
          </a:p>
          <a:p>
            <a:pPr marL="285750" indent="-285750" eaLnBrk="1" fontAlgn="auto" hangingPunct="1">
              <a:buFont typeface="Arial" panose="020B0604020202020204" pitchFamily="34" charset="0"/>
              <a:buChar char="•"/>
              <a:defRPr/>
            </a:pPr>
            <a:r>
              <a:rPr lang="en-GB" sz="1800" dirty="0">
                <a:solidFill>
                  <a:schemeClr val="bg1"/>
                </a:solidFill>
                <a:latin typeface="Arial" panose="020B0604020202020204" pitchFamily="34" charset="0"/>
                <a:cs typeface="Arial" panose="020B0604020202020204" pitchFamily="34" charset="0"/>
              </a:rPr>
              <a:t>Are disabled people fairly represented in International Human Rights Law?</a:t>
            </a:r>
          </a:p>
          <a:p>
            <a:pPr marL="285750" indent="-285750" eaLnBrk="1" fontAlgn="auto" hangingPunct="1">
              <a:buFont typeface="Arial" panose="020B0604020202020204" pitchFamily="34" charset="0"/>
              <a:buChar char="•"/>
              <a:defRPr/>
            </a:pPr>
            <a:r>
              <a:rPr lang="en-NZ" sz="1800" i="0" dirty="0">
                <a:solidFill>
                  <a:schemeClr val="bg1"/>
                </a:solidFill>
                <a:effectLst/>
                <a:latin typeface="Arial" panose="020B0604020202020204" pitchFamily="34" charset="0"/>
                <a:cs typeface="Arial" panose="020B0604020202020204" pitchFamily="34" charset="0"/>
              </a:rPr>
              <a:t>How does protest in China use the framework of human rights to resist authority?</a:t>
            </a:r>
          </a:p>
          <a:p>
            <a:pPr marL="285750" indent="-285750" eaLnBrk="1" fontAlgn="auto" hangingPunct="1">
              <a:buFont typeface="Arial" panose="020B0604020202020204" pitchFamily="34" charset="0"/>
              <a:buChar char="•"/>
              <a:defRPr/>
            </a:pPr>
            <a:r>
              <a:rPr lang="en-NZ" sz="1800" dirty="0">
                <a:solidFill>
                  <a:schemeClr val="bg1"/>
                </a:solidFill>
                <a:latin typeface="Arial" panose="020B0604020202020204" pitchFamily="34" charset="0"/>
                <a:cs typeface="Arial" panose="020B0604020202020204" pitchFamily="34" charset="0"/>
              </a:rPr>
              <a:t>The human rights of indigenous people in a settler colonial state: Aotearoa New Zealand</a:t>
            </a:r>
          </a:p>
          <a:p>
            <a:pPr marL="285750" indent="-285750" eaLnBrk="1" fontAlgn="auto" hangingPunct="1">
              <a:buFont typeface="Arial" panose="020B0604020202020204" pitchFamily="34" charset="0"/>
              <a:buChar char="•"/>
              <a:defRPr/>
            </a:pPr>
            <a:r>
              <a:rPr lang="en-NZ" sz="1800" i="0" dirty="0">
                <a:solidFill>
                  <a:schemeClr val="bg1"/>
                </a:solidFill>
                <a:effectLst/>
                <a:latin typeface="Arial" panose="020B0604020202020204" pitchFamily="34" charset="0"/>
                <a:cs typeface="Arial" panose="020B0604020202020204" pitchFamily="34" charset="0"/>
              </a:rPr>
              <a:t>What happens when states fail</a:t>
            </a:r>
            <a:r>
              <a:rPr lang="en-NZ" sz="1800" dirty="0">
                <a:solidFill>
                  <a:schemeClr val="bg1"/>
                </a:solidFill>
                <a:latin typeface="Arial" panose="020B0604020202020204" pitchFamily="34" charset="0"/>
                <a:cs typeface="Arial" panose="020B0604020202020204" pitchFamily="34" charset="0"/>
              </a:rPr>
              <a:t>? Citizen forensics and care on the migrant trail at the US-Mexico border</a:t>
            </a:r>
            <a:endParaRPr lang="en-NZ" sz="1800"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882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8" name="Picture 4" descr="Protesters hold an LGBT rights rainbow (pride) flag as activists gather outside the U.S. Supreme Court, where justices were set to hear arguments in a major case pitting LGBT rights against a claim that the constitutional right to free speech exempts artists from anti-discrimination laws in a dispute involving an evangelical Christian web designer who refuses to provide her services for same-sex marriages, in Washington, U.S., December 5, 2022. REUTERS/Kevin Lamarque">
            <a:extLst>
              <a:ext uri="{FF2B5EF4-FFF2-40B4-BE49-F238E27FC236}">
                <a16:creationId xmlns:a16="http://schemas.microsoft.com/office/drawing/2014/main" id="{2D4A3C5D-D8E6-0B00-7F78-BFB84B9E59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61" r="11161" b="-1"/>
          <a:stretch/>
        </p:blipFill>
        <p:spPr bwMode="auto">
          <a:xfrm>
            <a:off x="320045" y="320039"/>
            <a:ext cx="4570678" cy="412836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What does climate change mean to you?">
            <a:extLst>
              <a:ext uri="{FF2B5EF4-FFF2-40B4-BE49-F238E27FC236}">
                <a16:creationId xmlns:a16="http://schemas.microsoft.com/office/drawing/2014/main" id="{CC86FB24-D930-2DFC-0FF0-D34DE7A24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976" r="18897" b="-2"/>
          <a:stretch/>
        </p:blipFill>
        <p:spPr bwMode="auto">
          <a:xfrm>
            <a:off x="4968251" y="320039"/>
            <a:ext cx="2249424" cy="41283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rise of the populist authoritarians | Financial Times">
            <a:extLst>
              <a:ext uri="{FF2B5EF4-FFF2-40B4-BE49-F238E27FC236}">
                <a16:creationId xmlns:a16="http://schemas.microsoft.com/office/drawing/2014/main" id="{5420198A-7758-2563-BF8B-8FE40B2E1B4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14" r="18171" b="-2"/>
          <a:stretch/>
        </p:blipFill>
        <p:spPr bwMode="auto">
          <a:xfrm>
            <a:off x="320044" y="4540159"/>
            <a:ext cx="2249424" cy="175458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w is Covid-19 impacting Human Rights? – SOAS Blog">
            <a:extLst>
              <a:ext uri="{FF2B5EF4-FFF2-40B4-BE49-F238E27FC236}">
                <a16:creationId xmlns:a16="http://schemas.microsoft.com/office/drawing/2014/main" id="{9AA584CF-AAE9-B4C1-1E14-C5F65D3A29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360" r="4" b="2937"/>
          <a:stretch/>
        </p:blipFill>
        <p:spPr bwMode="auto">
          <a:xfrm>
            <a:off x="2645048" y="4540159"/>
            <a:ext cx="4572626" cy="17545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hina join forces against west weaponization of human rights">
            <a:extLst>
              <a:ext uri="{FF2B5EF4-FFF2-40B4-BE49-F238E27FC236}">
                <a16:creationId xmlns:a16="http://schemas.microsoft.com/office/drawing/2014/main" id="{0685E6B7-816F-80D4-F973-1B6DC88586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671" r="21242" b="-1"/>
          <a:stretch/>
        </p:blipFill>
        <p:spPr bwMode="auto">
          <a:xfrm>
            <a:off x="7301131" y="320039"/>
            <a:ext cx="4572626" cy="597469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A7A9B53E-99BC-6A70-1588-3C321E54EBC4}"/>
              </a:ext>
            </a:extLst>
          </p:cNvPr>
          <p:cNvSpPr txBox="1">
            <a:spLocks/>
          </p:cNvSpPr>
          <p:nvPr/>
        </p:nvSpPr>
        <p:spPr>
          <a:xfrm>
            <a:off x="4968251" y="320039"/>
            <a:ext cx="6903704" cy="1009508"/>
          </a:xfrm>
          <a:prstGeom prst="rect">
            <a:avLst/>
          </a:prstGeom>
          <a:solidFill>
            <a:schemeClr val="bg1"/>
          </a:soli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spcBef>
                <a:spcPts val="1000"/>
              </a:spcBef>
              <a:defRPr/>
            </a:pPr>
            <a:r>
              <a:rPr lang="en-GB" sz="9600" b="1" dirty="0"/>
              <a:t>   </a:t>
            </a:r>
            <a:r>
              <a:rPr lang="en-GB" sz="11200" dirty="0">
                <a:latin typeface="Calibri" panose="020F0502020204030204" pitchFamily="34" charset="0"/>
                <a:ea typeface="Calibri" panose="020F0502020204030204" pitchFamily="34" charset="0"/>
                <a:cs typeface="Calibri" panose="020F0502020204030204" pitchFamily="34" charset="0"/>
              </a:rPr>
              <a:t>For any questions or further information, please email: </a:t>
            </a:r>
            <a:r>
              <a:rPr lang="en-GB" altLang="en-US" sz="11200" dirty="0">
                <a:solidFill>
                  <a:srgbClr val="00B0F0"/>
                </a:solidFill>
                <a:latin typeface="Calibri" panose="020F0502020204030204" pitchFamily="34" charset="0"/>
                <a:cs typeface="Calibri" panose="020F0502020204030204" pitchFamily="34" charset="0"/>
                <a:hlinkClick r:id="rId7"/>
              </a:rPr>
              <a:t>intdevoffice@sussex.ac.uk</a:t>
            </a:r>
            <a:r>
              <a:rPr lang="en-GB" altLang="en-US" sz="11200" dirty="0">
                <a:solidFill>
                  <a:srgbClr val="00B0F0"/>
                </a:solidFill>
                <a:latin typeface="Calibri" panose="020F0502020204030204" pitchFamily="34" charset="0"/>
                <a:cs typeface="Calibri" panose="020F0502020204030204" pitchFamily="34" charset="0"/>
              </a:rPr>
              <a:t>  </a:t>
            </a:r>
            <a:endParaRPr lang="en-GB" altLang="en-US" dirty="0">
              <a:solidFill>
                <a:schemeClr val="bg1"/>
              </a:solidFill>
              <a:highlight>
                <a:srgbClr val="008080"/>
              </a:highlight>
              <a:latin typeface="Arial" panose="020B0604020202020204" pitchFamily="34" charset="0"/>
              <a:cs typeface="Arial" panose="020B0604020202020204" pitchFamily="34" charset="0"/>
            </a:endParaRPr>
          </a:p>
          <a:p>
            <a:r>
              <a:rPr lang="en-GB" sz="400" b="1" dirty="0">
                <a:solidFill>
                  <a:schemeClr val="bg1"/>
                </a:solidFill>
                <a:highlight>
                  <a:srgbClr val="008080"/>
                </a:highlight>
              </a:rPr>
              <a:t>.</a:t>
            </a:r>
            <a:r>
              <a:rPr lang="en-GB" b="1" dirty="0">
                <a:solidFill>
                  <a:schemeClr val="bg1"/>
                </a:solidFill>
                <a:highlight>
                  <a:srgbClr val="008080"/>
                </a:highlight>
              </a:rPr>
              <a:t> </a:t>
            </a:r>
          </a:p>
        </p:txBody>
      </p:sp>
    </p:spTree>
    <p:extLst>
      <p:ext uri="{BB962C8B-B14F-4D97-AF65-F5344CB8AC3E}">
        <p14:creationId xmlns:p14="http://schemas.microsoft.com/office/powerpoint/2010/main" val="367920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634</Words>
  <Application>Microsoft Office PowerPoint</Application>
  <PresentationFormat>Widescreen</PresentationFormat>
  <Paragraphs>58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Tw Cen MT</vt:lpstr>
      <vt:lpstr>Office Theme</vt:lpstr>
      <vt:lpstr>Human Rights (L2124A) Final Year Advanced Option – 30 credits </vt:lpstr>
      <vt:lpstr>PowerPoint Presentation</vt:lpstr>
      <vt:lpstr>example weekly topics</vt:lpstr>
      <vt:lpstr>teaching modes</vt:lpstr>
      <vt:lpstr>learning outcomes</vt:lpstr>
      <vt:lpstr>assessment</vt:lpstr>
      <vt:lpstr>examples of previous assessment topics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3rd Year Advanced Option – 30 credits</dc:title>
  <dc:creator>Caroline Bennett</dc:creator>
  <cp:lastModifiedBy>Caroline Bennett</cp:lastModifiedBy>
  <cp:revision>3</cp:revision>
  <dcterms:created xsi:type="dcterms:W3CDTF">2023-03-06T09:39:23Z</dcterms:created>
  <dcterms:modified xsi:type="dcterms:W3CDTF">2024-02-06T12:16:26Z</dcterms:modified>
</cp:coreProperties>
</file>