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58828"/>
  </p:normalViewPr>
  <p:slideViewPr>
    <p:cSldViewPr snapToGrid="0">
      <p:cViewPr varScale="1">
        <p:scale>
          <a:sx n="69" d="100"/>
          <a:sy n="69" d="100"/>
        </p:scale>
        <p:origin x="11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79EC56-8C9E-4461-9EA4-7AE6C9720EA4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81CCC20-52ED-4A91-8A56-46CBAC36B820}">
      <dgm:prSet/>
      <dgm:spPr/>
      <dgm:t>
        <a:bodyPr/>
        <a:lstStyle/>
        <a:p>
          <a:r>
            <a:rPr lang="en-US"/>
            <a:t>- 1500-word Career Portfolio (30%) </a:t>
          </a:r>
        </a:p>
      </dgm:t>
    </dgm:pt>
    <dgm:pt modelId="{A6D14129-C57A-4D18-A140-76E0857AE451}" type="parTrans" cxnId="{06114DA4-0DA0-466D-AFE4-565DD8CD416C}">
      <dgm:prSet/>
      <dgm:spPr/>
      <dgm:t>
        <a:bodyPr/>
        <a:lstStyle/>
        <a:p>
          <a:endParaRPr lang="en-US"/>
        </a:p>
      </dgm:t>
    </dgm:pt>
    <dgm:pt modelId="{A8EF2186-1ECA-4DA0-8AA7-3AE7E5485550}" type="sibTrans" cxnId="{06114DA4-0DA0-466D-AFE4-565DD8CD416C}">
      <dgm:prSet/>
      <dgm:spPr/>
      <dgm:t>
        <a:bodyPr/>
        <a:lstStyle/>
        <a:p>
          <a:endParaRPr lang="en-US"/>
        </a:p>
      </dgm:t>
    </dgm:pt>
    <dgm:pt modelId="{C2E87BDC-A118-4441-8D32-F1F647774317}">
      <dgm:prSet/>
      <dgm:spPr/>
      <dgm:t>
        <a:bodyPr/>
        <a:lstStyle/>
        <a:p>
          <a:r>
            <a:rPr lang="en-US"/>
            <a:t>Due Week 11</a:t>
          </a:r>
        </a:p>
      </dgm:t>
    </dgm:pt>
    <dgm:pt modelId="{DDFE5205-19CF-4543-898F-2F72E5DBE2A3}" type="parTrans" cxnId="{CDAFF68F-E647-4545-9C74-2C57AF047CD4}">
      <dgm:prSet/>
      <dgm:spPr/>
      <dgm:t>
        <a:bodyPr/>
        <a:lstStyle/>
        <a:p>
          <a:endParaRPr lang="en-US"/>
        </a:p>
      </dgm:t>
    </dgm:pt>
    <dgm:pt modelId="{DBAD3353-86E6-4882-A8DC-9A6DCB31DD4A}" type="sibTrans" cxnId="{CDAFF68F-E647-4545-9C74-2C57AF047CD4}">
      <dgm:prSet/>
      <dgm:spPr/>
      <dgm:t>
        <a:bodyPr/>
        <a:lstStyle/>
        <a:p>
          <a:endParaRPr lang="en-US"/>
        </a:p>
      </dgm:t>
    </dgm:pt>
    <dgm:pt modelId="{347F75BC-42E3-4F5C-B60C-2F29807C9461}">
      <dgm:prSet/>
      <dgm:spPr/>
      <dgm:t>
        <a:bodyPr/>
        <a:lstStyle/>
        <a:p>
          <a:r>
            <a:rPr lang="en-US" dirty="0"/>
            <a:t>- 3500-word Reflexive Essay (70%)</a:t>
          </a:r>
        </a:p>
      </dgm:t>
    </dgm:pt>
    <dgm:pt modelId="{EF98D966-DDB5-4CA0-AEB3-E14E57BCFD26}" type="parTrans" cxnId="{D1CDFFE3-E029-4DC5-B1B8-BABDAD191D02}">
      <dgm:prSet/>
      <dgm:spPr/>
      <dgm:t>
        <a:bodyPr/>
        <a:lstStyle/>
        <a:p>
          <a:endParaRPr lang="en-US"/>
        </a:p>
      </dgm:t>
    </dgm:pt>
    <dgm:pt modelId="{3FE48668-F737-475C-A574-171CE3055AC1}" type="sibTrans" cxnId="{D1CDFFE3-E029-4DC5-B1B8-BABDAD191D02}">
      <dgm:prSet/>
      <dgm:spPr/>
      <dgm:t>
        <a:bodyPr/>
        <a:lstStyle/>
        <a:p>
          <a:endParaRPr lang="en-US"/>
        </a:p>
      </dgm:t>
    </dgm:pt>
    <dgm:pt modelId="{E0CB95E5-21C0-4B27-8509-B408CA159010}">
      <dgm:prSet/>
      <dgm:spPr/>
      <dgm:t>
        <a:bodyPr/>
        <a:lstStyle/>
        <a:p>
          <a:r>
            <a:rPr lang="en-US"/>
            <a:t>Due AB1</a:t>
          </a:r>
        </a:p>
      </dgm:t>
    </dgm:pt>
    <dgm:pt modelId="{E1A2857C-8146-4551-A473-1E1160751B03}" type="parTrans" cxnId="{59BB8385-AD65-47B2-878B-9313EAE9D6D0}">
      <dgm:prSet/>
      <dgm:spPr/>
      <dgm:t>
        <a:bodyPr/>
        <a:lstStyle/>
        <a:p>
          <a:endParaRPr lang="en-US"/>
        </a:p>
      </dgm:t>
    </dgm:pt>
    <dgm:pt modelId="{4C8078CA-2890-40FC-9BED-476BD96691F8}" type="sibTrans" cxnId="{59BB8385-AD65-47B2-878B-9313EAE9D6D0}">
      <dgm:prSet/>
      <dgm:spPr/>
      <dgm:t>
        <a:bodyPr/>
        <a:lstStyle/>
        <a:p>
          <a:endParaRPr lang="en-US"/>
        </a:p>
      </dgm:t>
    </dgm:pt>
    <dgm:pt modelId="{F06D642B-A7D7-644E-B0E9-6EC46651660F}" type="pres">
      <dgm:prSet presAssocID="{5E79EC56-8C9E-4461-9EA4-7AE6C9720EA4}" presName="linear" presStyleCnt="0">
        <dgm:presLayoutVars>
          <dgm:dir/>
          <dgm:animLvl val="lvl"/>
          <dgm:resizeHandles val="exact"/>
        </dgm:presLayoutVars>
      </dgm:prSet>
      <dgm:spPr/>
    </dgm:pt>
    <dgm:pt modelId="{F7786A73-6229-7B45-9C79-8ABAA635AC7C}" type="pres">
      <dgm:prSet presAssocID="{C81CCC20-52ED-4A91-8A56-46CBAC36B820}" presName="parentLin" presStyleCnt="0"/>
      <dgm:spPr/>
    </dgm:pt>
    <dgm:pt modelId="{924DB808-4CE4-C54E-B26B-1835A95FF5E3}" type="pres">
      <dgm:prSet presAssocID="{C81CCC20-52ED-4A91-8A56-46CBAC36B820}" presName="parentLeftMargin" presStyleLbl="node1" presStyleIdx="0" presStyleCnt="2"/>
      <dgm:spPr/>
    </dgm:pt>
    <dgm:pt modelId="{585CAE9F-7EC0-E543-90D2-A50B43690B3A}" type="pres">
      <dgm:prSet presAssocID="{C81CCC20-52ED-4A91-8A56-46CBAC36B82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8337632-FFB4-7E4C-BA52-47AC394A6140}" type="pres">
      <dgm:prSet presAssocID="{C81CCC20-52ED-4A91-8A56-46CBAC36B820}" presName="negativeSpace" presStyleCnt="0"/>
      <dgm:spPr/>
    </dgm:pt>
    <dgm:pt modelId="{F4DF0D79-5C6D-1D4A-A3A8-EF5AA1D18D6C}" type="pres">
      <dgm:prSet presAssocID="{C81CCC20-52ED-4A91-8A56-46CBAC36B820}" presName="childText" presStyleLbl="conFgAcc1" presStyleIdx="0" presStyleCnt="2">
        <dgm:presLayoutVars>
          <dgm:bulletEnabled val="1"/>
        </dgm:presLayoutVars>
      </dgm:prSet>
      <dgm:spPr/>
    </dgm:pt>
    <dgm:pt modelId="{82E56FD3-46FC-CF44-BD16-8227C7082548}" type="pres">
      <dgm:prSet presAssocID="{A8EF2186-1ECA-4DA0-8AA7-3AE7E5485550}" presName="spaceBetweenRectangles" presStyleCnt="0"/>
      <dgm:spPr/>
    </dgm:pt>
    <dgm:pt modelId="{DB3128BD-0126-424E-B90F-F1D76ED6588C}" type="pres">
      <dgm:prSet presAssocID="{347F75BC-42E3-4F5C-B60C-2F29807C9461}" presName="parentLin" presStyleCnt="0"/>
      <dgm:spPr/>
    </dgm:pt>
    <dgm:pt modelId="{19F2092D-302A-594A-874E-11BB7292DF23}" type="pres">
      <dgm:prSet presAssocID="{347F75BC-42E3-4F5C-B60C-2F29807C9461}" presName="parentLeftMargin" presStyleLbl="node1" presStyleIdx="0" presStyleCnt="2"/>
      <dgm:spPr/>
    </dgm:pt>
    <dgm:pt modelId="{4F32AE12-BF92-834F-91CA-C4CD5EDFBB88}" type="pres">
      <dgm:prSet presAssocID="{347F75BC-42E3-4F5C-B60C-2F29807C946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0164D69-CA8B-6A41-9ED7-CB86CBBEBC7B}" type="pres">
      <dgm:prSet presAssocID="{347F75BC-42E3-4F5C-B60C-2F29807C9461}" presName="negativeSpace" presStyleCnt="0"/>
      <dgm:spPr/>
    </dgm:pt>
    <dgm:pt modelId="{EA6EBD1C-CE99-4D4D-9EF0-432DC2E752D4}" type="pres">
      <dgm:prSet presAssocID="{347F75BC-42E3-4F5C-B60C-2F29807C946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B4E750D-9E3A-EF4D-A8C9-A6F179284243}" type="presOf" srcId="{5E79EC56-8C9E-4461-9EA4-7AE6C9720EA4}" destId="{F06D642B-A7D7-644E-B0E9-6EC46651660F}" srcOrd="0" destOrd="0" presId="urn:microsoft.com/office/officeart/2005/8/layout/list1"/>
    <dgm:cxn modelId="{8F7DCC1F-DE6C-AF44-9741-4718B38CCDB5}" type="presOf" srcId="{C81CCC20-52ED-4A91-8A56-46CBAC36B820}" destId="{585CAE9F-7EC0-E543-90D2-A50B43690B3A}" srcOrd="1" destOrd="0" presId="urn:microsoft.com/office/officeart/2005/8/layout/list1"/>
    <dgm:cxn modelId="{58350E2B-C426-304D-BDA4-530ED278F365}" type="presOf" srcId="{C81CCC20-52ED-4A91-8A56-46CBAC36B820}" destId="{924DB808-4CE4-C54E-B26B-1835A95FF5E3}" srcOrd="0" destOrd="0" presId="urn:microsoft.com/office/officeart/2005/8/layout/list1"/>
    <dgm:cxn modelId="{460A785D-3A1F-CD46-85BE-EDB7286C9FEC}" type="presOf" srcId="{E0CB95E5-21C0-4B27-8509-B408CA159010}" destId="{EA6EBD1C-CE99-4D4D-9EF0-432DC2E752D4}" srcOrd="0" destOrd="0" presId="urn:microsoft.com/office/officeart/2005/8/layout/list1"/>
    <dgm:cxn modelId="{3B97A26A-4FF3-9345-BBFA-CE71AC744B8E}" type="presOf" srcId="{347F75BC-42E3-4F5C-B60C-2F29807C9461}" destId="{4F32AE12-BF92-834F-91CA-C4CD5EDFBB88}" srcOrd="1" destOrd="0" presId="urn:microsoft.com/office/officeart/2005/8/layout/list1"/>
    <dgm:cxn modelId="{59BB8385-AD65-47B2-878B-9313EAE9D6D0}" srcId="{347F75BC-42E3-4F5C-B60C-2F29807C9461}" destId="{E0CB95E5-21C0-4B27-8509-B408CA159010}" srcOrd="0" destOrd="0" parTransId="{E1A2857C-8146-4551-A473-1E1160751B03}" sibTransId="{4C8078CA-2890-40FC-9BED-476BD96691F8}"/>
    <dgm:cxn modelId="{CDAFF68F-E647-4545-9C74-2C57AF047CD4}" srcId="{C81CCC20-52ED-4A91-8A56-46CBAC36B820}" destId="{C2E87BDC-A118-4441-8D32-F1F647774317}" srcOrd="0" destOrd="0" parTransId="{DDFE5205-19CF-4543-898F-2F72E5DBE2A3}" sibTransId="{DBAD3353-86E6-4882-A8DC-9A6DCB31DD4A}"/>
    <dgm:cxn modelId="{06114DA4-0DA0-466D-AFE4-565DD8CD416C}" srcId="{5E79EC56-8C9E-4461-9EA4-7AE6C9720EA4}" destId="{C81CCC20-52ED-4A91-8A56-46CBAC36B820}" srcOrd="0" destOrd="0" parTransId="{A6D14129-C57A-4D18-A140-76E0857AE451}" sibTransId="{A8EF2186-1ECA-4DA0-8AA7-3AE7E5485550}"/>
    <dgm:cxn modelId="{27AF08AB-22F1-0F46-AF8B-0E21BA63587A}" type="presOf" srcId="{347F75BC-42E3-4F5C-B60C-2F29807C9461}" destId="{19F2092D-302A-594A-874E-11BB7292DF23}" srcOrd="0" destOrd="0" presId="urn:microsoft.com/office/officeart/2005/8/layout/list1"/>
    <dgm:cxn modelId="{918CADBB-02F7-A744-B35C-9C49849C434F}" type="presOf" srcId="{C2E87BDC-A118-4441-8D32-F1F647774317}" destId="{F4DF0D79-5C6D-1D4A-A3A8-EF5AA1D18D6C}" srcOrd="0" destOrd="0" presId="urn:microsoft.com/office/officeart/2005/8/layout/list1"/>
    <dgm:cxn modelId="{D1CDFFE3-E029-4DC5-B1B8-BABDAD191D02}" srcId="{5E79EC56-8C9E-4461-9EA4-7AE6C9720EA4}" destId="{347F75BC-42E3-4F5C-B60C-2F29807C9461}" srcOrd="1" destOrd="0" parTransId="{EF98D966-DDB5-4CA0-AEB3-E14E57BCFD26}" sibTransId="{3FE48668-F737-475C-A574-171CE3055AC1}"/>
    <dgm:cxn modelId="{B70C6A49-E6BF-3E4C-BF3B-91CD3BA832DD}" type="presParOf" srcId="{F06D642B-A7D7-644E-B0E9-6EC46651660F}" destId="{F7786A73-6229-7B45-9C79-8ABAA635AC7C}" srcOrd="0" destOrd="0" presId="urn:microsoft.com/office/officeart/2005/8/layout/list1"/>
    <dgm:cxn modelId="{AFE15A10-6F8E-7349-B7C8-405190B2BB50}" type="presParOf" srcId="{F7786A73-6229-7B45-9C79-8ABAA635AC7C}" destId="{924DB808-4CE4-C54E-B26B-1835A95FF5E3}" srcOrd="0" destOrd="0" presId="urn:microsoft.com/office/officeart/2005/8/layout/list1"/>
    <dgm:cxn modelId="{9DCF75EF-68B4-4141-A235-EBCFAE806E85}" type="presParOf" srcId="{F7786A73-6229-7B45-9C79-8ABAA635AC7C}" destId="{585CAE9F-7EC0-E543-90D2-A50B43690B3A}" srcOrd="1" destOrd="0" presId="urn:microsoft.com/office/officeart/2005/8/layout/list1"/>
    <dgm:cxn modelId="{A64C00EE-EE5D-A144-886F-2B05BCC4496C}" type="presParOf" srcId="{F06D642B-A7D7-644E-B0E9-6EC46651660F}" destId="{A8337632-FFB4-7E4C-BA52-47AC394A6140}" srcOrd="1" destOrd="0" presId="urn:microsoft.com/office/officeart/2005/8/layout/list1"/>
    <dgm:cxn modelId="{20718B95-FC8C-0D4F-B2A1-C07EA57BE782}" type="presParOf" srcId="{F06D642B-A7D7-644E-B0E9-6EC46651660F}" destId="{F4DF0D79-5C6D-1D4A-A3A8-EF5AA1D18D6C}" srcOrd="2" destOrd="0" presId="urn:microsoft.com/office/officeart/2005/8/layout/list1"/>
    <dgm:cxn modelId="{F7CD04A0-A4A3-EE4F-811A-E61EF0ADC97B}" type="presParOf" srcId="{F06D642B-A7D7-644E-B0E9-6EC46651660F}" destId="{82E56FD3-46FC-CF44-BD16-8227C7082548}" srcOrd="3" destOrd="0" presId="urn:microsoft.com/office/officeart/2005/8/layout/list1"/>
    <dgm:cxn modelId="{70B078A0-5EF7-EF49-BAF6-7A49E9B848F4}" type="presParOf" srcId="{F06D642B-A7D7-644E-B0E9-6EC46651660F}" destId="{DB3128BD-0126-424E-B90F-F1D76ED6588C}" srcOrd="4" destOrd="0" presId="urn:microsoft.com/office/officeart/2005/8/layout/list1"/>
    <dgm:cxn modelId="{4AB21E79-1AEE-E74E-A964-36AF6576C021}" type="presParOf" srcId="{DB3128BD-0126-424E-B90F-F1D76ED6588C}" destId="{19F2092D-302A-594A-874E-11BB7292DF23}" srcOrd="0" destOrd="0" presId="urn:microsoft.com/office/officeart/2005/8/layout/list1"/>
    <dgm:cxn modelId="{860BB2A3-981E-7B4E-B3D3-7E9BB5785EE6}" type="presParOf" srcId="{DB3128BD-0126-424E-B90F-F1D76ED6588C}" destId="{4F32AE12-BF92-834F-91CA-C4CD5EDFBB88}" srcOrd="1" destOrd="0" presId="urn:microsoft.com/office/officeart/2005/8/layout/list1"/>
    <dgm:cxn modelId="{26FE3CC5-A24E-434E-8FDA-AF1CE10EE6AE}" type="presParOf" srcId="{F06D642B-A7D7-644E-B0E9-6EC46651660F}" destId="{80164D69-CA8B-6A41-9ED7-CB86CBBEBC7B}" srcOrd="5" destOrd="0" presId="urn:microsoft.com/office/officeart/2005/8/layout/list1"/>
    <dgm:cxn modelId="{1CA55484-1CF9-414A-B5FF-A4345A341837}" type="presParOf" srcId="{F06D642B-A7D7-644E-B0E9-6EC46651660F}" destId="{EA6EBD1C-CE99-4D4D-9EF0-432DC2E752D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F0D79-5C6D-1D4A-A3A8-EF5AA1D18D6C}">
      <dsp:nvSpPr>
        <dsp:cNvPr id="0" name=""/>
        <dsp:cNvSpPr/>
      </dsp:nvSpPr>
      <dsp:spPr>
        <a:xfrm>
          <a:off x="0" y="1910661"/>
          <a:ext cx="5774429" cy="765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8160" tIns="374904" rIns="44816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Due Week 11</a:t>
          </a:r>
        </a:p>
      </dsp:txBody>
      <dsp:txXfrm>
        <a:off x="0" y="1910661"/>
        <a:ext cx="5774429" cy="765450"/>
      </dsp:txXfrm>
    </dsp:sp>
    <dsp:sp modelId="{585CAE9F-7EC0-E543-90D2-A50B43690B3A}">
      <dsp:nvSpPr>
        <dsp:cNvPr id="0" name=""/>
        <dsp:cNvSpPr/>
      </dsp:nvSpPr>
      <dsp:spPr>
        <a:xfrm>
          <a:off x="288721" y="1644981"/>
          <a:ext cx="4042100" cy="5313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782" tIns="0" rIns="15278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- 1500-word Career Portfolio (30%) </a:t>
          </a:r>
        </a:p>
      </dsp:txBody>
      <dsp:txXfrm>
        <a:off x="314660" y="1670920"/>
        <a:ext cx="3990222" cy="479482"/>
      </dsp:txXfrm>
    </dsp:sp>
    <dsp:sp modelId="{EA6EBD1C-CE99-4D4D-9EF0-432DC2E752D4}">
      <dsp:nvSpPr>
        <dsp:cNvPr id="0" name=""/>
        <dsp:cNvSpPr/>
      </dsp:nvSpPr>
      <dsp:spPr>
        <a:xfrm>
          <a:off x="0" y="3038991"/>
          <a:ext cx="5774429" cy="765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8271860"/>
              <a:satOff val="46445"/>
              <a:lumOff val="-21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8160" tIns="374904" rIns="44816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Due AB1</a:t>
          </a:r>
        </a:p>
      </dsp:txBody>
      <dsp:txXfrm>
        <a:off x="0" y="3038991"/>
        <a:ext cx="5774429" cy="765450"/>
      </dsp:txXfrm>
    </dsp:sp>
    <dsp:sp modelId="{4F32AE12-BF92-834F-91CA-C4CD5EDFBB88}">
      <dsp:nvSpPr>
        <dsp:cNvPr id="0" name=""/>
        <dsp:cNvSpPr/>
      </dsp:nvSpPr>
      <dsp:spPr>
        <a:xfrm>
          <a:off x="288721" y="2773311"/>
          <a:ext cx="4042100" cy="531360"/>
        </a:xfrm>
        <a:prstGeom prst="roundRect">
          <a:avLst/>
        </a:prstGeom>
        <a:solidFill>
          <a:schemeClr val="accent4">
            <a:hueOff val="-8271860"/>
            <a:satOff val="46445"/>
            <a:lumOff val="-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782" tIns="0" rIns="15278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- 3500-word Reflexive Essay (70%)</a:t>
          </a:r>
        </a:p>
      </dsp:txBody>
      <dsp:txXfrm>
        <a:off x="314660" y="2799250"/>
        <a:ext cx="399022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8AAD7-E118-0D48-B17F-A3BAB897BF63}" type="datetimeFigureOut">
              <a:rPr lang="en-US" smtClean="0"/>
              <a:t>2/1/24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65CE58-69B3-0146-99E6-F72AE3FE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4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module is designed to allow students to gain practical work experience in an area of relevance to your degree course. It will take the form of a period of work experience of a minimum of 5 weeks in the autumn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 of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will be a supervised assessment which will be a career planning portfolio and a Reflexive Essay completed during term one of the third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module provides an opportunity to experience the practical aspects of work, contribute to your personal development and to develop skills needed for graduate employability beyond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on this module will be expected to be proactive in finding their own work experience provider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5CE58-69B3-0146-99E6-F72AE3FE4D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1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5CE58-69B3-0146-99E6-F72AE3FE4D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77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75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735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027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10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4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48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21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1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00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102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891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2/1/24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72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.hartviksen@Sussex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j.hartviksen@sussex.ac.uk" TargetMode="External"/><Relationship Id="rId2" Type="http://schemas.openxmlformats.org/officeDocument/2006/relationships/hyperlink" Target="mailto:global@sussex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E6595-4925-EAC5-E561-134BC0790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dirty="0"/>
              <a:t>Global Work Experience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A727D5-2EB7-CB9C-5069-227651AD10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US" dirty="0"/>
              <a:t>Course Convenor: Julia </a:t>
            </a:r>
            <a:r>
              <a:rPr lang="en-US" dirty="0" err="1"/>
              <a:t>Hartviksen</a:t>
            </a:r>
            <a:endParaRPr lang="en-US" dirty="0"/>
          </a:p>
          <a:p>
            <a:r>
              <a:rPr lang="en-US" dirty="0">
                <a:hlinkClick r:id="rId2"/>
              </a:rPr>
              <a:t>j.hartviksen@sussex.ac.uk</a:t>
            </a:r>
            <a:r>
              <a:rPr lang="en-US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1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1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6C659E-AFAF-61BA-F890-214DBBA3DE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80" r="15969" b="-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8" name="Freeform: Shape 2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49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FAB4C-0CBE-B25A-068D-4E83E9A88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Module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6F394-1D8D-AACF-D134-BDA49D973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pPr algn="just"/>
            <a:r>
              <a:rPr lang="en-US" dirty="0"/>
              <a:t>This module is designed to allow students to gain </a:t>
            </a:r>
            <a:r>
              <a:rPr lang="en-US" b="1" dirty="0"/>
              <a:t>practical work experience</a:t>
            </a:r>
            <a:r>
              <a:rPr lang="en-US" dirty="0"/>
              <a:t> in an area of relevance to your degree course. </a:t>
            </a:r>
          </a:p>
          <a:p>
            <a:pPr algn="just"/>
            <a:r>
              <a:rPr lang="en-US" dirty="0"/>
              <a:t>It will take the form of a series of </a:t>
            </a:r>
            <a:r>
              <a:rPr lang="en-US" b="1" dirty="0"/>
              <a:t>5 in-class workshops</a:t>
            </a:r>
            <a:r>
              <a:rPr lang="en-US" dirty="0"/>
              <a:t>, and a period of </a:t>
            </a:r>
            <a:r>
              <a:rPr lang="en-US" b="1" dirty="0"/>
              <a:t>work experience</a:t>
            </a:r>
            <a:r>
              <a:rPr lang="en-US" dirty="0"/>
              <a:t>, of a minimum of </a:t>
            </a:r>
            <a:r>
              <a:rPr lang="en-US" b="1" dirty="0"/>
              <a:t>5 weeks </a:t>
            </a:r>
            <a:r>
              <a:rPr lang="en-US" dirty="0"/>
              <a:t>in the autumn term of Year 3. </a:t>
            </a:r>
          </a:p>
          <a:p>
            <a:pPr algn="just"/>
            <a:r>
              <a:rPr lang="en-US" dirty="0"/>
              <a:t>The module provides an opportunity to experience the </a:t>
            </a:r>
            <a:r>
              <a:rPr lang="en-US" b="1" dirty="0"/>
              <a:t>practical aspects of work</a:t>
            </a:r>
            <a:r>
              <a:rPr lang="en-US" dirty="0"/>
              <a:t>, contribute to your </a:t>
            </a:r>
            <a:r>
              <a:rPr lang="en-US" b="1" dirty="0"/>
              <a:t>personal development</a:t>
            </a:r>
            <a:r>
              <a:rPr lang="en-US" dirty="0"/>
              <a:t>, and </a:t>
            </a:r>
            <a:r>
              <a:rPr lang="en-US" b="1" dirty="0"/>
              <a:t>gain skills </a:t>
            </a:r>
            <a:r>
              <a:rPr lang="en-US" dirty="0"/>
              <a:t>needed for graduate employability beyond university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05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6ED1BC-B386-40CC-FC65-A7D95D7D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Learning outcomes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60A3B04-7CBD-6BA9-4287-BE92910D8A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535506"/>
              </p:ext>
            </p:extLst>
          </p:nvPr>
        </p:nvGraphicFramePr>
        <p:xfrm>
          <a:off x="5847903" y="1171886"/>
          <a:ext cx="5842666" cy="463588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792474">
                  <a:extLst>
                    <a:ext uri="{9D8B030D-6E8A-4147-A177-3AD203B41FA5}">
                      <a16:colId xmlns:a16="http://schemas.microsoft.com/office/drawing/2014/main" val="2183983296"/>
                    </a:ext>
                  </a:extLst>
                </a:gridCol>
                <a:gridCol w="5050192">
                  <a:extLst>
                    <a:ext uri="{9D8B030D-6E8A-4147-A177-3AD203B41FA5}">
                      <a16:colId xmlns:a16="http://schemas.microsoft.com/office/drawing/2014/main" val="3685474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LO 1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</a:rPr>
                        <a:t>Develop skills in relation to employability which makes a clear link with career planning</a:t>
                      </a:r>
                      <a:endParaRPr lang="en-GB" sz="18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0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 2</a:t>
                      </a:r>
                    </a:p>
                  </a:txBody>
                  <a:tcPr>
                    <a:lnR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</a:rPr>
                        <a:t>Reflect critically on their professional skills development in relation to employability</a:t>
                      </a: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857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</a:rPr>
                        <a:t>Critically evaluate their own personal objectives for career and academic planning</a:t>
                      </a:r>
                      <a:endParaRPr lang="en-GB" sz="18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44796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1800" b="1" dirty="0">
                          <a:effectLst/>
                        </a:rPr>
                        <a:t>Integrate academic knowledge and understanding with work experience</a:t>
                      </a:r>
                      <a:endParaRPr lang="en-GB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235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</a:rPr>
                        <a:t>Use written communication to demonstrate a detailed understanding in appraising the knowledge gained during the work experience in a form that is accessible to the work experience provider</a:t>
                      </a: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4732222"/>
                  </a:ext>
                </a:extLst>
              </a:tr>
            </a:tbl>
          </a:graphicData>
        </a:graphic>
      </p:graphicFrame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78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EEFD2-880D-663B-7845-A7D2D8C1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 Methods and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E6D6D-679A-A3CD-8474-629347B41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98818" cy="3859742"/>
          </a:xfrm>
        </p:spPr>
        <p:txBody>
          <a:bodyPr/>
          <a:lstStyle/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/>
              <a:t>Weekly skills workshops (3 hours) in weeks 1-4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/>
              <a:t>Placement/Work Experience in weeks 5-10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/>
              <a:t>Closing and Assessment Workshop: week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785B44A3-0E17-8925-D0D0-63BE4DEC8B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3875404"/>
              </p:ext>
            </p:extLst>
          </p:nvPr>
        </p:nvGraphicFramePr>
        <p:xfrm>
          <a:off x="5766318" y="765111"/>
          <a:ext cx="5774429" cy="5449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2384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6CCB6-78D6-4662-2DC5-210309FB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64DB1-18E5-CDD9-1CB6-EEB9BBAB7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Submit your Global Work Experience application form to </a:t>
            </a:r>
            <a:r>
              <a:rPr lang="en-US" dirty="0">
                <a:hlinkClick r:id="rId2"/>
              </a:rPr>
              <a:t>global@sussex.ac.uk</a:t>
            </a:r>
            <a:r>
              <a:rPr lang="en-US" dirty="0"/>
              <a:t> by 28 February 2024</a:t>
            </a:r>
          </a:p>
          <a:p>
            <a:pPr algn="just"/>
            <a:r>
              <a:rPr lang="en-US" dirty="0"/>
              <a:t>Placements can be virtual, hybrid, or-in person</a:t>
            </a:r>
          </a:p>
          <a:p>
            <a:pPr algn="just"/>
            <a:r>
              <a:rPr lang="en-US" b="1" dirty="0"/>
              <a:t>You will be expected to be proactive in finding your placement opportunity</a:t>
            </a:r>
          </a:p>
          <a:p>
            <a:pPr algn="just"/>
            <a:r>
              <a:rPr lang="en-US" dirty="0"/>
              <a:t>Contact Julia (module convenor) at </a:t>
            </a:r>
            <a:r>
              <a:rPr lang="en-US" dirty="0">
                <a:hlinkClick r:id="rId3"/>
              </a:rPr>
              <a:t>j.hartviksen@sussex.ac.uk</a:t>
            </a:r>
            <a:r>
              <a:rPr lang="en-US" dirty="0"/>
              <a:t> if you have any questions and to discuss finding a placement</a:t>
            </a:r>
          </a:p>
        </p:txBody>
      </p:sp>
    </p:spTree>
    <p:extLst>
      <p:ext uri="{BB962C8B-B14F-4D97-AF65-F5344CB8AC3E}">
        <p14:creationId xmlns:p14="http://schemas.microsoft.com/office/powerpoint/2010/main" val="934097396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423</Words>
  <Application>Microsoft Macintosh PowerPoint</Application>
  <PresentationFormat>Widescreen</PresentationFormat>
  <Paragraphs>40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Next LT Pro</vt:lpstr>
      <vt:lpstr>Calibri</vt:lpstr>
      <vt:lpstr>Tw Cen MT</vt:lpstr>
      <vt:lpstr>ShapesVTI</vt:lpstr>
      <vt:lpstr>Global Work Experience </vt:lpstr>
      <vt:lpstr>Module Overview</vt:lpstr>
      <vt:lpstr>Learning outcomes</vt:lpstr>
      <vt:lpstr>Teaching Methods and Assessment</vt:lpstr>
      <vt:lpstr>How does it work?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Work Experience </dc:title>
  <dc:creator>Julia Hartviksen</dc:creator>
  <cp:lastModifiedBy>Julia Hartviksen</cp:lastModifiedBy>
  <cp:revision>2</cp:revision>
  <dcterms:created xsi:type="dcterms:W3CDTF">2024-02-01T14:11:45Z</dcterms:created>
  <dcterms:modified xsi:type="dcterms:W3CDTF">2024-02-01T15:43:07Z</dcterms:modified>
</cp:coreProperties>
</file>