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189E-E372-4AA3-98A3-E13E0E2F4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E8ACF-3ACB-43F9-91EB-B700C4F9E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00154-62CA-4EFD-8066-DC41B92F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A7C68-A6FA-40D7-BBE3-DCD87DB5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26DAC-CD32-47C3-9D4F-B5975208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40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F799-E680-47EF-8C5E-231A3D82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90AD1-4382-40F7-A676-CB59255E1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706E3-7A30-4822-8EA9-F4E775CA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F4385-EFB5-48ED-849E-F38A714FD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202C2-B212-4887-A5DE-8F19454C7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60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1E031-8D4F-4F07-B5BE-161F250D7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38903-1B52-4DA8-8836-BAE02E3A8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38D53-780A-48B0-AA38-00BBD8625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86AA2-63E7-44B6-AF04-75CDADD5B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7E6AA-F495-4BD2-BC46-11814439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92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B70F-DBDA-4EEE-A5EE-4AB338E9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7AE90-12CA-4667-AEE9-64E17359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8B996-41C7-4711-9140-4029E25A3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E3CF0-5D02-4108-A440-79B490949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45E0D-DF44-4604-8B69-9E39EB2E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775D7-868B-4C9F-8FC5-040F7F13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7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7EEDF-E50D-40E8-AA87-9F45F4971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03637-524B-4903-999C-AD243864F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EE86C-F6ED-42FE-B8A5-B2E08A763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2A7B-2F87-462C-9052-A341883F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BF79A9-F62A-413C-A2CF-80A95C4C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FAE6F-8451-4CCA-A5FF-732B86A2F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B4AFDB-67C8-49F9-8381-73C81FCF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357B7C-1762-4467-8384-345CE23E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05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A587-0FE1-4A6F-B80E-3CCAB5F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84776-04F2-4E08-9223-FBDD6DB3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01416-9561-4A34-AEC2-172EB2ED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05110-26A0-4276-B372-742BED69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7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D64A3-9C53-4A91-A03B-79A6C1C7D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A35C68-EE55-41DF-A931-C87D8198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64347-4932-4F40-88F6-2287CFBC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7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BC32-C963-4A72-B1C7-CDBBE975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B669-E276-40CB-ADEE-264E64B92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AADE2-4CBA-46F4-B8EA-15BA9423B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45A74-68E9-407A-9BFD-C343F9F2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A8619-2B34-4690-A64F-EAA0C16F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93085-0B48-4529-8B9C-46EAA9EA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3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70AE9-090C-489A-9776-54BE2BEBE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49729-7A0B-43D2-B4F0-0A292ED77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9B930-CAA8-4620-A66F-6E1BD6DB4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DF77E-B1F8-4431-B26F-467A9E00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E7950-09A9-44E8-8039-93DDA31E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844AC-AFCB-42F1-9367-94CBFDE0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46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2B67-2171-4941-83F9-2B053B221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B170E-6BC2-492F-B0A1-299C57A44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28B8C-1F7D-4FEC-8388-E018A9386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ED455-6172-45F0-8816-2A89C07F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6D762-C1C7-484D-A8EC-2DDC4C0A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40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1AD0B-3003-449D-B5AA-6E15067A66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16394-2875-4700-9176-FA5EE0389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6794E-629D-4CA1-9874-6BE68698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17FBD-B9B6-45CC-9C89-8BDAF6A3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3F181-ED66-4AE6-94D8-6D5041C1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6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6F5D9C-282D-4077-BD04-0F885759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72977-97A3-4652-9ADD-DC2C4CE8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2091B-83C6-47D5-90B2-4F50501AD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86C46-5C31-414B-ADF2-92048828AEFA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611E0-58DA-491B-9C08-60EA3EDF9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8C69F-4C53-4DE6-A9F0-9BD6BF1CA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81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a.hook@sussex.ac.u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webp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C8784-8B15-45B3-A412-1B09A93DE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DE819-57BF-4860-9D83-13544A2B3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30" y="4716085"/>
            <a:ext cx="3389027" cy="1573149"/>
          </a:xfrm>
        </p:spPr>
        <p:txBody>
          <a:bodyPr anchor="ctr">
            <a:normAutofit/>
          </a:bodyPr>
          <a:lstStyle/>
          <a:p>
            <a:pPr algn="l"/>
            <a:r>
              <a:rPr lang="en-GB" sz="3600" b="1" dirty="0">
                <a:latin typeface="+mn-lt"/>
              </a:rPr>
              <a:t>Geographies of Money, Finance, and Debt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457FD-F6FD-487D-8F8B-1725BD398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5949" y="5079236"/>
            <a:ext cx="2690826" cy="1185353"/>
          </a:xfrm>
        </p:spPr>
        <p:txBody>
          <a:bodyPr anchor="ctr">
            <a:normAutofit fontScale="92500"/>
          </a:bodyPr>
          <a:lstStyle/>
          <a:p>
            <a:pPr algn="l"/>
            <a:r>
              <a:rPr lang="en-GB" sz="2600" b="1" dirty="0"/>
              <a:t>A third year module convened by Dr Andrew Hook</a:t>
            </a:r>
          </a:p>
          <a:p>
            <a:pPr algn="l"/>
            <a:endParaRPr lang="en-GB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4364" y="5493516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84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A75E4890-AC49-41F3-9746-3C7757DCF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r="25253" b="-1"/>
          <a:stretch/>
        </p:blipFill>
        <p:spPr>
          <a:xfrm>
            <a:off x="7315200" y="10"/>
            <a:ext cx="4876494" cy="685799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57C2E1-8055-4B15-BD09-D6414402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12" y="238608"/>
            <a:ext cx="4803636" cy="1311664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000000"/>
                </a:solidFill>
                <a:latin typeface="+mn-lt"/>
              </a:rPr>
              <a:t>Module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4CE47-E5C6-4ACF-BD2C-85447A74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33" y="1390261"/>
            <a:ext cx="6630021" cy="5113176"/>
          </a:xfrm>
        </p:spPr>
        <p:txBody>
          <a:bodyPr anchor="ctr">
            <a:normAutofit lnSpcReduction="10000"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This module will provide students with a critical introduction to the role of money, finance, and debt in contemporary global crises of inequality, democracy, and environmental sustainability. </a:t>
            </a:r>
          </a:p>
          <a:p>
            <a:r>
              <a:rPr lang="en-GB" sz="1800" dirty="0">
                <a:solidFill>
                  <a:srgbClr val="000000"/>
                </a:solidFill>
              </a:rPr>
              <a:t>It will position money, finance, and debt as an inherently political subject that has long been neglected by non-economists. </a:t>
            </a:r>
          </a:p>
          <a:p>
            <a:r>
              <a:rPr lang="en-GB" sz="1800" dirty="0">
                <a:solidFill>
                  <a:srgbClr val="000000"/>
                </a:solidFill>
              </a:rPr>
              <a:t>Despite assumptions that finance is now a ‘de-territorialized’ global phenomenon, the module will show how the impacts of finance and debt are nonetheless still spatially constituted and experienced by real people in real places. </a:t>
            </a:r>
          </a:p>
          <a:p>
            <a:r>
              <a:rPr lang="en-GB" sz="1800" b="1" u="sng" dirty="0">
                <a:solidFill>
                  <a:srgbClr val="000000"/>
                </a:solidFill>
              </a:rPr>
              <a:t>Topics will include: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introduction to where money comes from and the politics of money creation;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examination of the drivers and impacts of rising private household debt;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 focus on the role of global financial institutions in fossil fuel investment and climate change;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examination of the proliferation of cryptocurrencies and money reform movements. </a:t>
            </a:r>
          </a:p>
          <a:p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97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8005E-C326-450B-B8B2-B84DF3503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68" y="209388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latin typeface="+mn-lt"/>
              </a:rPr>
              <a:t>Module aims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C8F5E7-66F2-4C1A-B80E-172494842C3B}"/>
              </a:ext>
            </a:extLst>
          </p:cNvPr>
          <p:cNvSpPr/>
          <p:nvPr/>
        </p:nvSpPr>
        <p:spPr>
          <a:xfrm>
            <a:off x="345232" y="1726163"/>
            <a:ext cx="5837453" cy="4767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Identify and define the main features of money, finance, and debt in the contemporary world.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Articulate the main links and relationships between money, finance, and debt and contemporary crises of inequality, democracy, and environmental sustainability.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Demonstrate a critical awareness of the range of debates around the merits and legitimacy of the current financial and money system.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Apply key concepts about money, finance, and debt to empirical examples in both Global North and South.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Picture 6" descr="Clouds in the sky at sunset&#10;&#10;Description automatically generated">
            <a:extLst>
              <a:ext uri="{FF2B5EF4-FFF2-40B4-BE49-F238E27FC236}">
                <a16:creationId xmlns:a16="http://schemas.microsoft.com/office/drawing/2014/main" id="{F9C39909-4C9B-464C-A98F-C0ACFF18D3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r="10688" b="-1"/>
          <a:stretch/>
        </p:blipFill>
        <p:spPr>
          <a:xfrm>
            <a:off x="6484690" y="10"/>
            <a:ext cx="5707309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400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652FB-BFE7-4781-8F59-CE0772D3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482" y="405331"/>
            <a:ext cx="6168158" cy="1311501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+mn-lt"/>
              </a:rPr>
              <a:t>Teaching method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55CC5-10C7-410D-A4A7-468C3007D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2754" y="1959428"/>
            <a:ext cx="6669842" cy="4605207"/>
          </a:xfrm>
        </p:spPr>
        <p:txBody>
          <a:bodyPr>
            <a:normAutofit/>
          </a:bodyPr>
          <a:lstStyle/>
          <a:p>
            <a:r>
              <a:rPr lang="en-GB" sz="2000" dirty="0"/>
              <a:t>The module is taught in a weekly 1-hour lecture and a weekly 2-hour seminar. </a:t>
            </a:r>
            <a:r>
              <a:rPr lang="en-GB" sz="2000" u="sng" dirty="0"/>
              <a:t>Note that the module will be taught in a way that is accessible to all students and it requires no background in economics.</a:t>
            </a:r>
          </a:p>
          <a:p>
            <a:r>
              <a:rPr lang="en-GB" sz="2000" dirty="0"/>
              <a:t>It will be assessed in the form of:</a:t>
            </a:r>
          </a:p>
          <a:p>
            <a:pPr marL="0" indent="0">
              <a:buNone/>
            </a:pPr>
            <a:r>
              <a:rPr lang="en-GB" sz="2000" dirty="0"/>
              <a:t>- One policy briefing (2000 words), usually deliverable in Week 7, and worth 25%.</a:t>
            </a:r>
          </a:p>
          <a:p>
            <a:pPr marL="0" indent="0">
              <a:buNone/>
            </a:pPr>
            <a:r>
              <a:rPr lang="en-GB" sz="2000" dirty="0"/>
              <a:t>- One term essay (3000 words), deliverable at the end of the semester, and worth 75%.</a:t>
            </a:r>
          </a:p>
          <a:p>
            <a:r>
              <a:rPr lang="en-GB" sz="2000" dirty="0"/>
              <a:t>If you have any questions about the module, feel free to email the convenor, Andrew Hook, on </a:t>
            </a:r>
            <a:r>
              <a:rPr lang="en-GB" sz="2000" dirty="0">
                <a:hlinkClick r:id="rId2"/>
              </a:rPr>
              <a:t>a.hook@sussex.ac.uk</a:t>
            </a:r>
            <a:r>
              <a:rPr lang="en-GB" sz="2000" dirty="0"/>
              <a:t>, or visit him in his advice and feedback hours (term time</a:t>
            </a:r>
            <a:r>
              <a:rPr lang="en-GB" sz="2000"/>
              <a:t>: Thursdays 10:00-12:00</a:t>
            </a:r>
            <a:r>
              <a:rPr lang="en-GB" sz="2000" dirty="0"/>
              <a:t>, Arts </a:t>
            </a:r>
            <a:r>
              <a:rPr lang="en-GB" sz="2000" dirty="0" err="1"/>
              <a:t>C255</a:t>
            </a:r>
            <a:r>
              <a:rPr lang="en-GB" sz="2000" dirty="0"/>
              <a:t>). </a:t>
            </a:r>
          </a:p>
        </p:txBody>
      </p:sp>
      <p:pic>
        <p:nvPicPr>
          <p:cNvPr id="5" name="Picture 4" descr="A store front at night&#10;&#10;Description automatically generated">
            <a:extLst>
              <a:ext uri="{FF2B5EF4-FFF2-40B4-BE49-F238E27FC236}">
                <a16:creationId xmlns:a16="http://schemas.microsoft.com/office/drawing/2014/main" id="{6B3AD0FD-3AF5-4E5A-A08E-24CFF9EB1E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r="4961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0166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1DB594-1749-4E70-8402-4C61828E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+mn-lt"/>
              </a:rPr>
              <a:t>Suggested introductory texts</a:t>
            </a:r>
          </a:p>
        </p:txBody>
      </p:sp>
      <p:pic>
        <p:nvPicPr>
          <p:cNvPr id="7" name="Picture 6" descr="A picture containing table, man&#10;&#10;Description automatically generated">
            <a:extLst>
              <a:ext uri="{FF2B5EF4-FFF2-40B4-BE49-F238E27FC236}">
                <a16:creationId xmlns:a16="http://schemas.microsoft.com/office/drawing/2014/main" id="{1C0291E5-458F-4194-B76C-725F28DE7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13" y="2974975"/>
            <a:ext cx="1939925" cy="2982913"/>
          </a:xfrm>
          <a:prstGeom prst="rect">
            <a:avLst/>
          </a:prstGeom>
        </p:spPr>
      </p:pic>
      <p:pic>
        <p:nvPicPr>
          <p:cNvPr id="13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E69A461-BC8B-4082-9CE9-A04347B4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75" y="2974975"/>
            <a:ext cx="1955800" cy="2982913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2EABA835-0F2E-4E1E-A6AB-9D880B6B5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13" y="2974975"/>
            <a:ext cx="1925638" cy="2982913"/>
          </a:xfrm>
          <a:prstGeom prst="rect">
            <a:avLst/>
          </a:prstGeom>
        </p:spPr>
      </p:pic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E134216-084F-4A1A-B201-27B972C12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2974975"/>
            <a:ext cx="1919288" cy="298291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D121F4C2-251E-44A6-B43A-7E73697F34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8" y="2974975"/>
            <a:ext cx="1963738" cy="298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69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406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Geographies of Money, Finance, and Debt </vt:lpstr>
      <vt:lpstr>Module overview</vt:lpstr>
      <vt:lpstr>Module aims</vt:lpstr>
      <vt:lpstr>Teaching method and assessment</vt:lpstr>
      <vt:lpstr>Suggested introductory texts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Geographies of Money, Finance, and Debt </dc:title>
  <dc:creator>Andrew Hook</dc:creator>
  <cp:lastModifiedBy>Andrew Hook</cp:lastModifiedBy>
  <cp:revision>9</cp:revision>
  <dcterms:created xsi:type="dcterms:W3CDTF">2020-01-27T13:36:44Z</dcterms:created>
  <dcterms:modified xsi:type="dcterms:W3CDTF">2024-02-21T17:14:44Z</dcterms:modified>
</cp:coreProperties>
</file>