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5" r:id="rId4"/>
    <p:sldId id="275" r:id="rId5"/>
    <p:sldId id="280" r:id="rId6"/>
    <p:sldId id="284" r:id="rId7"/>
    <p:sldId id="283" r:id="rId8"/>
    <p:sldId id="282" r:id="rId9"/>
    <p:sldId id="277" r:id="rId10"/>
    <p:sldId id="28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E57F806-F6D0-450E-B4A4-541D22647C1A}" type="datetimeFigureOut">
              <a:rPr lang="en-GB" smtClean="0"/>
              <a:t>06/02/2024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2400188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57F806-F6D0-450E-B4A4-541D22647C1A}" type="datetimeFigureOut">
              <a:rPr lang="en-GB" smtClean="0"/>
              <a:t>06/02/2024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2776175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57F806-F6D0-450E-B4A4-541D22647C1A}" type="datetimeFigureOut">
              <a:rPr lang="en-GB" smtClean="0"/>
              <a:t>06/02/2024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293894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57F806-F6D0-450E-B4A4-541D22647C1A}" type="datetimeFigureOut">
              <a:rPr lang="en-GB" smtClean="0"/>
              <a:t>06/02/2024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748312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E57F806-F6D0-450E-B4A4-541D22647C1A}" type="datetimeFigureOut">
              <a:rPr lang="en-GB" smtClean="0"/>
              <a:t>06/02/2024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4005074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57F806-F6D0-450E-B4A4-541D22647C1A}" type="datetimeFigureOut">
              <a:rPr lang="en-GB" smtClean="0"/>
              <a:t>06/02/2024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61239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7F806-F6D0-450E-B4A4-541D22647C1A}" type="datetimeFigureOut">
              <a:rPr lang="en-GB" smtClean="0"/>
              <a:t>06/02/2024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75631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57F806-F6D0-450E-B4A4-541D22647C1A}" type="datetimeFigureOut">
              <a:rPr lang="en-GB" smtClean="0"/>
              <a:t>06/02/2024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143151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57F806-F6D0-450E-B4A4-541D22647C1A}" type="datetimeFigureOut">
              <a:rPr lang="en-GB" smtClean="0"/>
              <a:t>06/02/2024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53401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57F806-F6D0-450E-B4A4-541D22647C1A}" type="datetimeFigureOut">
              <a:rPr lang="en-GB" smtClean="0"/>
              <a:t>06/02/2024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9671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57F806-F6D0-450E-B4A4-541D22647C1A}" type="datetimeFigureOut">
              <a:rPr lang="en-GB" smtClean="0"/>
              <a:t>06/02/2024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5E390-3186-41EA-B90D-FC9FE2F792A9}" type="slidenum">
              <a:rPr lang="en-GB" smtClean="0"/>
              <a:t>‹#›</a:t>
            </a:fld>
            <a:endParaRPr lang="en-GB"/>
          </a:p>
        </p:txBody>
      </p:sp>
    </p:spTree>
    <p:extLst>
      <p:ext uri="{BB962C8B-B14F-4D97-AF65-F5344CB8AC3E}">
        <p14:creationId xmlns:p14="http://schemas.microsoft.com/office/powerpoint/2010/main" val="1601841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57F806-F6D0-450E-B4A4-541D22647C1A}" type="datetimeFigureOut">
              <a:rPr lang="en-GB" smtClean="0"/>
              <a:t>06/02/2024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5E390-3186-41EA-B90D-FC9FE2F792A9}" type="slidenum">
              <a:rPr lang="en-GB" smtClean="0"/>
              <a:t>‹#›</a:t>
            </a:fld>
            <a:endParaRPr lang="en-GB"/>
          </a:p>
        </p:txBody>
      </p:sp>
    </p:spTree>
    <p:extLst>
      <p:ext uri="{BB962C8B-B14F-4D97-AF65-F5344CB8AC3E}">
        <p14:creationId xmlns:p14="http://schemas.microsoft.com/office/powerpoint/2010/main" val="1545156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72400" cy="620713"/>
          </a:xfrm>
        </p:spPr>
        <p:txBody>
          <a:bodyPr>
            <a:normAutofit fontScale="90000"/>
          </a:bodyPr>
          <a:lstStyle/>
          <a:p>
            <a:r>
              <a:rPr lang="en-GB" dirty="0"/>
              <a:t>Environmental Anthropology</a:t>
            </a:r>
          </a:p>
        </p:txBody>
      </p:sp>
      <p:pic>
        <p:nvPicPr>
          <p:cNvPr id="4" name="Picture 1"/>
          <p:cNvPicPr>
            <a:picLocks noChangeAspect="1" noChangeArrowheads="1"/>
          </p:cNvPicPr>
          <p:nvPr/>
        </p:nvPicPr>
        <p:blipFill>
          <a:blip r:embed="rId2" cstate="print"/>
          <a:srcRect/>
          <a:stretch>
            <a:fillRect/>
          </a:stretch>
        </p:blipFill>
        <p:spPr bwMode="auto">
          <a:xfrm>
            <a:off x="0" y="603174"/>
            <a:ext cx="9144000" cy="6254827"/>
          </a:xfrm>
          <a:prstGeom prst="rect">
            <a:avLst/>
          </a:prstGeom>
          <a:noFill/>
          <a:ln w="9525">
            <a:noFill/>
            <a:miter lim="800000"/>
            <a:headEnd/>
            <a:tailEnd/>
          </a:ln>
        </p:spPr>
      </p:pic>
    </p:spTree>
    <p:extLst>
      <p:ext uri="{BB962C8B-B14F-4D97-AF65-F5344CB8AC3E}">
        <p14:creationId xmlns:p14="http://schemas.microsoft.com/office/powerpoint/2010/main" val="290086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476672"/>
          </a:xfrm>
        </p:spPr>
        <p:txBody>
          <a:bodyPr>
            <a:noAutofit/>
          </a:bodyPr>
          <a:lstStyle/>
          <a:p>
            <a:r>
              <a:rPr lang="en-GB" sz="2800" dirty="0"/>
              <a:t>Environmental Anthropology</a:t>
            </a:r>
            <a:br>
              <a:rPr lang="en-GB" sz="2800" dirty="0"/>
            </a:br>
            <a:r>
              <a:rPr lang="en-GB" sz="2800" dirty="0"/>
              <a:t>Structure of the Course</a:t>
            </a:r>
            <a:br>
              <a:rPr lang="en-GB" sz="2800" dirty="0"/>
            </a:br>
            <a:r>
              <a:rPr lang="en-GB" sz="2800" dirty="0"/>
              <a:t>Built around a number of current debates (and ‘turns’)</a:t>
            </a:r>
          </a:p>
        </p:txBody>
      </p:sp>
      <p:graphicFrame>
        <p:nvGraphicFramePr>
          <p:cNvPr id="3" name="Table 2"/>
          <p:cNvGraphicFramePr>
            <a:graphicFrameLocks noGrp="1"/>
          </p:cNvGraphicFramePr>
          <p:nvPr>
            <p:extLst>
              <p:ext uri="{D42A27DB-BD31-4B8C-83A1-F6EECF244321}">
                <p14:modId xmlns:p14="http://schemas.microsoft.com/office/powerpoint/2010/main" val="586596146"/>
              </p:ext>
            </p:extLst>
          </p:nvPr>
        </p:nvGraphicFramePr>
        <p:xfrm>
          <a:off x="25645" y="1268760"/>
          <a:ext cx="9144001" cy="5110847"/>
        </p:xfrm>
        <a:graphic>
          <a:graphicData uri="http://schemas.openxmlformats.org/drawingml/2006/table">
            <a:tbl>
              <a:tblPr firstRow="1" firstCol="1" bandRow="1">
                <a:tableStyleId>{5C22544A-7EE6-4342-B048-85BDC9FD1C3A}</a:tableStyleId>
              </a:tblPr>
              <a:tblGrid>
                <a:gridCol w="1619672">
                  <a:extLst>
                    <a:ext uri="{9D8B030D-6E8A-4147-A177-3AD203B41FA5}">
                      <a16:colId xmlns:a16="http://schemas.microsoft.com/office/drawing/2014/main" val="20000"/>
                    </a:ext>
                  </a:extLst>
                </a:gridCol>
                <a:gridCol w="7524329">
                  <a:extLst>
                    <a:ext uri="{9D8B030D-6E8A-4147-A177-3AD203B41FA5}">
                      <a16:colId xmlns:a16="http://schemas.microsoft.com/office/drawing/2014/main" val="20001"/>
                    </a:ext>
                  </a:extLst>
                </a:gridCol>
              </a:tblGrid>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a:t>
                      </a:r>
                    </a:p>
                  </a:txBody>
                  <a:tcPr marL="8887" marR="8887" marT="8887" marB="8887" anchor="ctr"/>
                </a:tc>
                <a:tc>
                  <a:txBody>
                    <a:bodyPr/>
                    <a:lstStyle/>
                    <a:p>
                      <a:pPr>
                        <a:lnSpc>
                          <a:spcPct val="107000"/>
                        </a:lnSpc>
                        <a:spcAft>
                          <a:spcPts val="1725"/>
                        </a:spcAft>
                      </a:pP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0"/>
                  </a:ext>
                </a:extLst>
              </a:tr>
              <a:tr h="621329">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1</a:t>
                      </a:r>
                    </a:p>
                  </a:txBody>
                  <a:tcPr marL="8887" marR="8887" marT="8887" marB="8887" anchor="ctr"/>
                </a:tc>
                <a:tc>
                  <a:txBody>
                    <a:bodyPr/>
                    <a:lstStyle/>
                    <a:p>
                      <a:pPr>
                        <a:lnSpc>
                          <a:spcPct val="107000"/>
                        </a:lnSpc>
                        <a:spcAft>
                          <a:spcPts val="1725"/>
                        </a:spcAft>
                      </a:pPr>
                      <a:r>
                        <a:rPr lang="en-GB" dirty="0"/>
                        <a:t>Lecture: Introduction; The ‘new’ environmental anthropology</a:t>
                      </a:r>
                    </a:p>
                    <a:p>
                      <a:pPr>
                        <a:lnSpc>
                          <a:spcPct val="107000"/>
                        </a:lnSpc>
                        <a:spcAft>
                          <a:spcPts val="1725"/>
                        </a:spcAft>
                      </a:pPr>
                      <a:r>
                        <a:rPr lang="en-GB" sz="1800" baseline="0" dirty="0">
                          <a:effectLst/>
                          <a:latin typeface="Calibri" panose="020F0502020204030204" pitchFamily="34" charset="0"/>
                          <a:ea typeface="SimSun" panose="02010600030101010101" pitchFamily="2" charset="-122"/>
                          <a:cs typeface="Arial" panose="020B0604020202020204" pitchFamily="34" charset="0"/>
                        </a:rPr>
                        <a:t>Class: What is ‘the environment’ (earth, air, fire, water, music, words, virtual?)</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1"/>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a:t>
                      </a:r>
                      <a:r>
                        <a:rPr lang="en-GB" sz="1400" baseline="0" dirty="0">
                          <a:effectLst/>
                          <a:latin typeface="Calibri" panose="020F0502020204030204" pitchFamily="34" charset="0"/>
                          <a:ea typeface="SimSun" panose="02010600030101010101" pitchFamily="2" charset="-122"/>
                          <a:cs typeface="Arial" panose="020B0604020202020204" pitchFamily="34" charset="0"/>
                        </a:rPr>
                        <a:t> 2</a:t>
                      </a:r>
                      <a:endParaRPr lang="en-GB" sz="14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tc>
                  <a:txBody>
                    <a:bodyPr/>
                    <a:lstStyle/>
                    <a:p>
                      <a:pPr>
                        <a:lnSpc>
                          <a:spcPct val="107000"/>
                        </a:lnSpc>
                        <a:spcAft>
                          <a:spcPts val="1725"/>
                        </a:spcAft>
                      </a:pPr>
                      <a:r>
                        <a:rPr lang="en-GB" sz="1800" dirty="0">
                          <a:effectLst/>
                          <a:latin typeface="Calibri" panose="020F0502020204030204" pitchFamily="34" charset="0"/>
                          <a:ea typeface="SimSun" panose="02010600030101010101" pitchFamily="2" charset="-122"/>
                          <a:cs typeface="Arial" panose="020B0604020202020204" pitchFamily="34" charset="0"/>
                        </a:rPr>
                        <a:t>Anthropology and animal life</a:t>
                      </a:r>
                      <a:r>
                        <a:rPr lang="en-GB" sz="1800" baseline="0" dirty="0">
                          <a:effectLst/>
                          <a:latin typeface="Calibri" panose="020F0502020204030204" pitchFamily="34" charset="0"/>
                          <a:ea typeface="SimSun" panose="02010600030101010101" pitchFamily="2" charset="-122"/>
                          <a:cs typeface="Arial" panose="020B0604020202020204" pitchFamily="34" charset="0"/>
                        </a:rPr>
                        <a:t> &amp; the turn to Multi-species ethnography</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2"/>
                  </a:ext>
                </a:extLst>
              </a:tr>
              <a:tr h="412936">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3</a:t>
                      </a:r>
                    </a:p>
                  </a:txBody>
                  <a:tcPr marL="8887" marR="8887" marT="8887" marB="8887" anchor="ctr"/>
                </a:tc>
                <a:tc>
                  <a:txBody>
                    <a:bodyPr/>
                    <a:lstStyle/>
                    <a:p>
                      <a:pPr>
                        <a:lnSpc>
                          <a:spcPct val="107000"/>
                        </a:lnSpc>
                        <a:spcAft>
                          <a:spcPts val="1725"/>
                        </a:spcAft>
                      </a:pPr>
                      <a:r>
                        <a:rPr lang="en-GB" sz="1800" dirty="0">
                          <a:effectLst/>
                          <a:latin typeface="Calibri" panose="020F0502020204030204" pitchFamily="34" charset="0"/>
                          <a:ea typeface="SimSun" panose="02010600030101010101" pitchFamily="2" charset="-122"/>
                          <a:cs typeface="Arial" panose="020B0604020202020204" pitchFamily="34" charset="0"/>
                        </a:rPr>
                        <a:t>‘Noble savage’,</a:t>
                      </a:r>
                      <a:r>
                        <a:rPr lang="en-GB" sz="1800" baseline="0" dirty="0">
                          <a:effectLst/>
                          <a:latin typeface="Calibri" panose="020F0502020204030204" pitchFamily="34" charset="0"/>
                          <a:ea typeface="SimSun" panose="02010600030101010101" pitchFamily="2" charset="-122"/>
                          <a:cs typeface="Arial" panose="020B0604020202020204" pitchFamily="34" charset="0"/>
                        </a:rPr>
                        <a:t> Indigeneity and the ontological and </a:t>
                      </a:r>
                      <a:r>
                        <a:rPr lang="en-GB" sz="1800" baseline="0" dirty="0" err="1">
                          <a:effectLst/>
                          <a:latin typeface="Calibri" panose="020F0502020204030204" pitchFamily="34" charset="0"/>
                          <a:ea typeface="SimSun" panose="02010600030101010101" pitchFamily="2" charset="-122"/>
                          <a:cs typeface="Arial" panose="020B0604020202020204" pitchFamily="34" charset="0"/>
                        </a:rPr>
                        <a:t>perspectivist</a:t>
                      </a:r>
                      <a:r>
                        <a:rPr lang="en-GB" sz="1800" baseline="0" dirty="0">
                          <a:effectLst/>
                          <a:latin typeface="Calibri" panose="020F0502020204030204" pitchFamily="34" charset="0"/>
                          <a:ea typeface="SimSun" panose="02010600030101010101" pitchFamily="2" charset="-122"/>
                          <a:cs typeface="Arial" panose="020B0604020202020204" pitchFamily="34" charset="0"/>
                        </a:rPr>
                        <a:t> turn.</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3"/>
                  </a:ext>
                </a:extLst>
              </a:tr>
              <a:tr h="412936">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4</a:t>
                      </a:r>
                    </a:p>
                  </a:txBody>
                  <a:tcPr marL="8887" marR="8887" marT="8887" marB="8887" anchor="ctr"/>
                </a:tc>
                <a:tc>
                  <a:txBody>
                    <a:bodyPr/>
                    <a:lstStyle/>
                    <a:p>
                      <a:pPr>
                        <a:lnSpc>
                          <a:spcPct val="107000"/>
                        </a:lnSpc>
                        <a:spcAft>
                          <a:spcPts val="1725"/>
                        </a:spcAft>
                      </a:pPr>
                      <a:r>
                        <a:rPr lang="en-GB" sz="1800" dirty="0" err="1">
                          <a:effectLst/>
                          <a:latin typeface="Calibri" panose="020F0502020204030204" pitchFamily="34" charset="0"/>
                          <a:ea typeface="SimSun" panose="02010600030101010101" pitchFamily="2" charset="-122"/>
                          <a:cs typeface="Arial" panose="020B0604020202020204" pitchFamily="34" charset="0"/>
                        </a:rPr>
                        <a:t>Nature</a:t>
                      </a:r>
                      <a:r>
                        <a:rPr lang="en-GB" sz="1800" baseline="30000" dirty="0" err="1">
                          <a:effectLst/>
                          <a:latin typeface="Calibri" panose="020F0502020204030204" pitchFamily="34" charset="0"/>
                          <a:ea typeface="SimSun" panose="02010600030101010101" pitchFamily="2" charset="-122"/>
                          <a:cs typeface="Arial" panose="020B0604020202020204" pitchFamily="34" charset="0"/>
                        </a:rPr>
                        <a:t>TM</a:t>
                      </a:r>
                      <a:r>
                        <a:rPr lang="en-GB" sz="1800" baseline="0" dirty="0">
                          <a:effectLst/>
                          <a:latin typeface="Calibri" panose="020F0502020204030204" pitchFamily="34" charset="0"/>
                          <a:ea typeface="SimSun" panose="02010600030101010101" pitchFamily="2" charset="-122"/>
                          <a:cs typeface="Arial" panose="020B0604020202020204" pitchFamily="34" charset="0"/>
                        </a:rPr>
                        <a:t> Inc. and the turn to commodification: What is ‘natural capital’?</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4"/>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5</a:t>
                      </a:r>
                    </a:p>
                  </a:txBody>
                  <a:tcPr marL="8887" marR="8887" marT="8887" marB="8887" anchor="ctr"/>
                </a:tc>
                <a:tc>
                  <a:txBody>
                    <a:bodyPr/>
                    <a:lstStyle/>
                    <a:p>
                      <a:pPr>
                        <a:lnSpc>
                          <a:spcPct val="107000"/>
                        </a:lnSpc>
                        <a:spcAft>
                          <a:spcPts val="1725"/>
                        </a:spcAft>
                      </a:pPr>
                      <a:r>
                        <a:rPr lang="en-GB" sz="1800" baseline="0" dirty="0">
                          <a:effectLst/>
                          <a:latin typeface="Calibri" panose="020F0502020204030204" pitchFamily="34" charset="0"/>
                          <a:ea typeface="SimSun" panose="02010600030101010101" pitchFamily="2" charset="-122"/>
                          <a:cs typeface="Arial" panose="020B0604020202020204" pitchFamily="34" charset="0"/>
                        </a:rPr>
                        <a:t>Experiencing the environment: impoverishment and ‘reconnecting’ </a:t>
                      </a:r>
                    </a:p>
                  </a:txBody>
                  <a:tcPr marL="8887" marR="8887" marT="8887" marB="8887" anchor="ctr"/>
                </a:tc>
                <a:extLst>
                  <a:ext uri="{0D108BD9-81ED-4DB2-BD59-A6C34878D82A}">
                    <a16:rowId xmlns:a16="http://schemas.microsoft.com/office/drawing/2014/main" val="10005"/>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6</a:t>
                      </a:r>
                    </a:p>
                  </a:txBody>
                  <a:tcPr marL="8887" marR="8887" marT="8887" marB="8887" anchor="ctr"/>
                </a:tc>
                <a:tc>
                  <a:txBody>
                    <a:bodyPr/>
                    <a:lstStyle/>
                    <a:p>
                      <a:pPr>
                        <a:lnSpc>
                          <a:spcPct val="107000"/>
                        </a:lnSpc>
                        <a:spcAft>
                          <a:spcPts val="1725"/>
                        </a:spcAft>
                      </a:pPr>
                      <a:r>
                        <a:rPr lang="en-GB" sz="1800" dirty="0">
                          <a:effectLst/>
                          <a:latin typeface="Calibri" panose="020F0502020204030204" pitchFamily="34" charset="0"/>
                          <a:ea typeface="SimSun" panose="02010600030101010101" pitchFamily="2" charset="-122"/>
                          <a:cs typeface="Arial" panose="020B0604020202020204" pitchFamily="34" charset="0"/>
                        </a:rPr>
                        <a:t>Conversing</a:t>
                      </a:r>
                      <a:r>
                        <a:rPr lang="en-GB" sz="1800" baseline="0" dirty="0">
                          <a:effectLst/>
                          <a:latin typeface="Calibri" panose="020F0502020204030204" pitchFamily="34" charset="0"/>
                          <a:ea typeface="SimSun" panose="02010600030101010101" pitchFamily="2" charset="-122"/>
                          <a:cs typeface="Arial" panose="020B0604020202020204" pitchFamily="34" charset="0"/>
                        </a:rPr>
                        <a:t> with the natural world? The posthuman turn</a:t>
                      </a:r>
                    </a:p>
                    <a:p>
                      <a:pPr>
                        <a:lnSpc>
                          <a:spcPct val="107000"/>
                        </a:lnSpc>
                        <a:spcAft>
                          <a:spcPts val="1725"/>
                        </a:spcAft>
                      </a:pPr>
                      <a:r>
                        <a:rPr lang="en-GB" sz="1800" baseline="0" dirty="0">
                          <a:solidFill>
                            <a:srgbClr val="FF0000"/>
                          </a:solidFill>
                          <a:effectLst/>
                          <a:latin typeface="Calibri" panose="020F0502020204030204" pitchFamily="34" charset="0"/>
                          <a:ea typeface="SimSun" panose="02010600030101010101" pitchFamily="2" charset="-122"/>
                          <a:cs typeface="Arial" panose="020B0604020202020204" pitchFamily="34" charset="0"/>
                        </a:rPr>
                        <a:t>No Class: One to one tutorial and preparation of formative essay</a:t>
                      </a:r>
                      <a:endParaRPr lang="en-GB" sz="1800" dirty="0">
                        <a:solidFill>
                          <a:srgbClr val="FF0000"/>
                        </a:solidFill>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6"/>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a:t>
                      </a:r>
                      <a:r>
                        <a:rPr lang="en-GB" sz="1400" baseline="0" dirty="0">
                          <a:effectLst/>
                          <a:latin typeface="Calibri" panose="020F0502020204030204" pitchFamily="34" charset="0"/>
                          <a:ea typeface="SimSun" panose="02010600030101010101" pitchFamily="2" charset="-122"/>
                          <a:cs typeface="Arial" panose="020B0604020202020204" pitchFamily="34" charset="0"/>
                        </a:rPr>
                        <a:t> 7</a:t>
                      </a:r>
                      <a:endParaRPr lang="en-GB" sz="14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tc>
                  <a:txBody>
                    <a:bodyPr/>
                    <a:lstStyle/>
                    <a:p>
                      <a:pPr marL="0" marR="0" lvl="0" indent="0" algn="l" defTabSz="914400" rtl="0" eaLnBrk="1" fontAlgn="auto" latinLnBrk="0" hangingPunct="1">
                        <a:lnSpc>
                          <a:spcPct val="107000"/>
                        </a:lnSpc>
                        <a:spcBef>
                          <a:spcPts val="0"/>
                        </a:spcBef>
                        <a:spcAft>
                          <a:spcPts val="1725"/>
                        </a:spcAft>
                        <a:buClrTx/>
                        <a:buSzTx/>
                        <a:buFontTx/>
                        <a:buNone/>
                        <a:tabLst/>
                        <a:defRPr/>
                      </a:pPr>
                      <a:r>
                        <a:rPr lang="en-GB" sz="1800" dirty="0">
                          <a:effectLst/>
                          <a:latin typeface="Calibri" panose="020F0502020204030204" pitchFamily="34" charset="0"/>
                          <a:ea typeface="SimSun" panose="02010600030101010101" pitchFamily="2" charset="-122"/>
                          <a:cs typeface="Arial" panose="020B0604020202020204" pitchFamily="34" charset="0"/>
                        </a:rPr>
                        <a:t>Anthropology</a:t>
                      </a:r>
                      <a:r>
                        <a:rPr lang="en-GB" sz="1800" baseline="0" dirty="0">
                          <a:effectLst/>
                          <a:latin typeface="Calibri" panose="020F0502020204030204" pitchFamily="34" charset="0"/>
                          <a:ea typeface="SimSun" panose="02010600030101010101" pitchFamily="2" charset="-122"/>
                          <a:cs typeface="Arial" panose="020B0604020202020204" pitchFamily="34" charset="0"/>
                        </a:rPr>
                        <a:t> of Climate and Climate Change </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7"/>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8</a:t>
                      </a:r>
                    </a:p>
                  </a:txBody>
                  <a:tcPr marL="8887" marR="8887" marT="8887" marB="8887" anchor="ctr"/>
                </a:tc>
                <a:tc>
                  <a:txBody>
                    <a:bodyPr/>
                    <a:lstStyle/>
                    <a:p>
                      <a:pPr>
                        <a:lnSpc>
                          <a:spcPct val="107000"/>
                        </a:lnSpc>
                        <a:spcAft>
                          <a:spcPts val="1725"/>
                        </a:spcAft>
                      </a:pPr>
                      <a:r>
                        <a:rPr lang="en-GB" sz="1800" dirty="0">
                          <a:effectLst/>
                          <a:latin typeface="Calibri" panose="020F0502020204030204" pitchFamily="34" charset="0"/>
                          <a:ea typeface="SimSun" panose="02010600030101010101" pitchFamily="2" charset="-122"/>
                          <a:cs typeface="Arial" panose="020B0604020202020204" pitchFamily="34" charset="0"/>
                        </a:rPr>
                        <a:t>Anthropology</a:t>
                      </a:r>
                      <a:r>
                        <a:rPr lang="en-GB" sz="1800" baseline="0" dirty="0">
                          <a:effectLst/>
                          <a:latin typeface="Calibri" panose="020F0502020204030204" pitchFamily="34" charset="0"/>
                          <a:ea typeface="SimSun" panose="02010600030101010101" pitchFamily="2" charset="-122"/>
                          <a:cs typeface="Arial" panose="020B0604020202020204" pitchFamily="34" charset="0"/>
                        </a:rPr>
                        <a:t> and environmental politics, activism and conservation</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8"/>
                  </a:ext>
                </a:extLst>
              </a:tr>
              <a:tr h="412936">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9</a:t>
                      </a:r>
                    </a:p>
                  </a:txBody>
                  <a:tcPr marL="8887" marR="8887" marT="8887" marB="8887" anchor="ctr"/>
                </a:tc>
                <a:tc>
                  <a:txBody>
                    <a:bodyPr/>
                    <a:lstStyle/>
                    <a:p>
                      <a:pPr>
                        <a:lnSpc>
                          <a:spcPct val="107000"/>
                        </a:lnSpc>
                        <a:spcAft>
                          <a:spcPts val="1725"/>
                        </a:spcAft>
                      </a:pPr>
                      <a:r>
                        <a:rPr lang="en-GB" sz="1800" b="0" i="0" kern="1200" dirty="0">
                          <a:solidFill>
                            <a:schemeClr val="dk1"/>
                          </a:solidFill>
                          <a:effectLst/>
                          <a:latin typeface="+mn-lt"/>
                          <a:ea typeface="+mn-ea"/>
                          <a:cs typeface="+mn-cs"/>
                        </a:rPr>
                        <a:t> </a:t>
                      </a:r>
                      <a:r>
                        <a:rPr lang="en-GB" sz="1800" b="0" i="0" kern="1200" dirty="0" err="1">
                          <a:solidFill>
                            <a:schemeClr val="dk1"/>
                          </a:solidFill>
                          <a:effectLst/>
                          <a:latin typeface="+mn-lt"/>
                          <a:ea typeface="+mn-ea"/>
                          <a:cs typeface="+mn-cs"/>
                        </a:rPr>
                        <a:t>Technofutures</a:t>
                      </a:r>
                      <a:r>
                        <a:rPr lang="en-GB" sz="1800" b="0" i="0" kern="1200" dirty="0">
                          <a:solidFill>
                            <a:schemeClr val="dk1"/>
                          </a:solidFill>
                          <a:effectLst/>
                          <a:latin typeface="+mn-lt"/>
                          <a:ea typeface="+mn-ea"/>
                          <a:cs typeface="+mn-cs"/>
                        </a:rPr>
                        <a:t>: Geoengineering, the Anthropocene,</a:t>
                      </a:r>
                      <a:r>
                        <a:rPr lang="en-GB" sz="1800" b="0" i="0" kern="1200" baseline="0" dirty="0">
                          <a:solidFill>
                            <a:schemeClr val="dk1"/>
                          </a:solidFill>
                          <a:effectLst/>
                          <a:latin typeface="+mn-lt"/>
                          <a:ea typeface="+mn-ea"/>
                          <a:cs typeface="+mn-cs"/>
                        </a:rPr>
                        <a:t> </a:t>
                      </a:r>
                      <a:r>
                        <a:rPr lang="en-GB" sz="1800" b="0" i="0" kern="1200" dirty="0">
                          <a:solidFill>
                            <a:schemeClr val="dk1"/>
                          </a:solidFill>
                          <a:effectLst/>
                          <a:latin typeface="+mn-lt"/>
                          <a:ea typeface="+mn-ea"/>
                          <a:cs typeface="+mn-cs"/>
                        </a:rPr>
                        <a:t>and apocalyptic</a:t>
                      </a:r>
                      <a:r>
                        <a:rPr lang="en-GB" sz="1800" b="0" i="0" kern="1200" baseline="0" dirty="0">
                          <a:solidFill>
                            <a:schemeClr val="dk1"/>
                          </a:solidFill>
                          <a:effectLst/>
                          <a:latin typeface="+mn-lt"/>
                          <a:ea typeface="+mn-ea"/>
                          <a:cs typeface="+mn-cs"/>
                        </a:rPr>
                        <a:t> futurism</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09"/>
                  </a:ext>
                </a:extLst>
              </a:tr>
              <a:tr h="337967">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 10</a:t>
                      </a:r>
                    </a:p>
                  </a:txBody>
                  <a:tcPr marL="8887" marR="8887" marT="8887" marB="8887" anchor="ctr"/>
                </a:tc>
                <a:tc>
                  <a:txBody>
                    <a:bodyPr/>
                    <a:lstStyle/>
                    <a:p>
                      <a:pPr marL="0" marR="0" lvl="0" indent="0" algn="l" defTabSz="914400" rtl="0" eaLnBrk="1" fontAlgn="auto" latinLnBrk="0" hangingPunct="1">
                        <a:lnSpc>
                          <a:spcPct val="107000"/>
                        </a:lnSpc>
                        <a:spcBef>
                          <a:spcPts val="0"/>
                        </a:spcBef>
                        <a:spcAft>
                          <a:spcPts val="1725"/>
                        </a:spcAft>
                        <a:buClrTx/>
                        <a:buSzTx/>
                        <a:buFontTx/>
                        <a:buNone/>
                        <a:tabLst/>
                        <a:defRPr/>
                      </a:pPr>
                      <a:r>
                        <a:rPr lang="en-GB" sz="1800" dirty="0">
                          <a:effectLst/>
                          <a:latin typeface="Calibri" panose="020F0502020204030204" pitchFamily="34" charset="0"/>
                          <a:ea typeface="SimSun" panose="02010600030101010101" pitchFamily="2" charset="-122"/>
                          <a:cs typeface="Arial" panose="020B0604020202020204" pitchFamily="34" charset="0"/>
                        </a:rPr>
                        <a:t>Class</a:t>
                      </a:r>
                      <a:r>
                        <a:rPr lang="en-GB" sz="1800" baseline="0" dirty="0">
                          <a:effectLst/>
                          <a:latin typeface="Calibri" panose="020F0502020204030204" pitchFamily="34" charset="0"/>
                          <a:ea typeface="SimSun" panose="02010600030101010101" pitchFamily="2" charset="-122"/>
                          <a:cs typeface="Arial" panose="020B0604020202020204" pitchFamily="34" charset="0"/>
                        </a:rPr>
                        <a:t> </a:t>
                      </a:r>
                      <a:r>
                        <a:rPr lang="en-GB" sz="1800" dirty="0">
                          <a:effectLst/>
                          <a:latin typeface="Calibri" panose="020F0502020204030204" pitchFamily="34" charset="0"/>
                          <a:ea typeface="SimSun" panose="02010600030101010101" pitchFamily="2" charset="-122"/>
                          <a:cs typeface="Arial" panose="020B0604020202020204" pitchFamily="34" charset="0"/>
                        </a:rPr>
                        <a:t>Workshop</a:t>
                      </a:r>
                      <a:r>
                        <a:rPr lang="en-GB" sz="1800" baseline="0" dirty="0">
                          <a:effectLst/>
                          <a:latin typeface="Calibri" panose="020F0502020204030204" pitchFamily="34" charset="0"/>
                          <a:ea typeface="SimSun" panose="02010600030101010101" pitchFamily="2" charset="-122"/>
                          <a:cs typeface="Arial" panose="020B0604020202020204" pitchFamily="34" charset="0"/>
                        </a:rPr>
                        <a:t> – presenting outline ideas.</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extLst>
                  <a:ext uri="{0D108BD9-81ED-4DB2-BD59-A6C34878D82A}">
                    <a16:rowId xmlns:a16="http://schemas.microsoft.com/office/drawing/2014/main" val="10010"/>
                  </a:ext>
                </a:extLst>
              </a:tr>
              <a:tr h="319795">
                <a:tc>
                  <a:txBody>
                    <a:bodyPr/>
                    <a:lstStyle/>
                    <a:p>
                      <a:pPr>
                        <a:lnSpc>
                          <a:spcPct val="107000"/>
                        </a:lnSpc>
                        <a:spcAft>
                          <a:spcPts val="1725"/>
                        </a:spcAft>
                      </a:pPr>
                      <a:r>
                        <a:rPr lang="en-GB" sz="1400" dirty="0">
                          <a:effectLst/>
                          <a:latin typeface="Calibri" panose="020F0502020204030204" pitchFamily="34" charset="0"/>
                          <a:ea typeface="SimSun" panose="02010600030101010101" pitchFamily="2" charset="-122"/>
                          <a:cs typeface="Arial" panose="020B0604020202020204" pitchFamily="34" charset="0"/>
                        </a:rPr>
                        <a:t>Week</a:t>
                      </a:r>
                      <a:r>
                        <a:rPr lang="en-GB" sz="1400" baseline="0" dirty="0">
                          <a:effectLst/>
                          <a:latin typeface="Calibri" panose="020F0502020204030204" pitchFamily="34" charset="0"/>
                          <a:ea typeface="SimSun" panose="02010600030101010101" pitchFamily="2" charset="-122"/>
                          <a:cs typeface="Arial" panose="020B0604020202020204" pitchFamily="34" charset="0"/>
                        </a:rPr>
                        <a:t> 11</a:t>
                      </a:r>
                      <a:endParaRPr lang="en-GB" sz="1400" dirty="0">
                        <a:effectLst/>
                        <a:latin typeface="Calibri" panose="020F0502020204030204" pitchFamily="34" charset="0"/>
                        <a:ea typeface="SimSun" panose="02010600030101010101" pitchFamily="2" charset="-122"/>
                        <a:cs typeface="Arial" panose="020B0604020202020204" pitchFamily="34" charset="0"/>
                      </a:endParaRPr>
                    </a:p>
                  </a:txBody>
                  <a:tcPr marL="8887" marR="8887" marT="8887" marB="8887" anchor="ctr"/>
                </a:tc>
                <a:tc>
                  <a:txBody>
                    <a:bodyPr/>
                    <a:lstStyle/>
                    <a:p>
                      <a:pPr marL="0" marR="0" lvl="0" indent="0" algn="l" defTabSz="914400" rtl="0" eaLnBrk="1" fontAlgn="auto" latinLnBrk="0" hangingPunct="1">
                        <a:lnSpc>
                          <a:spcPct val="107000"/>
                        </a:lnSpc>
                        <a:spcBef>
                          <a:spcPts val="0"/>
                        </a:spcBef>
                        <a:spcAft>
                          <a:spcPts val="1725"/>
                        </a:spcAft>
                        <a:buClrTx/>
                        <a:buSzTx/>
                        <a:buFontTx/>
                        <a:buNone/>
                        <a:tabLst/>
                        <a:defRPr/>
                      </a:pPr>
                      <a:r>
                        <a:rPr lang="en-GB" sz="1800" dirty="0">
                          <a:effectLst/>
                          <a:latin typeface="Calibri" panose="020F0502020204030204" pitchFamily="34" charset="0"/>
                          <a:ea typeface="SimSun" panose="02010600030101010101" pitchFamily="2" charset="-122"/>
                          <a:cs typeface="Arial" panose="020B0604020202020204" pitchFamily="34" charset="0"/>
                        </a:rPr>
                        <a:t>Essay Tutorials</a:t>
                      </a:r>
                    </a:p>
                  </a:txBody>
                  <a:tcPr marL="8887" marR="8887" marT="8887" marB="8887" anchor="ct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60339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3695-9AAB-D6D8-E6FE-F224097CDA3C}"/>
              </a:ext>
            </a:extLst>
          </p:cNvPr>
          <p:cNvSpPr>
            <a:spLocks noGrp="1"/>
          </p:cNvSpPr>
          <p:nvPr>
            <p:ph type="title"/>
          </p:nvPr>
        </p:nvSpPr>
        <p:spPr>
          <a:xfrm>
            <a:off x="457200" y="274638"/>
            <a:ext cx="8229600" cy="457199"/>
          </a:xfrm>
        </p:spPr>
        <p:txBody>
          <a:bodyPr>
            <a:normAutofit fontScale="90000"/>
          </a:bodyPr>
          <a:lstStyle/>
          <a:p>
            <a:r>
              <a:rPr lang="en-GB" dirty="0"/>
              <a:t>Blurb</a:t>
            </a:r>
          </a:p>
        </p:txBody>
      </p:sp>
      <p:sp>
        <p:nvSpPr>
          <p:cNvPr id="3" name="Content Placeholder 2">
            <a:extLst>
              <a:ext uri="{FF2B5EF4-FFF2-40B4-BE49-F238E27FC236}">
                <a16:creationId xmlns:a16="http://schemas.microsoft.com/office/drawing/2014/main" id="{673F7C50-EF61-3EC2-EE02-46120FCDB07B}"/>
              </a:ext>
            </a:extLst>
          </p:cNvPr>
          <p:cNvSpPr>
            <a:spLocks noGrp="1"/>
          </p:cNvSpPr>
          <p:nvPr>
            <p:ph idx="1"/>
          </p:nvPr>
        </p:nvSpPr>
        <p:spPr>
          <a:xfrm>
            <a:off x="0" y="836712"/>
            <a:ext cx="9036496" cy="5976664"/>
          </a:xfrm>
        </p:spPr>
        <p:txBody>
          <a:bodyPr>
            <a:normAutofit fontScale="47500" lnSpcReduction="20000"/>
          </a:bodyPr>
          <a:lstStyle/>
          <a:p>
            <a:pPr algn="l"/>
            <a:r>
              <a:rPr lang="en-GB" b="0" i="0" dirty="0">
                <a:solidFill>
                  <a:srgbClr val="013135"/>
                </a:solidFill>
                <a:effectLst/>
                <a:latin typeface="Lato Extended"/>
              </a:rPr>
              <a:t>This course considers the cross-cultural study of relations between people and ‘our environment’ – broadly conceived. Environmental anthropology has transformed over the past decade or two as anthropologists engage in addressing the environmental challenges of our era. This has promoted many radical re-evaluations of what we study and how we study it. For example, whilst in the past anthropologist’s interest in the animal world considered its importance for human social relations, we now ask how our social relations actually extend to animals, plants and other living forces in multispecies relationships. To what extent are our affective relations of companionship and love, our economic relations of reciprocity and mutual interdependence not only with other people but with wider life? Is the ‘</a:t>
            </a:r>
            <a:r>
              <a:rPr lang="en-GB" b="0" i="0" dirty="0" err="1">
                <a:solidFill>
                  <a:srgbClr val="013135"/>
                </a:solidFill>
                <a:effectLst/>
                <a:latin typeface="Lato Extended"/>
              </a:rPr>
              <a:t>anthropo</a:t>
            </a:r>
            <a:r>
              <a:rPr lang="en-GB" b="0" i="0" dirty="0">
                <a:solidFill>
                  <a:srgbClr val="013135"/>
                </a:solidFill>
                <a:effectLst/>
                <a:latin typeface="Lato Extended"/>
              </a:rPr>
              <a:t>’ of anthropology too limited, and should we instead conduct ‘multispecies’ ethnography? </a:t>
            </a:r>
          </a:p>
          <a:p>
            <a:pPr algn="l"/>
            <a:r>
              <a:rPr lang="en-GB" b="0" i="0" dirty="0">
                <a:solidFill>
                  <a:srgbClr val="013135"/>
                </a:solidFill>
                <a:effectLst/>
                <a:latin typeface="Lato Extended"/>
              </a:rPr>
              <a:t>These boundaries are all the more blurred as our own relations with each other and with the natural world are increasingly mediated by media, new and old, and as we hook the planet up to the internet in the ‘internet of animals’ as well as the ‘internet of things’. Moreover, as more and more of nature becomes tradable, for example in carbon offsetting markets or in biodiversity offsetting markets, anthropologists have been asking what happens when the natural world becomes envisaged and treated as ‘natural capital’?</a:t>
            </a:r>
          </a:p>
          <a:p>
            <a:pPr algn="l"/>
            <a:r>
              <a:rPr lang="en-GB" b="0" i="0" dirty="0">
                <a:solidFill>
                  <a:srgbClr val="013135"/>
                </a:solidFill>
                <a:effectLst/>
                <a:latin typeface="Lato Extended"/>
              </a:rPr>
              <a:t>Climate change, the presence of plastic and other pollutants, deforestation, and  industrial agriculture and foods have become pressing concerns and anthropological insights, methods and theorisation has a great deal to offer in understanding their social dimension and to movements and polices addressing them, from Rewilding movements to ‘Just Stop Oil’,  ‘Extinction Rebellion’ and so on.</a:t>
            </a:r>
          </a:p>
          <a:p>
            <a:pPr algn="l"/>
            <a:r>
              <a:rPr lang="en-GB" b="0" i="0" dirty="0">
                <a:solidFill>
                  <a:srgbClr val="013135"/>
                </a:solidFill>
                <a:effectLst/>
                <a:latin typeface="Lato Extended"/>
              </a:rPr>
              <a:t>The course aims to ground you in what I would dub as this ‘new environmental anthropology’. To capture its excitement, I have constructed the module around various ‘turns’ in anthropology including the multispecies turn, the ontological turn, the neoliberal turn, the phenomenological turn, the climate turn, the activist turn, and the Anthropocene turn.</a:t>
            </a:r>
          </a:p>
          <a:p>
            <a:pPr algn="l"/>
            <a:r>
              <a:rPr lang="en-GB" b="0" i="0" dirty="0">
                <a:solidFill>
                  <a:srgbClr val="013135"/>
                </a:solidFill>
                <a:effectLst/>
                <a:latin typeface="Lato Extended"/>
              </a:rPr>
              <a:t>In the first session, however, we open the question of 'what is the environment', asking how it extends from issues we are familiar with to questions of sound, music, rhythm and words, to scent and odours, and to virtual environments and so on. Whose </a:t>
            </a:r>
            <a:r>
              <a:rPr lang="en-GB" b="0" i="0" dirty="0" err="1">
                <a:solidFill>
                  <a:srgbClr val="013135"/>
                </a:solidFill>
                <a:effectLst/>
                <a:latin typeface="Lato Extended"/>
              </a:rPr>
              <a:t>definititions</a:t>
            </a:r>
            <a:r>
              <a:rPr lang="en-GB" b="0" i="0" dirty="0">
                <a:solidFill>
                  <a:srgbClr val="013135"/>
                </a:solidFill>
                <a:effectLst/>
                <a:latin typeface="Lato Extended"/>
              </a:rPr>
              <a:t> or ontologies shape how with contemplate this?</a:t>
            </a:r>
          </a:p>
          <a:p>
            <a:endParaRPr lang="en-GB" dirty="0"/>
          </a:p>
        </p:txBody>
      </p:sp>
    </p:spTree>
    <p:extLst>
      <p:ext uri="{BB962C8B-B14F-4D97-AF65-F5344CB8AC3E}">
        <p14:creationId xmlns:p14="http://schemas.microsoft.com/office/powerpoint/2010/main" val="1861982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Assessment</a:t>
            </a:r>
            <a:br>
              <a:rPr lang="en-GB" dirty="0"/>
            </a:br>
            <a:r>
              <a:rPr lang="en-GB" dirty="0"/>
              <a:t> Long Essay / ‘Short Dissertation’</a:t>
            </a:r>
            <a:endParaRPr lang="en-GB" sz="2700" dirty="0"/>
          </a:p>
        </p:txBody>
      </p:sp>
      <p:sp>
        <p:nvSpPr>
          <p:cNvPr id="3" name="Content Placeholder 2"/>
          <p:cNvSpPr>
            <a:spLocks noGrp="1"/>
          </p:cNvSpPr>
          <p:nvPr>
            <p:ph idx="1"/>
          </p:nvPr>
        </p:nvSpPr>
        <p:spPr>
          <a:xfrm>
            <a:off x="179512" y="1916832"/>
            <a:ext cx="8229600" cy="4525963"/>
          </a:xfrm>
        </p:spPr>
        <p:txBody>
          <a:bodyPr>
            <a:normAutofit fontScale="70000" lnSpcReduction="20000"/>
          </a:bodyPr>
          <a:lstStyle/>
          <a:p>
            <a:pPr marL="0" indent="0">
              <a:buNone/>
            </a:pPr>
            <a:r>
              <a:rPr lang="en-GB" dirty="0"/>
              <a:t>5,000 words + bibliography</a:t>
            </a:r>
          </a:p>
          <a:p>
            <a:pPr marL="0" indent="0">
              <a:buNone/>
            </a:pPr>
            <a:endParaRPr lang="en-GB" dirty="0"/>
          </a:p>
          <a:p>
            <a:pPr marL="0" indent="0">
              <a:buNone/>
            </a:pPr>
            <a:r>
              <a:rPr lang="en-GB" dirty="0"/>
              <a:t>You find topic that fascinates you. Do something original. </a:t>
            </a:r>
          </a:p>
          <a:p>
            <a:pPr marL="0" indent="0">
              <a:buNone/>
            </a:pPr>
            <a:endParaRPr lang="en-GB" dirty="0"/>
          </a:p>
          <a:p>
            <a:pPr marL="0" indent="0">
              <a:buNone/>
            </a:pPr>
            <a:r>
              <a:rPr lang="en-GB" dirty="0"/>
              <a:t>Does not have to relate directly to any element of the course so long as it addresses environmental questions (widely defined) and is approved by me. </a:t>
            </a:r>
          </a:p>
          <a:p>
            <a:pPr marL="0" indent="0">
              <a:buNone/>
            </a:pPr>
            <a:endParaRPr lang="en-GB" dirty="0"/>
          </a:p>
          <a:p>
            <a:pPr marL="0" indent="0">
              <a:buNone/>
            </a:pPr>
            <a:r>
              <a:rPr lang="en-GB" dirty="0"/>
              <a:t>They are a contribution to the discipline. Some have been published. </a:t>
            </a:r>
          </a:p>
          <a:p>
            <a:pPr marL="0" indent="0">
              <a:buNone/>
            </a:pPr>
            <a:endParaRPr lang="en-GB" dirty="0"/>
          </a:p>
          <a:p>
            <a:pPr marL="0" indent="0">
              <a:buNone/>
            </a:pPr>
            <a:r>
              <a:rPr lang="en-GB" dirty="0"/>
              <a:t>It is evidence of what you can do, helpful to future study, to future employment and for job references etc. etc. </a:t>
            </a:r>
          </a:p>
          <a:p>
            <a:pPr marL="0" indent="0">
              <a:buNone/>
            </a:pPr>
            <a:endParaRPr lang="en-GB" dirty="0"/>
          </a:p>
          <a:p>
            <a:pPr marL="0" indent="0">
              <a:buNone/>
            </a:pPr>
            <a:r>
              <a:rPr lang="en-GB" dirty="0"/>
              <a:t>It should be fun</a:t>
            </a:r>
          </a:p>
          <a:p>
            <a:pPr marL="0" indent="0">
              <a:buNone/>
            </a:pPr>
            <a:endParaRPr lang="en-GB" dirty="0"/>
          </a:p>
        </p:txBody>
      </p:sp>
    </p:spTree>
    <p:extLst>
      <p:ext uri="{BB962C8B-B14F-4D97-AF65-F5344CB8AC3E}">
        <p14:creationId xmlns:p14="http://schemas.microsoft.com/office/powerpoint/2010/main" val="3152593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90066"/>
          </a:xfrm>
        </p:spPr>
        <p:txBody>
          <a:bodyPr>
            <a:normAutofit fontScale="90000"/>
          </a:bodyPr>
          <a:lstStyle/>
          <a:p>
            <a:r>
              <a:rPr lang="en-GB" dirty="0"/>
              <a:t>Group work</a:t>
            </a:r>
          </a:p>
        </p:txBody>
      </p:sp>
      <p:sp>
        <p:nvSpPr>
          <p:cNvPr id="3" name="Content Placeholder 2"/>
          <p:cNvSpPr>
            <a:spLocks noGrp="1"/>
          </p:cNvSpPr>
          <p:nvPr>
            <p:ph sz="half" idx="1"/>
          </p:nvPr>
        </p:nvSpPr>
        <p:spPr>
          <a:xfrm>
            <a:off x="107504" y="490067"/>
            <a:ext cx="4388296" cy="4307086"/>
          </a:xfrm>
        </p:spPr>
        <p:txBody>
          <a:bodyPr>
            <a:normAutofit fontScale="70000" lnSpcReduction="20000"/>
          </a:bodyPr>
          <a:lstStyle/>
          <a:p>
            <a:pPr marL="0" indent="0">
              <a:buNone/>
            </a:pPr>
            <a:r>
              <a:rPr lang="en-GB" b="1" dirty="0"/>
              <a:t>Week 1: Groups </a:t>
            </a:r>
          </a:p>
          <a:p>
            <a:r>
              <a:rPr lang="en-GB" dirty="0"/>
              <a:t>water; </a:t>
            </a:r>
          </a:p>
          <a:p>
            <a:r>
              <a:rPr lang="en-GB" dirty="0"/>
              <a:t>Air (wind)</a:t>
            </a:r>
          </a:p>
          <a:p>
            <a:r>
              <a:rPr lang="en-GB" dirty="0"/>
              <a:t>Air (scent)</a:t>
            </a:r>
          </a:p>
          <a:p>
            <a:r>
              <a:rPr lang="en-GB" dirty="0"/>
              <a:t>earth, </a:t>
            </a:r>
          </a:p>
          <a:p>
            <a:r>
              <a:rPr lang="en-GB" dirty="0"/>
              <a:t>music/words/rhythm/time</a:t>
            </a:r>
          </a:p>
          <a:p>
            <a:r>
              <a:rPr lang="en-GB" dirty="0"/>
              <a:t>virtual</a:t>
            </a:r>
          </a:p>
          <a:p>
            <a:pPr marL="0" indent="0">
              <a:buNone/>
            </a:pPr>
            <a:endParaRPr lang="en-GB" dirty="0"/>
          </a:p>
          <a:p>
            <a:pPr marL="0" indent="0">
              <a:buNone/>
            </a:pPr>
            <a:r>
              <a:rPr lang="en-GB" b="1" dirty="0"/>
              <a:t>Week 2: Groups </a:t>
            </a:r>
          </a:p>
          <a:p>
            <a:r>
              <a:rPr lang="en-GB" dirty="0"/>
              <a:t>Companion animals, </a:t>
            </a:r>
          </a:p>
          <a:p>
            <a:r>
              <a:rPr lang="en-GB" dirty="0"/>
              <a:t>Hunting and Killing animals </a:t>
            </a:r>
          </a:p>
          <a:p>
            <a:r>
              <a:rPr lang="en-GB" dirty="0"/>
              <a:t>Plants and people</a:t>
            </a:r>
          </a:p>
          <a:p>
            <a:r>
              <a:rPr lang="en-GB" dirty="0"/>
              <a:t>Cyborgs / ‘internet of animals</a:t>
            </a:r>
          </a:p>
        </p:txBody>
      </p:sp>
      <p:sp>
        <p:nvSpPr>
          <p:cNvPr id="4" name="Content Placeholder 3"/>
          <p:cNvSpPr>
            <a:spLocks noGrp="1"/>
          </p:cNvSpPr>
          <p:nvPr>
            <p:ph sz="half" idx="2"/>
          </p:nvPr>
        </p:nvSpPr>
        <p:spPr>
          <a:xfrm>
            <a:off x="4067944" y="490066"/>
            <a:ext cx="4038600" cy="4307087"/>
          </a:xfrm>
        </p:spPr>
        <p:txBody>
          <a:bodyPr>
            <a:normAutofit fontScale="70000" lnSpcReduction="20000"/>
          </a:bodyPr>
          <a:lstStyle/>
          <a:p>
            <a:pPr marL="0" indent="0">
              <a:buNone/>
            </a:pPr>
            <a:r>
              <a:rPr lang="en-GB" b="1" dirty="0"/>
              <a:t>Week 5 groups </a:t>
            </a:r>
          </a:p>
          <a:p>
            <a:r>
              <a:rPr lang="en-GB" dirty="0"/>
              <a:t>Impoverishing nature;</a:t>
            </a:r>
          </a:p>
          <a:p>
            <a:r>
              <a:rPr lang="en-GB" dirty="0"/>
              <a:t>Alienation from nature; </a:t>
            </a:r>
          </a:p>
          <a:p>
            <a:r>
              <a:rPr lang="en-GB" dirty="0"/>
              <a:t>Mediating nature; </a:t>
            </a:r>
          </a:p>
          <a:p>
            <a:r>
              <a:rPr lang="en-GB" dirty="0"/>
              <a:t>immersing in nature &amp; environmental art; </a:t>
            </a:r>
          </a:p>
          <a:p>
            <a:r>
              <a:rPr lang="en-GB" dirty="0"/>
              <a:t>Rewilding and regenerating</a:t>
            </a:r>
          </a:p>
          <a:p>
            <a:pPr marL="0" indent="0">
              <a:buNone/>
            </a:pPr>
            <a:endParaRPr lang="en-GB" dirty="0"/>
          </a:p>
          <a:p>
            <a:pPr marL="0" indent="0">
              <a:buNone/>
            </a:pPr>
            <a:r>
              <a:rPr lang="en-GB" b="1" dirty="0"/>
              <a:t>Week 7 groups</a:t>
            </a:r>
          </a:p>
          <a:p>
            <a:pPr marL="0" indent="0">
              <a:buNone/>
            </a:pPr>
            <a:r>
              <a:rPr lang="en-GB" dirty="0"/>
              <a:t>Perceiving climate change</a:t>
            </a:r>
          </a:p>
          <a:p>
            <a:pPr marL="0" indent="0">
              <a:buNone/>
            </a:pPr>
            <a:r>
              <a:rPr lang="en-GB" dirty="0"/>
              <a:t>Changing lifestyles</a:t>
            </a:r>
          </a:p>
          <a:p>
            <a:pPr marL="0" indent="0">
              <a:buNone/>
            </a:pPr>
            <a:r>
              <a:rPr lang="en-GB" dirty="0"/>
              <a:t>Anthropologies of climate science and politics</a:t>
            </a:r>
          </a:p>
          <a:p>
            <a:pPr marL="0" indent="0">
              <a:buNone/>
            </a:pPr>
            <a:endParaRPr lang="en-GB" dirty="0"/>
          </a:p>
        </p:txBody>
      </p:sp>
      <p:sp>
        <p:nvSpPr>
          <p:cNvPr id="5" name="TextBox 4"/>
          <p:cNvSpPr txBox="1"/>
          <p:nvPr/>
        </p:nvSpPr>
        <p:spPr>
          <a:xfrm>
            <a:off x="107504" y="5301208"/>
            <a:ext cx="8558881" cy="923330"/>
          </a:xfrm>
          <a:prstGeom prst="rect">
            <a:avLst/>
          </a:prstGeom>
          <a:noFill/>
        </p:spPr>
        <p:txBody>
          <a:bodyPr wrap="none" rtlCol="0">
            <a:spAutoFit/>
          </a:bodyPr>
          <a:lstStyle/>
          <a:p>
            <a:r>
              <a:rPr lang="en-GB" dirty="0"/>
              <a:t>Other weeks we will have prepared discussions (week 3, 4, 9) and formal debate (week 8)</a:t>
            </a:r>
          </a:p>
          <a:p>
            <a:endParaRPr lang="en-GB" dirty="0"/>
          </a:p>
          <a:p>
            <a:r>
              <a:rPr lang="en-GB" dirty="0"/>
              <a:t>We will be relying on each other to have prepared!</a:t>
            </a:r>
          </a:p>
        </p:txBody>
      </p:sp>
    </p:spTree>
    <p:extLst>
      <p:ext uri="{BB962C8B-B14F-4D97-AF65-F5344CB8AC3E}">
        <p14:creationId xmlns:p14="http://schemas.microsoft.com/office/powerpoint/2010/main" val="3638671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64" y="274638"/>
            <a:ext cx="3538736" cy="1143000"/>
          </a:xfrm>
        </p:spPr>
        <p:txBody>
          <a:bodyPr>
            <a:normAutofit fontScale="90000"/>
          </a:bodyPr>
          <a:lstStyle/>
          <a:p>
            <a:r>
              <a:rPr lang="en-GB" dirty="0"/>
              <a:t>Some of last year’s topics</a:t>
            </a:r>
          </a:p>
        </p:txBody>
      </p:sp>
      <p:graphicFrame>
        <p:nvGraphicFramePr>
          <p:cNvPr id="4" name="Table 3"/>
          <p:cNvGraphicFramePr>
            <a:graphicFrameLocks noGrp="1"/>
          </p:cNvGraphicFramePr>
          <p:nvPr>
            <p:extLst>
              <p:ext uri="{D42A27DB-BD31-4B8C-83A1-F6EECF244321}">
                <p14:modId xmlns:p14="http://schemas.microsoft.com/office/powerpoint/2010/main" val="2595849488"/>
              </p:ext>
            </p:extLst>
          </p:nvPr>
        </p:nvGraphicFramePr>
        <p:xfrm>
          <a:off x="14789" y="22313"/>
          <a:ext cx="5184576" cy="6813373"/>
        </p:xfrm>
        <a:graphic>
          <a:graphicData uri="http://schemas.openxmlformats.org/drawingml/2006/table">
            <a:tbl>
              <a:tblPr firstRow="1" firstCol="1" bandRow="1">
                <a:tableStyleId>{5C22544A-7EE6-4342-B048-85BDC9FD1C3A}</a:tableStyleId>
              </a:tblPr>
              <a:tblGrid>
                <a:gridCol w="5184576">
                  <a:extLst>
                    <a:ext uri="{9D8B030D-6E8A-4147-A177-3AD203B41FA5}">
                      <a16:colId xmlns:a16="http://schemas.microsoft.com/office/drawing/2014/main" val="1194575220"/>
                    </a:ext>
                  </a:extLst>
                </a:gridCol>
              </a:tblGrid>
              <a:tr h="800612">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Forest bathing and communication beyond the human</a:t>
                      </a:r>
                    </a:p>
                  </a:txBody>
                  <a:tcPr marL="68580" marR="68580" marT="0" marB="0"/>
                </a:tc>
                <a:extLst>
                  <a:ext uri="{0D108BD9-81ED-4DB2-BD59-A6C34878D82A}">
                    <a16:rowId xmlns:a16="http://schemas.microsoft.com/office/drawing/2014/main" val="1615412938"/>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Giving Flowers</a:t>
                      </a:r>
                    </a:p>
                  </a:txBody>
                  <a:tcPr marL="68580" marR="68580" marT="0" marB="0"/>
                </a:tc>
                <a:extLst>
                  <a:ext uri="{0D108BD9-81ED-4DB2-BD59-A6C34878D82A}">
                    <a16:rowId xmlns:a16="http://schemas.microsoft.com/office/drawing/2014/main" val="325884314"/>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Vertical forestry and greenwashing architecture</a:t>
                      </a:r>
                    </a:p>
                  </a:txBody>
                  <a:tcPr marL="68580" marR="68580" marT="0" marB="0"/>
                </a:tc>
                <a:extLst>
                  <a:ext uri="{0D108BD9-81ED-4DB2-BD59-A6C34878D82A}">
                    <a16:rowId xmlns:a16="http://schemas.microsoft.com/office/drawing/2014/main" val="3679807737"/>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Sound bathing: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neoliberalising</a:t>
                      </a:r>
                      <a:r>
                        <a:rPr lang="en-GB" sz="2000" dirty="0">
                          <a:effectLst/>
                          <a:latin typeface="Calibri" panose="020F0502020204030204" pitchFamily="34" charset="0"/>
                          <a:ea typeface="Calibri" panose="020F0502020204030204" pitchFamily="34" charset="0"/>
                          <a:cs typeface="Times New Roman" panose="02020603050405020304" pitchFamily="18" charset="0"/>
                        </a:rPr>
                        <a:t> soundscapes</a:t>
                      </a:r>
                    </a:p>
                  </a:txBody>
                  <a:tcPr marL="68580" marR="68580" marT="0" marB="0"/>
                </a:tc>
                <a:extLst>
                  <a:ext uri="{0D108BD9-81ED-4DB2-BD59-A6C34878D82A}">
                    <a16:rowId xmlns:a16="http://schemas.microsoft.com/office/drawing/2014/main" val="1566833589"/>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Killing animals</a:t>
                      </a:r>
                    </a:p>
                  </a:txBody>
                  <a:tcPr marL="68580" marR="68580" marT="0" marB="0"/>
                </a:tc>
                <a:extLst>
                  <a:ext uri="{0D108BD9-81ED-4DB2-BD59-A6C34878D82A}">
                    <a16:rowId xmlns:a16="http://schemas.microsoft.com/office/drawing/2014/main" val="2799053629"/>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Geoengineering and indigenous resistance</a:t>
                      </a:r>
                    </a:p>
                  </a:txBody>
                  <a:tcPr marL="68580" marR="68580" marT="0" marB="0"/>
                </a:tc>
                <a:extLst>
                  <a:ext uri="{0D108BD9-81ED-4DB2-BD59-A6C34878D82A}">
                    <a16:rowId xmlns:a16="http://schemas.microsoft.com/office/drawing/2014/main" val="802074166"/>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The more than human turn and astrology</a:t>
                      </a:r>
                    </a:p>
                  </a:txBody>
                  <a:tcPr marL="68580" marR="68580" marT="0" marB="0"/>
                </a:tc>
                <a:extLst>
                  <a:ext uri="{0D108BD9-81ED-4DB2-BD59-A6C34878D82A}">
                    <a16:rowId xmlns:a16="http://schemas.microsoft.com/office/drawing/2014/main" val="2077871708"/>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Houseplants and domestic life</a:t>
                      </a:r>
                    </a:p>
                  </a:txBody>
                  <a:tcPr marL="68580" marR="68580" marT="0" marB="0"/>
                </a:tc>
                <a:extLst>
                  <a:ext uri="{0D108BD9-81ED-4DB2-BD59-A6C34878D82A}">
                    <a16:rowId xmlns:a16="http://schemas.microsoft.com/office/drawing/2014/main" val="2239261790"/>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Taxidermy beyond colonial critique</a:t>
                      </a:r>
                    </a:p>
                  </a:txBody>
                  <a:tcPr marL="68580" marR="68580" marT="0" marB="0"/>
                </a:tc>
                <a:extLst>
                  <a:ext uri="{0D108BD9-81ED-4DB2-BD59-A6C34878D82A}">
                    <a16:rowId xmlns:a16="http://schemas.microsoft.com/office/drawing/2014/main" val="1509275423"/>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Surfing and resistance</a:t>
                      </a:r>
                    </a:p>
                  </a:txBody>
                  <a:tcPr marL="68580" marR="68580" marT="0" marB="0"/>
                </a:tc>
                <a:extLst>
                  <a:ext uri="{0D108BD9-81ED-4DB2-BD59-A6C34878D82A}">
                    <a16:rowId xmlns:a16="http://schemas.microsoft.com/office/drawing/2014/main" val="2716506108"/>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Earthquakes and disasters</a:t>
                      </a:r>
                    </a:p>
                  </a:txBody>
                  <a:tcPr marL="68580" marR="68580" marT="0" marB="0"/>
                </a:tc>
                <a:extLst>
                  <a:ext uri="{0D108BD9-81ED-4DB2-BD59-A6C34878D82A}">
                    <a16:rowId xmlns:a16="http://schemas.microsoft.com/office/drawing/2014/main" val="2168182963"/>
                  </a:ext>
                </a:extLst>
              </a:tr>
              <a:tr h="732473">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Projecting  Earth to extraterrestrials: Voyager mission</a:t>
                      </a:r>
                    </a:p>
                  </a:txBody>
                  <a:tcPr marL="68580" marR="68580" marT="0" marB="0"/>
                </a:tc>
                <a:extLst>
                  <a:ext uri="{0D108BD9-81ED-4DB2-BD59-A6C34878D82A}">
                    <a16:rowId xmlns:a16="http://schemas.microsoft.com/office/drawing/2014/main" val="4193042828"/>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Rhythm and embodiment</a:t>
                      </a:r>
                    </a:p>
                  </a:txBody>
                  <a:tcPr marL="68580" marR="68580" marT="0" marB="0"/>
                </a:tc>
                <a:extLst>
                  <a:ext uri="{0D108BD9-81ED-4DB2-BD59-A6C34878D82A}">
                    <a16:rowId xmlns:a16="http://schemas.microsoft.com/office/drawing/2014/main" val="1756626580"/>
                  </a:ext>
                </a:extLst>
              </a:tr>
              <a:tr h="440024">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Settler colonialism and Canadian First Nations</a:t>
                      </a:r>
                    </a:p>
                  </a:txBody>
                  <a:tcPr marL="68580" marR="68580" marT="0" marB="0"/>
                </a:tc>
                <a:extLst>
                  <a:ext uri="{0D108BD9-81ED-4DB2-BD59-A6C34878D82A}">
                    <a16:rowId xmlns:a16="http://schemas.microsoft.com/office/drawing/2014/main" val="2342835509"/>
                  </a:ext>
                </a:extLst>
              </a:tr>
            </a:tbl>
          </a:graphicData>
        </a:graphic>
      </p:graphicFrame>
    </p:spTree>
    <p:extLst>
      <p:ext uri="{BB962C8B-B14F-4D97-AF65-F5344CB8AC3E}">
        <p14:creationId xmlns:p14="http://schemas.microsoft.com/office/powerpoint/2010/main" val="198169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64" y="274638"/>
            <a:ext cx="3538736" cy="1143000"/>
          </a:xfrm>
        </p:spPr>
        <p:txBody>
          <a:bodyPr>
            <a:normAutofit fontScale="90000"/>
          </a:bodyPr>
          <a:lstStyle/>
          <a:p>
            <a:r>
              <a:rPr lang="en-GB" dirty="0"/>
              <a:t>Some of year before…</a:t>
            </a:r>
          </a:p>
        </p:txBody>
      </p:sp>
      <p:graphicFrame>
        <p:nvGraphicFramePr>
          <p:cNvPr id="4" name="Table 3"/>
          <p:cNvGraphicFramePr>
            <a:graphicFrameLocks noGrp="1"/>
          </p:cNvGraphicFramePr>
          <p:nvPr>
            <p:extLst>
              <p:ext uri="{D42A27DB-BD31-4B8C-83A1-F6EECF244321}">
                <p14:modId xmlns:p14="http://schemas.microsoft.com/office/powerpoint/2010/main" val="3666330001"/>
              </p:ext>
            </p:extLst>
          </p:nvPr>
        </p:nvGraphicFramePr>
        <p:xfrm>
          <a:off x="251520" y="0"/>
          <a:ext cx="5184576" cy="6339989"/>
        </p:xfrm>
        <a:graphic>
          <a:graphicData uri="http://schemas.openxmlformats.org/drawingml/2006/table">
            <a:tbl>
              <a:tblPr firstRow="1" firstCol="1" bandRow="1">
                <a:tableStyleId>{5C22544A-7EE6-4342-B048-85BDC9FD1C3A}</a:tableStyleId>
              </a:tblPr>
              <a:tblGrid>
                <a:gridCol w="5184576">
                  <a:extLst>
                    <a:ext uri="{9D8B030D-6E8A-4147-A177-3AD203B41FA5}">
                      <a16:colId xmlns:a16="http://schemas.microsoft.com/office/drawing/2014/main" val="1194575220"/>
                    </a:ext>
                  </a:extLst>
                </a:gridCol>
              </a:tblGrid>
              <a:tr h="531488">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Metal Detecting and embodiment of past and present landscapes</a:t>
                      </a:r>
                    </a:p>
                  </a:txBody>
                  <a:tcPr marL="68580" marR="68580" marT="0" marB="0"/>
                </a:tc>
                <a:extLst>
                  <a:ext uri="{0D108BD9-81ED-4DB2-BD59-A6C34878D82A}">
                    <a16:rowId xmlns:a16="http://schemas.microsoft.com/office/drawing/2014/main" val="161541293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“Stop calling me resilient” – Climate Crisis and Post disaster</a:t>
                      </a:r>
                    </a:p>
                  </a:txBody>
                  <a:tcPr marL="68580" marR="68580" marT="0" marB="0"/>
                </a:tc>
                <a:extLst>
                  <a:ext uri="{0D108BD9-81ED-4DB2-BD59-A6C34878D82A}">
                    <a16:rowId xmlns:a16="http://schemas.microsoft.com/office/drawing/2014/main" val="325884314"/>
                  </a:ext>
                </a:extLst>
              </a:tr>
              <a:tr h="315464">
                <a:tc>
                  <a:txBody>
                    <a:bodyPr/>
                    <a:lstStyle/>
                    <a:p>
                      <a:pPr>
                        <a:lnSpc>
                          <a:spcPct val="107000"/>
                        </a:lnSpc>
                        <a:spcAft>
                          <a:spcPts val="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9807737"/>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Tobacco and colonization among Native American </a:t>
                      </a:r>
                    </a:p>
                  </a:txBody>
                  <a:tcPr marL="68580" marR="68580" marT="0" marB="0"/>
                </a:tc>
                <a:extLst>
                  <a:ext uri="{0D108BD9-81ED-4DB2-BD59-A6C34878D82A}">
                    <a16:rowId xmlns:a16="http://schemas.microsoft.com/office/drawing/2014/main" val="1566833589"/>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Migrants and the alternative food movement in Spain</a:t>
                      </a:r>
                    </a:p>
                  </a:txBody>
                  <a:tcPr marL="68580" marR="68580" marT="0" marB="0"/>
                </a:tc>
                <a:extLst>
                  <a:ext uri="{0D108BD9-81ED-4DB2-BD59-A6C34878D82A}">
                    <a16:rowId xmlns:a16="http://schemas.microsoft.com/office/drawing/2014/main" val="2799053629"/>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Place, pulse and politics of music</a:t>
                      </a:r>
                    </a:p>
                  </a:txBody>
                  <a:tcPr marL="68580" marR="68580" marT="0" marB="0"/>
                </a:tc>
                <a:extLst>
                  <a:ext uri="{0D108BD9-81ED-4DB2-BD59-A6C34878D82A}">
                    <a16:rowId xmlns:a16="http://schemas.microsoft.com/office/drawing/2014/main" val="802074166"/>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Coloniality and conservation in the Cayman Islands</a:t>
                      </a:r>
                    </a:p>
                  </a:txBody>
                  <a:tcPr marL="68580" marR="68580" marT="0" marB="0"/>
                </a:tc>
                <a:extLst>
                  <a:ext uri="{0D108BD9-81ED-4DB2-BD59-A6C34878D82A}">
                    <a16:rowId xmlns:a16="http://schemas.microsoft.com/office/drawing/2014/main" val="207787170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Grassroots or philanthropy in charity-led alternative food movements</a:t>
                      </a:r>
                    </a:p>
                  </a:txBody>
                  <a:tcPr marL="68580" marR="68580" marT="0" marB="0"/>
                </a:tc>
                <a:extLst>
                  <a:ext uri="{0D108BD9-81ED-4DB2-BD59-A6C34878D82A}">
                    <a16:rowId xmlns:a16="http://schemas.microsoft.com/office/drawing/2014/main" val="2239261790"/>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Buddhists and Bees</a:t>
                      </a:r>
                    </a:p>
                  </a:txBody>
                  <a:tcPr marL="68580" marR="68580" marT="0" marB="0"/>
                </a:tc>
                <a:extLst>
                  <a:ext uri="{0D108BD9-81ED-4DB2-BD59-A6C34878D82A}">
                    <a16:rowId xmlns:a16="http://schemas.microsoft.com/office/drawing/2014/main" val="1509275423"/>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Communicating with psychedelic plants and mental health</a:t>
                      </a:r>
                    </a:p>
                  </a:txBody>
                  <a:tcPr marL="68580" marR="68580" marT="0" marB="0"/>
                </a:tc>
                <a:extLst>
                  <a:ext uri="{0D108BD9-81ED-4DB2-BD59-A6C34878D82A}">
                    <a16:rowId xmlns:a16="http://schemas.microsoft.com/office/drawing/2014/main" val="271650610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Ecovillages and refugee camps</a:t>
                      </a:r>
                    </a:p>
                  </a:txBody>
                  <a:tcPr marL="68580" marR="68580" marT="0" marB="0"/>
                </a:tc>
                <a:extLst>
                  <a:ext uri="{0D108BD9-81ED-4DB2-BD59-A6C34878D82A}">
                    <a16:rowId xmlns:a16="http://schemas.microsoft.com/office/drawing/2014/main" val="2168182963"/>
                  </a:ext>
                </a:extLst>
              </a:tr>
              <a:tr h="315464">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Cottagecore</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counterculture</a:t>
                      </a:r>
                    </a:p>
                  </a:txBody>
                  <a:tcPr marL="68580" marR="68580" marT="0" marB="0"/>
                </a:tc>
                <a:extLst>
                  <a:ext uri="{0D108BD9-81ED-4DB2-BD59-A6C34878D82A}">
                    <a16:rowId xmlns:a16="http://schemas.microsoft.com/office/drawing/2014/main" val="419304282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Rhino conservation and violence</a:t>
                      </a:r>
                    </a:p>
                  </a:txBody>
                  <a:tcPr marL="68580" marR="68580" marT="0" marB="0"/>
                </a:tc>
                <a:extLst>
                  <a:ext uri="{0D108BD9-81ED-4DB2-BD59-A6C34878D82A}">
                    <a16:rowId xmlns:a16="http://schemas.microsoft.com/office/drawing/2014/main" val="1756626580"/>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Communicating with fungi</a:t>
                      </a:r>
                    </a:p>
                  </a:txBody>
                  <a:tcPr marL="68580" marR="68580" marT="0" marB="0"/>
                </a:tc>
                <a:extLst>
                  <a:ext uri="{0D108BD9-81ED-4DB2-BD59-A6C34878D82A}">
                    <a16:rowId xmlns:a16="http://schemas.microsoft.com/office/drawing/2014/main" val="2342835509"/>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Ecofeminism and environmental art</a:t>
                      </a:r>
                    </a:p>
                  </a:txBody>
                  <a:tcPr marL="68580" marR="68580" marT="0" marB="0"/>
                </a:tc>
                <a:extLst>
                  <a:ext uri="{0D108BD9-81ED-4DB2-BD59-A6C34878D82A}">
                    <a16:rowId xmlns:a16="http://schemas.microsoft.com/office/drawing/2014/main" val="938675717"/>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Decolonial teaching and rewilding urban education</a:t>
                      </a:r>
                    </a:p>
                  </a:txBody>
                  <a:tcPr marL="68580" marR="68580" marT="0" marB="0"/>
                </a:tc>
                <a:extLst>
                  <a:ext uri="{0D108BD9-81ED-4DB2-BD59-A6C34878D82A}">
                    <a16:rowId xmlns:a16="http://schemas.microsoft.com/office/drawing/2014/main" val="2517345424"/>
                  </a:ext>
                </a:extLst>
              </a:tr>
            </a:tbl>
          </a:graphicData>
        </a:graphic>
      </p:graphicFrame>
    </p:spTree>
    <p:extLst>
      <p:ext uri="{BB962C8B-B14F-4D97-AF65-F5344CB8AC3E}">
        <p14:creationId xmlns:p14="http://schemas.microsoft.com/office/powerpoint/2010/main" val="3603066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64" y="274638"/>
            <a:ext cx="3538736" cy="1143000"/>
          </a:xfrm>
        </p:spPr>
        <p:txBody>
          <a:bodyPr/>
          <a:lstStyle/>
          <a:p>
            <a:endParaRPr lang="en-GB"/>
          </a:p>
        </p:txBody>
      </p:sp>
      <p:graphicFrame>
        <p:nvGraphicFramePr>
          <p:cNvPr id="4" name="Table 3"/>
          <p:cNvGraphicFramePr>
            <a:graphicFrameLocks noGrp="1"/>
          </p:cNvGraphicFramePr>
          <p:nvPr>
            <p:extLst>
              <p:ext uri="{D42A27DB-BD31-4B8C-83A1-F6EECF244321}">
                <p14:modId xmlns:p14="http://schemas.microsoft.com/office/powerpoint/2010/main" val="1918200193"/>
              </p:ext>
            </p:extLst>
          </p:nvPr>
        </p:nvGraphicFramePr>
        <p:xfrm>
          <a:off x="0" y="0"/>
          <a:ext cx="5184576" cy="6769355"/>
        </p:xfrm>
        <a:graphic>
          <a:graphicData uri="http://schemas.openxmlformats.org/drawingml/2006/table">
            <a:tbl>
              <a:tblPr firstRow="1" firstCol="1" bandRow="1">
                <a:tableStyleId>{5C22544A-7EE6-4342-B048-85BDC9FD1C3A}</a:tableStyleId>
              </a:tblPr>
              <a:tblGrid>
                <a:gridCol w="5184576">
                  <a:extLst>
                    <a:ext uri="{9D8B030D-6E8A-4147-A177-3AD203B41FA5}">
                      <a16:colId xmlns:a16="http://schemas.microsoft.com/office/drawing/2014/main" val="1194575220"/>
                    </a:ext>
                  </a:extLst>
                </a:gridCol>
              </a:tblGrid>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Rats</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and multispecies demining in Cambodia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541293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Fairy Forests and Fairy Tales</a:t>
                      </a:r>
                    </a:p>
                  </a:txBody>
                  <a:tcPr marL="68580" marR="68580" marT="0" marB="0"/>
                </a:tc>
                <a:extLst>
                  <a:ext uri="{0D108BD9-81ED-4DB2-BD59-A6C34878D82A}">
                    <a16:rowId xmlns:a16="http://schemas.microsoft.com/office/drawing/2014/main" val="325884314"/>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Eco-habitus</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aseline="0" dirty="0" err="1">
                          <a:effectLst/>
                          <a:latin typeface="Calibri" panose="020F0502020204030204" pitchFamily="34" charset="0"/>
                          <a:ea typeface="Calibri" panose="020F0502020204030204" pitchFamily="34" charset="0"/>
                          <a:cs typeface="Times New Roman" panose="02020603050405020304" pitchFamily="18" charset="0"/>
                        </a:rPr>
                        <a:t>paradosx</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Green ethics among destructive middle classes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9807737"/>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White</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normativity  in the vegan movement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6833589"/>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Autism Spectrum disorder,</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animals and environment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9053629"/>
                  </a:ext>
                </a:extLst>
              </a:tr>
              <a:tr h="315464">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Technoanimism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2074166"/>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Rewilding: revolutionary or reactionary separation?</a:t>
                      </a:r>
                    </a:p>
                  </a:txBody>
                  <a:tcPr marL="68580" marR="68580" marT="0" marB="0"/>
                </a:tc>
                <a:extLst>
                  <a:ext uri="{0D108BD9-81ED-4DB2-BD59-A6C34878D82A}">
                    <a16:rowId xmlns:a16="http://schemas.microsoft.com/office/drawing/2014/main" val="207787170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Carbon</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offsetting in Uganda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9261790"/>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Commodification</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of bottled water  and marketing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9275423"/>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Companion animals and mental</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health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650610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cottagecore</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aesthetic: origins and significance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8182963"/>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Harnessing gaming for indigenous futurisms</a:t>
                      </a:r>
                    </a:p>
                  </a:txBody>
                  <a:tcPr marL="68580" marR="68580" marT="0" marB="0"/>
                </a:tc>
                <a:extLst>
                  <a:ext uri="{0D108BD9-81ED-4DB2-BD59-A6C34878D82A}">
                    <a16:rowId xmlns:a16="http://schemas.microsoft.com/office/drawing/2014/main" val="419304282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Beekeeping and urban environments</a:t>
                      </a:r>
                    </a:p>
                  </a:txBody>
                  <a:tcPr marL="68580" marR="68580" marT="0" marB="0"/>
                </a:tc>
                <a:extLst>
                  <a:ext uri="{0D108BD9-81ED-4DB2-BD59-A6C34878D82A}">
                    <a16:rowId xmlns:a16="http://schemas.microsoft.com/office/drawing/2014/main" val="1756626580"/>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War</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and environment: what place for a </a:t>
                      </a:r>
                      <a:r>
                        <a:rPr lang="en-GB" sz="1800" dirty="0">
                          <a:effectLst/>
                          <a:latin typeface="Calibri" panose="020F0502020204030204" pitchFamily="34" charset="0"/>
                          <a:ea typeface="Calibri" panose="020F0502020204030204" pitchFamily="34" charset="0"/>
                          <a:cs typeface="Times New Roman" panose="02020603050405020304" pitchFamily="18" charset="0"/>
                        </a:rPr>
                        <a:t>multispecies</a:t>
                      </a:r>
                      <a:r>
                        <a:rPr lang="en-GB" sz="1800" baseline="0" dirty="0">
                          <a:effectLst/>
                          <a:latin typeface="Calibri" panose="020F0502020204030204" pitchFamily="34" charset="0"/>
                          <a:ea typeface="Calibri" panose="020F0502020204030204" pitchFamily="34" charset="0"/>
                          <a:cs typeface="Times New Roman" panose="02020603050405020304" pitchFamily="18" charset="0"/>
                        </a:rPr>
                        <a:t> approach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2835509"/>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Rewilding and national identity</a:t>
                      </a:r>
                    </a:p>
                  </a:txBody>
                  <a:tcPr marL="68580" marR="68580" marT="0" marB="0"/>
                </a:tc>
                <a:extLst>
                  <a:ext uri="{0D108BD9-81ED-4DB2-BD59-A6C34878D82A}">
                    <a16:rowId xmlns:a16="http://schemas.microsoft.com/office/drawing/2014/main" val="938675717"/>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Cold water immersion: year round Brighton swimmers</a:t>
                      </a:r>
                    </a:p>
                  </a:txBody>
                  <a:tcPr marL="68580" marR="68580" marT="0" marB="0"/>
                </a:tc>
                <a:extLst>
                  <a:ext uri="{0D108BD9-81ED-4DB2-BD59-A6C34878D82A}">
                    <a16:rowId xmlns:a16="http://schemas.microsoft.com/office/drawing/2014/main" val="2517345424"/>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Yosemite wilderness and the Miwuk nation</a:t>
                      </a:r>
                    </a:p>
                  </a:txBody>
                  <a:tcPr marL="68580" marR="68580" marT="0" marB="0"/>
                </a:tc>
                <a:extLst>
                  <a:ext uri="{0D108BD9-81ED-4DB2-BD59-A6C34878D82A}">
                    <a16:rowId xmlns:a16="http://schemas.microsoft.com/office/drawing/2014/main" val="2260606829"/>
                  </a:ext>
                </a:extLst>
              </a:tr>
              <a:tr h="315464">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Ecofashion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9613788"/>
                  </a:ext>
                </a:extLst>
              </a:tr>
              <a:tr h="315464">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Natural therapy for prison inmate mental health</a:t>
                      </a:r>
                    </a:p>
                  </a:txBody>
                  <a:tcPr marL="68580" marR="68580" marT="0" marB="0"/>
                </a:tc>
                <a:extLst>
                  <a:ext uri="{0D108BD9-81ED-4DB2-BD59-A6C34878D82A}">
                    <a16:rowId xmlns:a16="http://schemas.microsoft.com/office/drawing/2014/main" val="135389040"/>
                  </a:ext>
                </a:extLst>
              </a:tr>
            </a:tbl>
          </a:graphicData>
        </a:graphic>
      </p:graphicFrame>
    </p:spTree>
    <p:extLst>
      <p:ext uri="{BB962C8B-B14F-4D97-AF65-F5344CB8AC3E}">
        <p14:creationId xmlns:p14="http://schemas.microsoft.com/office/powerpoint/2010/main" val="2681783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a:t>Assessment and Work Schedule</a:t>
            </a:r>
          </a:p>
        </p:txBody>
      </p:sp>
      <p:sp>
        <p:nvSpPr>
          <p:cNvPr id="3" name="Content Placeholder 2"/>
          <p:cNvSpPr>
            <a:spLocks noGrp="1"/>
          </p:cNvSpPr>
          <p:nvPr>
            <p:ph idx="1"/>
          </p:nvPr>
        </p:nvSpPr>
        <p:spPr>
          <a:xfrm>
            <a:off x="480986" y="836712"/>
            <a:ext cx="8229600" cy="5400600"/>
          </a:xfrm>
        </p:spPr>
        <p:txBody>
          <a:bodyPr>
            <a:noAutofit/>
          </a:bodyPr>
          <a:lstStyle/>
          <a:p>
            <a:r>
              <a:rPr lang="en-GB" sz="2000" dirty="0"/>
              <a:t>The course delivers intensive content until week 9</a:t>
            </a:r>
          </a:p>
          <a:p>
            <a:pPr marL="0" indent="0">
              <a:buNone/>
            </a:pPr>
            <a:endParaRPr lang="en-GB" sz="2000" dirty="0"/>
          </a:p>
          <a:p>
            <a:r>
              <a:rPr lang="en-GB" sz="2000" dirty="0"/>
              <a:t>Personal meetings to meet you all in week 1 (by appointment in my office)</a:t>
            </a:r>
          </a:p>
          <a:p>
            <a:endParaRPr lang="en-GB" sz="2000" dirty="0"/>
          </a:p>
          <a:p>
            <a:r>
              <a:rPr lang="en-GB" sz="2000" dirty="0"/>
              <a:t>In week 6 you write an analytical essay of 1,500- 2000 words to help build Long Essay ideas and analysis [this will be handed in at the beginning of week 7 and discussed in tutorials during week 8 (before Spring break) and in weeks 10 or 11.</a:t>
            </a:r>
          </a:p>
          <a:p>
            <a:pPr marL="0" indent="0">
              <a:buNone/>
            </a:pPr>
            <a:endParaRPr lang="en-GB" sz="2000" dirty="0"/>
          </a:p>
          <a:p>
            <a:r>
              <a:rPr lang="en-GB" sz="2000" dirty="0"/>
              <a:t>By week 8 you have developed an outline and in week 11 (after the break), we present these dissertation outlines in a workshop</a:t>
            </a:r>
          </a:p>
          <a:p>
            <a:pPr marL="0" indent="0">
              <a:buNone/>
            </a:pPr>
            <a:endParaRPr lang="en-GB" sz="2000" dirty="0"/>
          </a:p>
          <a:p>
            <a:r>
              <a:rPr lang="en-GB" sz="2000" dirty="0"/>
              <a:t>You will thus have two 15-20 minute tutorials (in Week 8 and Week 11)</a:t>
            </a:r>
          </a:p>
          <a:p>
            <a:pPr marL="0" indent="0">
              <a:buNone/>
            </a:pPr>
            <a:endParaRPr lang="en-GB" sz="2000" dirty="0"/>
          </a:p>
          <a:p>
            <a:r>
              <a:rPr lang="en-GB" sz="2000" dirty="0"/>
              <a:t>The tutorial in week 11 will provide feedback on dissertation outlines. I can read and comment on the introduction as well as on overall structure and argument. </a:t>
            </a:r>
            <a:br>
              <a:rPr lang="en-GB" sz="1600" dirty="0"/>
            </a:br>
            <a:endParaRPr lang="en-GB" sz="1600" dirty="0"/>
          </a:p>
        </p:txBody>
      </p:sp>
    </p:spTree>
    <p:extLst>
      <p:ext uri="{BB962C8B-B14F-4D97-AF65-F5344CB8AC3E}">
        <p14:creationId xmlns:p14="http://schemas.microsoft.com/office/powerpoint/2010/main" val="1009269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en-US"/>
              <a:t>Some facts</a:t>
            </a:r>
          </a:p>
        </p:txBody>
      </p:sp>
      <p:sp>
        <p:nvSpPr>
          <p:cNvPr id="14339" name="Rectangle 3"/>
          <p:cNvSpPr>
            <a:spLocks noGrp="1" noChangeArrowheads="1"/>
          </p:cNvSpPr>
          <p:nvPr>
            <p:ph type="body" idx="1"/>
          </p:nvPr>
        </p:nvSpPr>
        <p:spPr/>
        <p:txBody>
          <a:bodyPr/>
          <a:lstStyle/>
          <a:p>
            <a:pPr eaLnBrk="1" hangingPunct="1"/>
            <a:r>
              <a:rPr lang="en-GB" altLang="en-US" dirty="0"/>
              <a:t>30 Credits each</a:t>
            </a:r>
          </a:p>
          <a:p>
            <a:pPr eaLnBrk="1" hangingPunct="1"/>
            <a:r>
              <a:rPr lang="en-GB" altLang="en-US" dirty="0"/>
              <a:t>5,000 words (Spring)</a:t>
            </a:r>
          </a:p>
          <a:p>
            <a:pPr eaLnBrk="1" hangingPunct="1"/>
            <a:r>
              <a:rPr lang="en-GB" altLang="en-US" dirty="0"/>
              <a:t>This length INCLUDES footnotes, endnotes and quotations</a:t>
            </a:r>
          </a:p>
          <a:p>
            <a:pPr eaLnBrk="1" hangingPunct="1"/>
            <a:r>
              <a:rPr lang="en-GB" altLang="en-US" dirty="0"/>
              <a:t>5000 words DOES NOT INCLUDE abstract, bibliography or appendices</a:t>
            </a:r>
          </a:p>
          <a:p>
            <a:pPr eaLnBrk="1" hangingPunct="1"/>
            <a:r>
              <a:rPr lang="en-GB" altLang="en-US" dirty="0"/>
              <a:t>Referencing: Journal of Royal </a:t>
            </a:r>
            <a:r>
              <a:rPr lang="en-GB" altLang="en-US" dirty="0" err="1"/>
              <a:t>Anth</a:t>
            </a:r>
            <a:r>
              <a:rPr lang="en-GB" altLang="en-US" dirty="0"/>
              <a:t>. Inst.</a:t>
            </a:r>
          </a:p>
          <a:p>
            <a:pPr eaLnBrk="1" hangingPunct="1"/>
            <a:r>
              <a:rPr lang="en-GB" altLang="en-US" dirty="0"/>
              <a:t>E-Submission</a:t>
            </a:r>
          </a:p>
          <a:p>
            <a:pPr eaLnBrk="1" hangingPunct="1"/>
            <a:endParaRPr lang="en-GB" altLang="en-US" dirty="0"/>
          </a:p>
        </p:txBody>
      </p:sp>
    </p:spTree>
    <p:extLst>
      <p:ext uri="{BB962C8B-B14F-4D97-AF65-F5344CB8AC3E}">
        <p14:creationId xmlns:p14="http://schemas.microsoft.com/office/powerpoint/2010/main" val="2583253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3708</TotalTime>
  <Words>1288</Words>
  <Application>Microsoft Office PowerPoint</Application>
  <PresentationFormat>On-screen Show (4:3)</PresentationFormat>
  <Paragraphs>142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Lato Extended</vt:lpstr>
      <vt:lpstr>Arial</vt:lpstr>
      <vt:lpstr>Calibri</vt:lpstr>
      <vt:lpstr>Office Theme</vt:lpstr>
      <vt:lpstr>Environmental Anthropology</vt:lpstr>
      <vt:lpstr>Environmental Anthropology Structure of the Course Built around a number of current debates (and ‘turns’)</vt:lpstr>
      <vt:lpstr>Blurb</vt:lpstr>
      <vt:lpstr>Assessment  Long Essay / ‘Short Dissertation’</vt:lpstr>
      <vt:lpstr>Group work</vt:lpstr>
      <vt:lpstr>Some of last year’s topics</vt:lpstr>
      <vt:lpstr>Some of year before…</vt:lpstr>
      <vt:lpstr>PowerPoint Presentation</vt:lpstr>
      <vt:lpstr>Assessment and Work Schedule</vt:lpstr>
      <vt:lpstr>Some facts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Anthropology</dc:title>
  <dc:creator>James Fairhead</dc:creator>
  <cp:lastModifiedBy>James Fairhead</cp:lastModifiedBy>
  <cp:revision>65</cp:revision>
  <dcterms:created xsi:type="dcterms:W3CDTF">2013-01-21T14:21:23Z</dcterms:created>
  <dcterms:modified xsi:type="dcterms:W3CDTF">2024-02-06T17:04:44Z</dcterms:modified>
</cp:coreProperties>
</file>