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8"/>
  </p:notesMasterIdLst>
  <p:sldIdLst>
    <p:sldId id="256" r:id="rId2"/>
    <p:sldId id="261" r:id="rId3"/>
    <p:sldId id="257" r:id="rId4"/>
    <p:sldId id="259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39"/>
    <p:restoredTop sz="94640"/>
  </p:normalViewPr>
  <p:slideViewPr>
    <p:cSldViewPr snapToGrid="0" snapToObjects="1">
      <p:cViewPr varScale="1">
        <p:scale>
          <a:sx n="209" d="100"/>
          <a:sy n="209" d="100"/>
        </p:scale>
        <p:origin x="19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11FB9-7BB2-044B-B2CD-8BCB70F5D9D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36916-8A5C-9B42-8963-DD32196E8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22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4.tiff"/><Relationship Id="rId5" Type="http://schemas.openxmlformats.org/officeDocument/2006/relationships/image" Target="../media/image5.tiff"/><Relationship Id="rId6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.hesketh@susssex.ac.uk" TargetMode="External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L2073A: Environment and Development in World Politics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Module convenor: </a:t>
            </a:r>
            <a:r>
              <a:rPr lang="en-US" dirty="0" err="1" smtClean="0"/>
              <a:t>Dr</a:t>
            </a:r>
            <a:r>
              <a:rPr lang="en-US" dirty="0" smtClean="0"/>
              <a:t> Chris </a:t>
            </a:r>
            <a:r>
              <a:rPr lang="en-US" dirty="0" err="1" smtClean="0"/>
              <a:t>hesketh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3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 this </a:t>
            </a:r>
            <a:r>
              <a:rPr lang="en-GB" dirty="0"/>
              <a:t>module </a:t>
            </a:r>
            <a:r>
              <a:rPr lang="en-GB" dirty="0" smtClean="0"/>
              <a:t>we will grapple </a:t>
            </a:r>
            <a:r>
              <a:rPr lang="en-GB" dirty="0"/>
              <a:t>with urgent questions linked to issues of environment and development, framed within a global context. The question of whether current forms of economic and political organisation </a:t>
            </a:r>
            <a:r>
              <a:rPr lang="en-GB" dirty="0" smtClean="0"/>
              <a:t>are </a:t>
            </a:r>
            <a:r>
              <a:rPr lang="en-GB" dirty="0"/>
              <a:t>capable of responding to the challenge of environmental sustainability is more </a:t>
            </a:r>
            <a:r>
              <a:rPr lang="en-GB" dirty="0" smtClean="0"/>
              <a:t>important </a:t>
            </a:r>
            <a:r>
              <a:rPr lang="en-GB" dirty="0"/>
              <a:t>than ever. </a:t>
            </a:r>
            <a:r>
              <a:rPr lang="en-GB" dirty="0" smtClean="0"/>
              <a:t>Do we </a:t>
            </a:r>
            <a:r>
              <a:rPr lang="en-GB" dirty="0"/>
              <a:t>need to fundamentally rethink </a:t>
            </a:r>
            <a:r>
              <a:rPr lang="en-GB" dirty="0" smtClean="0"/>
              <a:t>notions </a:t>
            </a:r>
            <a:r>
              <a:rPr lang="en-GB" dirty="0"/>
              <a:t>of growth and </a:t>
            </a:r>
            <a:r>
              <a:rPr lang="en-GB" dirty="0" smtClean="0"/>
              <a:t>progress? How might any green, sustainable future be brought about? This </a:t>
            </a:r>
            <a:r>
              <a:rPr lang="en-GB" dirty="0"/>
              <a:t>module challenges students to expand their conceptions of the environment while reflecting on theoretical and empirical issues linked to environmental (in)justice and </a:t>
            </a:r>
            <a:r>
              <a:rPr lang="en-GB" dirty="0" smtClean="0"/>
              <a:t>development.  We will also develop analytical tools to critically </a:t>
            </a:r>
            <a:r>
              <a:rPr lang="en-GB" dirty="0"/>
              <a:t>evaluate alternative </a:t>
            </a:r>
            <a:r>
              <a:rPr lang="en-GB" dirty="0" smtClean="0"/>
              <a:t>possibilities</a:t>
            </a:r>
            <a:endParaRPr lang="en-GB" altLang="en-US" dirty="0" smtClean="0"/>
          </a:p>
          <a:p>
            <a:endParaRPr lang="en-GB" altLang="en-US" dirty="0" smtClean="0"/>
          </a:p>
          <a:p>
            <a:r>
              <a:rPr lang="en-GB" altLang="en-US" dirty="0" smtClean="0"/>
              <a:t>TEACHING STYLE</a:t>
            </a:r>
          </a:p>
          <a:p>
            <a:pPr lvl="1"/>
            <a:r>
              <a:rPr lang="en-GB" altLang="en-US" dirty="0" smtClean="0"/>
              <a:t>The </a:t>
            </a:r>
            <a:r>
              <a:rPr lang="en-GB" altLang="en-US" dirty="0"/>
              <a:t>module will be taught as an interactive three-hour workshop. The format of these workshops </a:t>
            </a:r>
            <a:r>
              <a:rPr lang="en-GB" altLang="en-US" dirty="0" smtClean="0"/>
              <a:t>might </a:t>
            </a:r>
            <a:r>
              <a:rPr lang="en-GB" altLang="en-US" dirty="0"/>
              <a:t>vary from week to week, </a:t>
            </a:r>
            <a:r>
              <a:rPr lang="en-GB" altLang="en-US" dirty="0" smtClean="0"/>
              <a:t>but will </a:t>
            </a:r>
            <a:r>
              <a:rPr lang="en-GB" altLang="en-US" dirty="0"/>
              <a:t>include lectures, short films, </a:t>
            </a:r>
            <a:r>
              <a:rPr lang="en-GB" altLang="en-US" dirty="0" smtClean="0"/>
              <a:t>group discussions, class debates</a:t>
            </a:r>
            <a:r>
              <a:rPr lang="en-GB" altLang="en-US" dirty="0"/>
              <a:t>, case </a:t>
            </a:r>
            <a:r>
              <a:rPr lang="en-GB" altLang="en-US" dirty="0" smtClean="0"/>
              <a:t>studies, and </a:t>
            </a:r>
            <a:r>
              <a:rPr lang="en-GB" altLang="en-US" dirty="0"/>
              <a:t>so on.  There will also be student-led group </a:t>
            </a:r>
            <a:r>
              <a:rPr lang="en-GB" altLang="en-US" dirty="0" smtClean="0"/>
              <a:t>presentations in Week 11.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8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</p:spPr>
        <p:txBody>
          <a:bodyPr>
            <a:normAutofit/>
          </a:bodyPr>
          <a:lstStyle/>
          <a:p>
            <a:r>
              <a:rPr lang="en-US" dirty="0"/>
              <a:t>Indicative weekly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6397313" cy="34163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 dirty="0"/>
              <a:t>1. Introduction: Environment, development and world politics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2. The meaning and scope of environmental justice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3. Mainstream approaches to environment and development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4. Case study preparation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5. Critical approaches to environment and development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6. Extractive development and commodity frontiers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7. Environment, development and the politics of infrastructure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8. Climate change: war, chaos, migration?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9. Debating degrowth and green capitalism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10. Food security, food sovereignty and green grabbing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11. Presentations -  Social ways forward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86" r="21834" b="3"/>
          <a:stretch/>
        </p:blipFill>
        <p:spPr>
          <a:xfrm>
            <a:off x="8020571" y="2775951"/>
            <a:ext cx="3080048" cy="30671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539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module is assessed via three </a:t>
            </a:r>
            <a:r>
              <a:rPr lang="en-US" dirty="0"/>
              <a:t>contributory assessments</a:t>
            </a:r>
          </a:p>
          <a:p>
            <a:endParaRPr lang="en-US" dirty="0"/>
          </a:p>
          <a:p>
            <a:r>
              <a:rPr lang="en-US" b="1" dirty="0"/>
              <a:t>Coursework (30%)</a:t>
            </a:r>
          </a:p>
          <a:p>
            <a:pPr lvl="1"/>
            <a:r>
              <a:rPr lang="en-US" dirty="0" smtClean="0"/>
              <a:t>Environmental case study </a:t>
            </a:r>
            <a:r>
              <a:rPr lang="en-US" dirty="0"/>
              <a:t>1000 words (70%) </a:t>
            </a:r>
            <a:endParaRPr lang="en-US" dirty="0" smtClean="0"/>
          </a:p>
          <a:p>
            <a:pPr lvl="1"/>
            <a:r>
              <a:rPr lang="en-US" dirty="0" smtClean="0"/>
              <a:t>Group </a:t>
            </a:r>
            <a:r>
              <a:rPr lang="en-US" dirty="0"/>
              <a:t>Presentation (30%) 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Essay (70%)</a:t>
            </a:r>
          </a:p>
          <a:p>
            <a:pPr lvl="1"/>
            <a:r>
              <a:rPr lang="en-US" dirty="0"/>
              <a:t>3500 </a:t>
            </a:r>
            <a:r>
              <a:rPr lang="en-US" dirty="0" smtClean="0"/>
              <a:t>words on any of the weekly topics or a title of your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8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F80DC17-99D1-4C37-9985-3297E053CC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08344AF-6E72-42A9-BF61-B3D1DE05E7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032FD81F-F1CE-40AF-87EA-52F0A29AC8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5BC6CEA1-1B37-4177-B194-1F10E9BC38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EEC9221-9AAF-4F97-BF61-C72FA1AAB1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xmlns="" id="{5C092A67-DBE9-4A6B-8E33-87049C1232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963AD03-9796-43D5-BDE3-E25CE5D6CA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xmlns="" id="{3525956A-788A-4EA1-8634-5C45B18929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xmlns="" id="{77D95C09-BE39-4536-90C1-E1CD6B07E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800000">
            <a:off x="457200" y="0"/>
            <a:ext cx="11277600" cy="4533900"/>
          </a:xfrm>
          <a:custGeom>
            <a:avLst/>
            <a:gdLst/>
            <a:ahLst/>
            <a:cxnLst/>
            <a:rect l="0" t="0" r="r" b="b"/>
            <a:pathLst>
              <a:path w="7104" h="2856">
                <a:moveTo>
                  <a:pt x="0" y="0"/>
                </a:moveTo>
                <a:lnTo>
                  <a:pt x="0" y="2856"/>
                </a:lnTo>
                <a:lnTo>
                  <a:pt x="7104" y="2856"/>
                </a:lnTo>
                <a:lnTo>
                  <a:pt x="7104" y="1"/>
                </a:lnTo>
                <a:lnTo>
                  <a:pt x="7104" y="1"/>
                </a:lnTo>
                <a:lnTo>
                  <a:pt x="6943" y="26"/>
                </a:lnTo>
                <a:lnTo>
                  <a:pt x="6782" y="50"/>
                </a:lnTo>
                <a:lnTo>
                  <a:pt x="6621" y="73"/>
                </a:lnTo>
                <a:lnTo>
                  <a:pt x="6459" y="93"/>
                </a:lnTo>
                <a:lnTo>
                  <a:pt x="6298" y="113"/>
                </a:lnTo>
                <a:lnTo>
                  <a:pt x="6136" y="132"/>
                </a:lnTo>
                <a:lnTo>
                  <a:pt x="5976" y="148"/>
                </a:lnTo>
                <a:lnTo>
                  <a:pt x="5814" y="163"/>
                </a:lnTo>
                <a:lnTo>
                  <a:pt x="5653" y="177"/>
                </a:lnTo>
                <a:lnTo>
                  <a:pt x="5494" y="189"/>
                </a:lnTo>
                <a:lnTo>
                  <a:pt x="5334" y="201"/>
                </a:lnTo>
                <a:lnTo>
                  <a:pt x="5175" y="211"/>
                </a:lnTo>
                <a:lnTo>
                  <a:pt x="5017" y="219"/>
                </a:lnTo>
                <a:lnTo>
                  <a:pt x="4859" y="227"/>
                </a:lnTo>
                <a:lnTo>
                  <a:pt x="4703" y="234"/>
                </a:lnTo>
                <a:lnTo>
                  <a:pt x="4548" y="239"/>
                </a:lnTo>
                <a:lnTo>
                  <a:pt x="4393" y="243"/>
                </a:lnTo>
                <a:lnTo>
                  <a:pt x="4240" y="247"/>
                </a:lnTo>
                <a:lnTo>
                  <a:pt x="4088" y="249"/>
                </a:lnTo>
                <a:lnTo>
                  <a:pt x="3937" y="251"/>
                </a:lnTo>
                <a:lnTo>
                  <a:pt x="3788" y="252"/>
                </a:lnTo>
                <a:lnTo>
                  <a:pt x="3640" y="251"/>
                </a:lnTo>
                <a:lnTo>
                  <a:pt x="3494" y="251"/>
                </a:lnTo>
                <a:lnTo>
                  <a:pt x="3349" y="249"/>
                </a:lnTo>
                <a:lnTo>
                  <a:pt x="3207" y="246"/>
                </a:lnTo>
                <a:lnTo>
                  <a:pt x="3066" y="243"/>
                </a:lnTo>
                <a:lnTo>
                  <a:pt x="2928" y="240"/>
                </a:lnTo>
                <a:lnTo>
                  <a:pt x="2791" y="235"/>
                </a:lnTo>
                <a:lnTo>
                  <a:pt x="2656" y="230"/>
                </a:lnTo>
                <a:lnTo>
                  <a:pt x="2524" y="225"/>
                </a:lnTo>
                <a:lnTo>
                  <a:pt x="2266" y="212"/>
                </a:lnTo>
                <a:lnTo>
                  <a:pt x="2019" y="198"/>
                </a:lnTo>
                <a:lnTo>
                  <a:pt x="1782" y="183"/>
                </a:lnTo>
                <a:lnTo>
                  <a:pt x="1557" y="167"/>
                </a:lnTo>
                <a:lnTo>
                  <a:pt x="1343" y="150"/>
                </a:lnTo>
                <a:lnTo>
                  <a:pt x="1144" y="132"/>
                </a:lnTo>
                <a:lnTo>
                  <a:pt x="957" y="114"/>
                </a:lnTo>
                <a:lnTo>
                  <a:pt x="785" y="96"/>
                </a:lnTo>
                <a:lnTo>
                  <a:pt x="627" y="79"/>
                </a:lnTo>
                <a:lnTo>
                  <a:pt x="487" y="63"/>
                </a:lnTo>
                <a:lnTo>
                  <a:pt x="361" y="48"/>
                </a:lnTo>
                <a:lnTo>
                  <a:pt x="254" y="35"/>
                </a:lnTo>
                <a:lnTo>
                  <a:pt x="165" y="23"/>
                </a:lnTo>
                <a:lnTo>
                  <a:pt x="42" y="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xmlns="" id="{63735F1F-E6C3-4BC4-86A0-64EC5D8F02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Indicative readings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8699" y="473338"/>
            <a:ext cx="2231436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230" y="474132"/>
            <a:ext cx="2252949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027" y="704980"/>
            <a:ext cx="2626614" cy="2976333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6456" y="879839"/>
            <a:ext cx="2626614" cy="2626614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BBC818E7-F4C5-46A9-8ADC-EDB1DF3AE7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048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BEA2F5B-C6EF-489E-A73C-BFDD2CF65B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3588" cy="6866790"/>
            <a:chOff x="0" y="0"/>
            <a:chExt cx="12193588" cy="686679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383A635D-BD9D-41E9-A9DB-257C3E9A60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88" y="879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3ABEB35E-87CA-4CD5-90A1-A343D17DE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037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E3EBD4A2-086A-4FBD-BBCB-6F2751A0B2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852752" y="2783987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C25C2449-D9BF-4AF3-8840-28AD977671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760914" y="180834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A77B7CC9-5309-4AF0-AE58-7C7518CD93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389" y="0"/>
              <a:ext cx="442861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8" y="629265"/>
            <a:ext cx="6417160" cy="1622322"/>
          </a:xfrm>
        </p:spPr>
        <p:txBody>
          <a:bodyPr>
            <a:normAutofit/>
          </a:bodyPr>
          <a:lstStyle/>
          <a:p>
            <a:r>
              <a:rPr lang="en-US" dirty="0"/>
              <a:t>About me: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098" y="2418735"/>
            <a:ext cx="6417160" cy="381174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am a Lecturer in International Relations. My main interests are in Latin America political economy and Indigenous resistance to extractive development. This has inspired my broader </a:t>
            </a:r>
            <a:r>
              <a:rPr lang="en-US" dirty="0" smtClean="0">
                <a:solidFill>
                  <a:schemeClr val="bg1"/>
                </a:solidFill>
              </a:rPr>
              <a:t>thinking </a:t>
            </a:r>
            <a:r>
              <a:rPr lang="en-US" dirty="0">
                <a:solidFill>
                  <a:schemeClr val="bg1"/>
                </a:solidFill>
              </a:rPr>
              <a:t>about environmental justice.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If you have any questions about this module I would be </a:t>
            </a:r>
            <a:r>
              <a:rPr lang="en-US" dirty="0" smtClean="0">
                <a:solidFill>
                  <a:schemeClr val="bg1"/>
                </a:solidFill>
              </a:rPr>
              <a:t>very happy </a:t>
            </a:r>
            <a:r>
              <a:rPr lang="en-US" dirty="0">
                <a:solidFill>
                  <a:schemeClr val="bg1"/>
                </a:solidFill>
              </a:rPr>
              <a:t>to answer them. You can get in contact with me via: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/>
              </a:rPr>
              <a:t>C.hesketh@susssex.ac.uk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0999" y="1598128"/>
            <a:ext cx="4905764" cy="36793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5E02BB6-9053-4979-968B-17E0EF2A58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45345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68</TotalTime>
  <Words>389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Wingdings 3</vt:lpstr>
      <vt:lpstr>Arial</vt:lpstr>
      <vt:lpstr>Ion Boardroom</vt:lpstr>
      <vt:lpstr>L2073A: Environment and Development in World Politics </vt:lpstr>
      <vt:lpstr>Module overview</vt:lpstr>
      <vt:lpstr>Indicative weekly schedule</vt:lpstr>
      <vt:lpstr>Module assessment</vt:lpstr>
      <vt:lpstr>Indicative readings</vt:lpstr>
      <vt:lpstr>About me: 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L2073A: Environment, Development in World Politics </dc:title>
  <dc:creator>Chris Hesketh</dc:creator>
  <cp:lastModifiedBy>Chris Hesketh</cp:lastModifiedBy>
  <cp:revision>6</cp:revision>
  <dcterms:created xsi:type="dcterms:W3CDTF">2024-02-14T16:26:32Z</dcterms:created>
  <dcterms:modified xsi:type="dcterms:W3CDTF">2024-02-14T17:35:06Z</dcterms:modified>
</cp:coreProperties>
</file>