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4"/>
  </p:notesMasterIdLst>
  <p:sldIdLst>
    <p:sldId id="256" r:id="rId2"/>
    <p:sldId id="257" r:id="rId3"/>
    <p:sldId id="268" r:id="rId4"/>
    <p:sldId id="263" r:id="rId5"/>
    <p:sldId id="273" r:id="rId6"/>
    <p:sldId id="274" r:id="rId7"/>
    <p:sldId id="275" r:id="rId8"/>
    <p:sldId id="271" r:id="rId9"/>
    <p:sldId id="269" r:id="rId10"/>
    <p:sldId id="266" r:id="rId11"/>
    <p:sldId id="272"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587" autoAdjust="0"/>
    <p:restoredTop sz="94660"/>
  </p:normalViewPr>
  <p:slideViewPr>
    <p:cSldViewPr snapToGrid="0">
      <p:cViewPr varScale="1">
        <p:scale>
          <a:sx n="106" d="100"/>
          <a:sy n="106" d="100"/>
        </p:scale>
        <p:origin x="126"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B9789-0BCC-C148-8F14-1F5188D7AC74}" type="datetimeFigureOut">
              <a:rPr lang="en-US" smtClean="0"/>
              <a:t>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DD960-799B-8143-8451-D49CA6B4B818}" type="slidenum">
              <a:rPr lang="en-US" smtClean="0"/>
              <a:t>‹#›</a:t>
            </a:fld>
            <a:endParaRPr lang="en-US"/>
          </a:p>
        </p:txBody>
      </p:sp>
    </p:spTree>
    <p:extLst>
      <p:ext uri="{BB962C8B-B14F-4D97-AF65-F5344CB8AC3E}">
        <p14:creationId xmlns:p14="http://schemas.microsoft.com/office/powerpoint/2010/main" val="1807703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11FB524-8D79-436E-8BAD-3BC4AE73EEC7}"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835BEA-55AC-4BFD-A2C6-33CC31AA56E8}"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563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FB524-8D79-436E-8BAD-3BC4AE73EEC7}"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2934992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FB524-8D79-436E-8BAD-3BC4AE73EEC7}"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835BEA-55AC-4BFD-A2C6-33CC31AA56E8}"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26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1FB524-8D79-436E-8BAD-3BC4AE73EEC7}"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4110139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1FB524-8D79-436E-8BAD-3BC4AE73EEC7}" type="datetimeFigureOut">
              <a:rPr lang="en-GB" smtClean="0"/>
              <a:t>01/02/2024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197856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1FB524-8D79-436E-8BAD-3BC4AE73EEC7}" type="datetimeFigureOut">
              <a:rPr lang="en-GB" smtClean="0"/>
              <a:t>01/02/2024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282686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FB524-8D79-436E-8BAD-3BC4AE73EEC7}"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3968146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1FB524-8D79-436E-8BAD-3BC4AE73EEC7}"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2884996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1FB524-8D79-436E-8BAD-3BC4AE73EEC7}"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835BEA-55AC-4BFD-A2C6-33CC31AA56E8}" type="slidenum">
              <a:rPr lang="en-GB" smtClean="0"/>
              <a:t>‹#›</a:t>
            </a:fld>
            <a:endParaRPr lang="en-GB"/>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28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FB524-8D79-436E-8BAD-3BC4AE73EEC7}"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835BEA-55AC-4BFD-A2C6-33CC31AA56E8}" type="slidenum">
              <a:rPr lang="en-GB" smtClean="0"/>
              <a:t>‹#›</a:t>
            </a:fld>
            <a:endParaRPr lang="en-GB"/>
          </a:p>
        </p:txBody>
      </p:sp>
    </p:spTree>
    <p:extLst>
      <p:ext uri="{BB962C8B-B14F-4D97-AF65-F5344CB8AC3E}">
        <p14:creationId xmlns:p14="http://schemas.microsoft.com/office/powerpoint/2010/main" val="121309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FB524-8D79-436E-8BAD-3BC4AE73EEC7}"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835BEA-55AC-4BFD-A2C6-33CC31AA56E8}"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46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11FB524-8D79-436E-8BAD-3BC4AE73EEC7}" type="datetimeFigureOut">
              <a:rPr lang="en-GB" smtClean="0"/>
              <a:t>01/02/2024</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FB835BEA-55AC-4BFD-A2C6-33CC31AA56E8}"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6071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di40@sussex.ac.uk" TargetMode="External"/><Relationship Id="rId2" Type="http://schemas.openxmlformats.org/officeDocument/2006/relationships/hyperlink" Target="mailto:anthoffice@sussex.ac.uk"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theasa.org/downloads/ASA%20ethics%20guidelines%20201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mailto:di40@sussex.ac.uk"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284" y="4864444"/>
            <a:ext cx="7772400" cy="1463040"/>
          </a:xfrm>
        </p:spPr>
        <p:txBody>
          <a:bodyPr/>
          <a:lstStyle/>
          <a:p>
            <a:pPr algn="ctr"/>
            <a:r>
              <a:rPr lang="en-GB" dirty="0"/>
              <a:t>ANTHROPOLOGY THESIS (l6078)</a:t>
            </a:r>
          </a:p>
        </p:txBody>
      </p:sp>
      <p:sp>
        <p:nvSpPr>
          <p:cNvPr id="3" name="Subtitle 2"/>
          <p:cNvSpPr>
            <a:spLocks noGrp="1"/>
          </p:cNvSpPr>
          <p:nvPr>
            <p:ph type="subTitle" idx="1"/>
          </p:nvPr>
        </p:nvSpPr>
        <p:spPr>
          <a:xfrm>
            <a:off x="8610600" y="5066463"/>
            <a:ext cx="3200400" cy="1463040"/>
          </a:xfrm>
        </p:spPr>
        <p:txBody>
          <a:bodyPr/>
          <a:lstStyle/>
          <a:p>
            <a:r>
              <a:rPr lang="en-GB" sz="2000" dirty="0"/>
              <a:t>Course convenor: </a:t>
            </a:r>
          </a:p>
          <a:p>
            <a:r>
              <a:rPr lang="en-GB" sz="2000" dirty="0"/>
              <a:t>Dr Diana </a:t>
            </a:r>
            <a:r>
              <a:rPr lang="en-GB" sz="2000" dirty="0" err="1"/>
              <a:t>Ibañez</a:t>
            </a:r>
            <a:r>
              <a:rPr lang="en-GB" sz="2000" dirty="0"/>
              <a:t>-Tirado di40@sussex.ac.uk</a:t>
            </a:r>
          </a:p>
          <a:p>
            <a:endParaRPr lang="en-GB" dirty="0"/>
          </a:p>
        </p:txBody>
      </p:sp>
      <p:pic>
        <p:nvPicPr>
          <p:cNvPr id="5122" name="Picture 2" descr="Resultado de imagen para giant bubbles"/>
          <p:cNvPicPr>
            <a:picLocks noChangeAspect="1" noChangeArrowheads="1"/>
          </p:cNvPicPr>
          <p:nvPr/>
        </p:nvPicPr>
        <p:blipFill>
          <a:blip r:embed="rId2">
            <a:lum bright="10000"/>
            <a:extLst>
              <a:ext uri="{28A0092B-C50C-407E-A947-70E740481C1C}">
                <a14:useLocalDpi xmlns:a14="http://schemas.microsoft.com/office/drawing/2010/main" val="0"/>
              </a:ext>
            </a:extLst>
          </a:blip>
          <a:srcRect/>
          <a:stretch>
            <a:fillRect/>
          </a:stretch>
        </p:blipFill>
        <p:spPr bwMode="auto">
          <a:xfrm>
            <a:off x="762157" y="201741"/>
            <a:ext cx="6064156" cy="401750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66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42686"/>
            <a:ext cx="9720072" cy="1499616"/>
          </a:xfrm>
        </p:spPr>
        <p:txBody>
          <a:bodyPr/>
          <a:lstStyle/>
          <a:p>
            <a:r>
              <a:rPr lang="en-GB" dirty="0"/>
              <a:t>Final year structure</a:t>
            </a:r>
          </a:p>
        </p:txBody>
      </p:sp>
      <p:sp>
        <p:nvSpPr>
          <p:cNvPr id="3" name="Content Placeholder 2"/>
          <p:cNvSpPr>
            <a:spLocks noGrp="1"/>
          </p:cNvSpPr>
          <p:nvPr>
            <p:ph idx="1"/>
          </p:nvPr>
        </p:nvSpPr>
        <p:spPr>
          <a:xfrm>
            <a:off x="1024128" y="1870329"/>
            <a:ext cx="9299275" cy="4419596"/>
          </a:xfrm>
        </p:spPr>
        <p:txBody>
          <a:bodyPr>
            <a:normAutofit/>
          </a:bodyPr>
          <a:lstStyle/>
          <a:p>
            <a:pPr marL="0" indent="0">
              <a:buNone/>
            </a:pPr>
            <a:r>
              <a:rPr lang="en-GB" sz="2400" dirty="0"/>
              <a:t>SINGLE HONOURS </a:t>
            </a:r>
          </a:p>
          <a:p>
            <a:r>
              <a:rPr lang="en-GB" sz="2400" dirty="0"/>
              <a:t>Autumn term: two advanced topics in Anthropology</a:t>
            </a:r>
          </a:p>
          <a:p>
            <a:r>
              <a:rPr lang="en-GB" sz="2400" dirty="0"/>
              <a:t>Spring term: two advanced topics in Anthropology OR one topic and year-long thesis</a:t>
            </a:r>
          </a:p>
          <a:p>
            <a:pPr marL="0" indent="0">
              <a:buNone/>
            </a:pPr>
            <a:endParaRPr lang="en-GB" sz="2400" dirty="0"/>
          </a:p>
          <a:p>
            <a:pPr marL="0" indent="0">
              <a:buNone/>
            </a:pPr>
            <a:r>
              <a:rPr lang="en-GB" sz="2400" dirty="0"/>
              <a:t>JOINT HONOURS</a:t>
            </a:r>
          </a:p>
          <a:p>
            <a:r>
              <a:rPr lang="en-GB" sz="2400" dirty="0"/>
              <a:t>Autumn term: one advanced topic in Anthropology</a:t>
            </a:r>
          </a:p>
          <a:p>
            <a:r>
              <a:rPr lang="en-GB" sz="2400" dirty="0"/>
              <a:t>Spring term: one advanced topic in Anthropology OR year-long thesis (*thesis not available for joints in Geography or History)</a:t>
            </a:r>
          </a:p>
        </p:txBody>
      </p:sp>
    </p:spTree>
    <p:extLst>
      <p:ext uri="{BB962C8B-B14F-4D97-AF65-F5344CB8AC3E}">
        <p14:creationId xmlns:p14="http://schemas.microsoft.com/office/powerpoint/2010/main" val="4158419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701" y="212588"/>
            <a:ext cx="9720072" cy="1499616"/>
          </a:xfrm>
        </p:spPr>
        <p:txBody>
          <a:bodyPr/>
          <a:lstStyle/>
          <a:p>
            <a:r>
              <a:rPr lang="en-GB" dirty="0"/>
              <a:t>What is an anthropology thesis?</a:t>
            </a:r>
          </a:p>
        </p:txBody>
      </p:sp>
      <p:sp>
        <p:nvSpPr>
          <p:cNvPr id="4" name="Rectangle 3"/>
          <p:cNvSpPr/>
          <p:nvPr/>
        </p:nvSpPr>
        <p:spPr>
          <a:xfrm>
            <a:off x="951701" y="1385568"/>
            <a:ext cx="10514091" cy="1477328"/>
          </a:xfrm>
          <a:prstGeom prst="rect">
            <a:avLst/>
          </a:prstGeom>
        </p:spPr>
        <p:txBody>
          <a:bodyPr wrap="square">
            <a:spAutoFit/>
          </a:bodyPr>
          <a:lstStyle/>
          <a:p>
            <a:pPr algn="just"/>
            <a:r>
              <a:rPr lang="en-GB" sz="3000" dirty="0"/>
              <a:t>The Anthropology Thesis is an exciting opportunity to do individual and original supervised research on a topic that you have chosen yourself relating to Anthropology. </a:t>
            </a:r>
          </a:p>
        </p:txBody>
      </p:sp>
      <p:pic>
        <p:nvPicPr>
          <p:cNvPr id="1028" name="Picture 4"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5891" y="3526661"/>
            <a:ext cx="5560179" cy="312760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260557" y="3294668"/>
            <a:ext cx="9720071" cy="4023360"/>
          </a:xfrm>
        </p:spPr>
        <p:txBody>
          <a:bodyPr/>
          <a:lstStyle/>
          <a:p>
            <a:r>
              <a:rPr lang="en-GB" sz="2400" dirty="0"/>
              <a:t>8,000 words</a:t>
            </a:r>
          </a:p>
          <a:p>
            <a:r>
              <a:rPr lang="en-GB" sz="2400" dirty="0"/>
              <a:t>30 credits</a:t>
            </a:r>
          </a:p>
          <a:p>
            <a:r>
              <a:rPr lang="en-GB" sz="2400" dirty="0"/>
              <a:t>Written under the supervision of a faculty mentor</a:t>
            </a:r>
          </a:p>
          <a:p>
            <a:r>
              <a:rPr lang="en-GB" sz="2400" dirty="0"/>
              <a:t>Based on primary research </a:t>
            </a:r>
            <a:r>
              <a:rPr lang="en-GB" sz="2400" dirty="0">
                <a:sym typeface="Wingdings"/>
              </a:rPr>
              <a:t></a:t>
            </a:r>
            <a:endParaRPr lang="en-GB" sz="2400" dirty="0"/>
          </a:p>
          <a:p>
            <a:pPr lvl="1"/>
            <a:r>
              <a:rPr lang="en-GB" sz="2000" dirty="0"/>
              <a:t>Ethnographic fieldwork (including online methods)</a:t>
            </a:r>
          </a:p>
          <a:p>
            <a:pPr lvl="1"/>
            <a:r>
              <a:rPr lang="en-GB" sz="2000" dirty="0"/>
              <a:t>Discourse analysis</a:t>
            </a:r>
          </a:p>
          <a:p>
            <a:pPr lvl="1"/>
            <a:r>
              <a:rPr lang="en-GB" sz="2000" dirty="0"/>
              <a:t>Analysis of existing data (Mass Observation Archive; </a:t>
            </a:r>
          </a:p>
          <a:p>
            <a:pPr lvl="1"/>
            <a:r>
              <a:rPr lang="en-GB" sz="2000" dirty="0"/>
              <a:t>Social Media posts; News; Films)</a:t>
            </a:r>
          </a:p>
          <a:p>
            <a:endParaRPr lang="en-GB" dirty="0"/>
          </a:p>
        </p:txBody>
      </p:sp>
    </p:spTree>
    <p:extLst>
      <p:ext uri="{BB962C8B-B14F-4D97-AF65-F5344CB8AC3E}">
        <p14:creationId xmlns:p14="http://schemas.microsoft.com/office/powerpoint/2010/main" val="4076995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647" y="431045"/>
            <a:ext cx="9720072" cy="1499616"/>
          </a:xfrm>
        </p:spPr>
        <p:txBody>
          <a:bodyPr/>
          <a:lstStyle/>
          <a:p>
            <a:r>
              <a:rPr lang="en-GB" dirty="0"/>
              <a:t>Applying to do a year-long Thesis</a:t>
            </a:r>
          </a:p>
        </p:txBody>
      </p:sp>
      <p:sp>
        <p:nvSpPr>
          <p:cNvPr id="3" name="Content Placeholder 2"/>
          <p:cNvSpPr>
            <a:spLocks noGrp="1"/>
          </p:cNvSpPr>
          <p:nvPr>
            <p:ph idx="1"/>
          </p:nvPr>
        </p:nvSpPr>
        <p:spPr>
          <a:xfrm>
            <a:off x="871741" y="1988007"/>
            <a:ext cx="10517518" cy="2556834"/>
          </a:xfrm>
        </p:spPr>
        <p:txBody>
          <a:bodyPr>
            <a:normAutofit lnSpcReduction="10000"/>
          </a:bodyPr>
          <a:lstStyle/>
          <a:p>
            <a:pPr algn="just"/>
            <a:r>
              <a:rPr lang="en-GB" sz="2400" dirty="0"/>
              <a:t>Students must </a:t>
            </a:r>
            <a:r>
              <a:rPr lang="en-GB" sz="2400" u="sng" dirty="0"/>
              <a:t>apply</a:t>
            </a:r>
            <a:r>
              <a:rPr lang="en-GB" sz="2400" dirty="0"/>
              <a:t> during their second year to undertake the year-long thesis in Anthropology by submitting a </a:t>
            </a:r>
            <a:r>
              <a:rPr lang="en-GB" sz="2400" b="1" dirty="0"/>
              <a:t>research proposal</a:t>
            </a:r>
            <a:r>
              <a:rPr lang="en-GB" sz="2400" dirty="0"/>
              <a:t>.</a:t>
            </a:r>
          </a:p>
          <a:p>
            <a:pPr algn="just"/>
            <a:endParaRPr lang="en-GB" sz="2400" dirty="0"/>
          </a:p>
          <a:p>
            <a:pPr lvl="1" algn="just"/>
            <a:r>
              <a:rPr lang="en-GB" sz="2200" dirty="0"/>
              <a:t>2-3 pages long</a:t>
            </a:r>
          </a:p>
          <a:p>
            <a:pPr lvl="1" algn="just"/>
            <a:r>
              <a:rPr lang="en-GB" sz="2200" dirty="0"/>
              <a:t>Due in </a:t>
            </a:r>
            <a:r>
              <a:rPr lang="en-GB" sz="2200" b="1" dirty="0"/>
              <a:t>Week 9 </a:t>
            </a:r>
            <a:r>
              <a:rPr lang="en-GB" sz="2200" dirty="0"/>
              <a:t>of the Spring Term</a:t>
            </a:r>
          </a:p>
          <a:p>
            <a:pPr lvl="1" algn="just"/>
            <a:r>
              <a:rPr lang="en-GB" sz="2200" b="1" dirty="0"/>
              <a:t>Deadline: Wednesday 16 of April 2024, 4pm.</a:t>
            </a:r>
          </a:p>
          <a:p>
            <a:pPr lvl="1" algn="just"/>
            <a:r>
              <a:rPr lang="en-GB" sz="2200" dirty="0"/>
              <a:t>Email to </a:t>
            </a:r>
            <a:r>
              <a:rPr lang="en-GB" sz="2200" dirty="0">
                <a:hlinkClick r:id="rId2"/>
              </a:rPr>
              <a:t>anthoffice@sussex.ac.uk</a:t>
            </a:r>
            <a:r>
              <a:rPr lang="en-GB" sz="2200" dirty="0"/>
              <a:t> cc </a:t>
            </a:r>
            <a:r>
              <a:rPr lang="en-GB" sz="2200" dirty="0">
                <a:hlinkClick r:id="rId3"/>
              </a:rPr>
              <a:t>di40@sussex.ac.uk</a:t>
            </a:r>
            <a:r>
              <a:rPr lang="en-GB" sz="2200" dirty="0"/>
              <a:t> </a:t>
            </a:r>
          </a:p>
        </p:txBody>
      </p:sp>
      <p:pic>
        <p:nvPicPr>
          <p:cNvPr id="2050" name="Picture 2" descr="Imagen relacion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723" y="3156866"/>
            <a:ext cx="3394767" cy="340246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942647" y="4659534"/>
            <a:ext cx="6688120" cy="1785104"/>
          </a:xfrm>
          <a:prstGeom prst="rect">
            <a:avLst/>
          </a:prstGeom>
        </p:spPr>
        <p:txBody>
          <a:bodyPr wrap="square">
            <a:spAutoFit/>
          </a:bodyPr>
          <a:lstStyle/>
          <a:p>
            <a:pPr lvl="0" algn="just"/>
            <a:r>
              <a:rPr lang="en-GB" sz="2200" dirty="0"/>
              <a:t>The research proposal will be evaluated in week 10. You must achieve </a:t>
            </a:r>
            <a:r>
              <a:rPr lang="en-GB" sz="2200" u="sng" dirty="0"/>
              <a:t>more than </a:t>
            </a:r>
            <a:r>
              <a:rPr lang="en-GB" sz="2200" b="1" u="sng" dirty="0"/>
              <a:t>60%</a:t>
            </a:r>
            <a:r>
              <a:rPr lang="en-GB" sz="2200" b="1" dirty="0"/>
              <a:t> </a:t>
            </a:r>
            <a:r>
              <a:rPr lang="en-GB" sz="2200" dirty="0"/>
              <a:t>on your proposal to be matched with a supervisor.</a:t>
            </a:r>
          </a:p>
          <a:p>
            <a:pPr algn="just"/>
            <a:r>
              <a:rPr lang="en-GB" sz="2200" dirty="0"/>
              <a:t>We will also look assess your marks for the first year, although there is not a strict rule about average required.</a:t>
            </a:r>
          </a:p>
        </p:txBody>
      </p:sp>
    </p:spTree>
    <p:extLst>
      <p:ext uri="{BB962C8B-B14F-4D97-AF65-F5344CB8AC3E}">
        <p14:creationId xmlns:p14="http://schemas.microsoft.com/office/powerpoint/2010/main" val="909710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749" y="431212"/>
            <a:ext cx="9534786" cy="771946"/>
          </a:xfrm>
        </p:spPr>
        <p:txBody>
          <a:bodyPr>
            <a:normAutofit/>
          </a:bodyPr>
          <a:lstStyle/>
          <a:p>
            <a:r>
              <a:rPr lang="en-GB" sz="3000" dirty="0"/>
              <a:t>Research Proposal (address the following points) </a:t>
            </a:r>
          </a:p>
        </p:txBody>
      </p:sp>
      <p:sp>
        <p:nvSpPr>
          <p:cNvPr id="3" name="Content Placeholder 2"/>
          <p:cNvSpPr>
            <a:spLocks noGrp="1"/>
          </p:cNvSpPr>
          <p:nvPr>
            <p:ph idx="1"/>
          </p:nvPr>
        </p:nvSpPr>
        <p:spPr>
          <a:xfrm>
            <a:off x="879749" y="1357162"/>
            <a:ext cx="10920824" cy="5303520"/>
          </a:xfrm>
        </p:spPr>
        <p:txBody>
          <a:bodyPr>
            <a:normAutofit/>
          </a:bodyPr>
          <a:lstStyle/>
          <a:p>
            <a:pPr algn="just"/>
            <a:r>
              <a:rPr lang="en-GB" dirty="0"/>
              <a:t>Name of Student and Email.</a:t>
            </a:r>
          </a:p>
          <a:p>
            <a:pPr algn="just"/>
            <a:r>
              <a:rPr lang="en-GB" dirty="0"/>
              <a:t>Title of the thesis and topic area.</a:t>
            </a:r>
          </a:p>
          <a:p>
            <a:pPr algn="just"/>
            <a:r>
              <a:rPr lang="en-GB" dirty="0"/>
              <a:t>Why is this topic relevant to you (how/why you chose it), and to anthropology?</a:t>
            </a:r>
          </a:p>
          <a:p>
            <a:pPr algn="just"/>
            <a:r>
              <a:rPr lang="en-GB" dirty="0"/>
              <a:t>CONTEXT of the topic/research, and aims. Explain what topic you want to study, and what you aim at achieving when studying such topic (think of the introduction of an essay).</a:t>
            </a:r>
          </a:p>
          <a:p>
            <a:pPr algn="just"/>
            <a:r>
              <a:rPr lang="en-GB" dirty="0"/>
              <a:t>Remember: Do not take the context of your research for granted. </a:t>
            </a:r>
            <a:r>
              <a:rPr lang="en-GB" dirty="0" err="1"/>
              <a:t>Eg</a:t>
            </a:r>
            <a:r>
              <a:rPr lang="en-GB" dirty="0"/>
              <a:t>. "the research will be conducted in Brighton“. This is not enough. You need to explain where in Brighton more specifically, when, and among who. </a:t>
            </a:r>
          </a:p>
          <a:p>
            <a:pPr algn="just"/>
            <a:r>
              <a:rPr lang="en-GB" dirty="0"/>
              <a:t>E.g. "I will investigate what women in Brighton think about stand-up comedy shows”. </a:t>
            </a:r>
          </a:p>
          <a:p>
            <a:pPr algn="just"/>
            <a:r>
              <a:rPr lang="en-GB" dirty="0"/>
              <a:t>Explain further: who are these women? What ages, professions or type of activities they do, or communities they are part of? Why do you want to focus on women and their view of stand-up comedy shows? What stand-up comedies will you focus on and why? Where in </a:t>
            </a:r>
            <a:r>
              <a:rPr lang="en-GB" dirty="0" err="1"/>
              <a:t>Birghton</a:t>
            </a:r>
            <a:r>
              <a:rPr lang="en-GB" dirty="0"/>
              <a:t> will you be doing your fieldwork? </a:t>
            </a:r>
          </a:p>
        </p:txBody>
      </p:sp>
    </p:spTree>
    <p:extLst>
      <p:ext uri="{BB962C8B-B14F-4D97-AF65-F5344CB8AC3E}">
        <p14:creationId xmlns:p14="http://schemas.microsoft.com/office/powerpoint/2010/main" val="2176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9749" y="1203157"/>
            <a:ext cx="10949699" cy="5313145"/>
          </a:xfrm>
        </p:spPr>
        <p:txBody>
          <a:bodyPr>
            <a:normAutofit lnSpcReduction="10000"/>
          </a:bodyPr>
          <a:lstStyle/>
          <a:p>
            <a:r>
              <a:rPr lang="en-GB" dirty="0"/>
              <a:t>RESEARCH QUESTIONS AND KEY CONCEPTS. Remember that questions are related to your title and topic, and that you need to address key categories. For instance: </a:t>
            </a:r>
          </a:p>
          <a:p>
            <a:r>
              <a:rPr lang="en-GB" dirty="0"/>
              <a:t>Title: “Gender Performativity  among women who watch stand-up comedies in Brighton”. Main research question: How do stand-up comedy shows affect the way in which women understand and perform gender identities in Brighton? </a:t>
            </a:r>
          </a:p>
          <a:p>
            <a:r>
              <a:rPr lang="en-GB" dirty="0"/>
              <a:t>Key Concepts (that you need to explain based on with existing anthropological literature: Gender Performativity; Comedy/Humour; Identity</a:t>
            </a:r>
          </a:p>
          <a:p>
            <a:r>
              <a:rPr lang="en-GB" dirty="0"/>
              <a:t>INITIAL LITERATURE REVIEW and key authors. </a:t>
            </a:r>
          </a:p>
          <a:p>
            <a:r>
              <a:rPr lang="en-GB" dirty="0"/>
              <a:t>When you tackle the key concepts of your title/topic, you have already started to build the literature review. You need to continue searching for sources and answering: how does your research builds upon existing anthropological literature? Or in other words, what articles/books/authors have written about this topic (e.g. comedy shows, anthropology of humour, jokes, irony; anthropology of gender and performativity; key authors, e.g. Butler, etc.).</a:t>
            </a:r>
          </a:p>
          <a:p>
            <a:r>
              <a:rPr lang="en-GB" dirty="0"/>
              <a:t>The literature review is not a list of sources, but a critical engagement with these sources.  </a:t>
            </a:r>
          </a:p>
          <a:p>
            <a:r>
              <a:rPr lang="en-GB" dirty="0"/>
              <a:t>In your proposal, engage with </a:t>
            </a:r>
            <a:r>
              <a:rPr lang="en-GB" i="1" dirty="0"/>
              <a:t>at least </a:t>
            </a:r>
            <a:r>
              <a:rPr lang="en-GB" dirty="0"/>
              <a:t>5 ethnographies or academic sources. </a:t>
            </a:r>
          </a:p>
          <a:p>
            <a:endParaRPr lang="en-GB" dirty="0"/>
          </a:p>
          <a:p>
            <a:endParaRPr lang="en-GB" dirty="0"/>
          </a:p>
        </p:txBody>
      </p:sp>
      <p:sp>
        <p:nvSpPr>
          <p:cNvPr id="4" name="Title 1"/>
          <p:cNvSpPr>
            <a:spLocks noGrp="1"/>
          </p:cNvSpPr>
          <p:nvPr>
            <p:ph type="title"/>
          </p:nvPr>
        </p:nvSpPr>
        <p:spPr>
          <a:xfrm>
            <a:off x="879749" y="431212"/>
            <a:ext cx="9534786" cy="771946"/>
          </a:xfrm>
        </p:spPr>
        <p:txBody>
          <a:bodyPr>
            <a:normAutofit/>
          </a:bodyPr>
          <a:lstStyle/>
          <a:p>
            <a:r>
              <a:rPr lang="en-GB" sz="3000" dirty="0"/>
              <a:t>Research Proposal (address the following points) </a:t>
            </a:r>
          </a:p>
        </p:txBody>
      </p:sp>
    </p:spTree>
    <p:extLst>
      <p:ext uri="{BB962C8B-B14F-4D97-AF65-F5344CB8AC3E}">
        <p14:creationId xmlns:p14="http://schemas.microsoft.com/office/powerpoint/2010/main" val="4108979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496" y="1203158"/>
            <a:ext cx="11074827" cy="5467148"/>
          </a:xfrm>
        </p:spPr>
        <p:txBody>
          <a:bodyPr>
            <a:normAutofit lnSpcReduction="10000"/>
          </a:bodyPr>
          <a:lstStyle/>
          <a:p>
            <a:r>
              <a:rPr lang="en-GB" dirty="0"/>
              <a:t>Proposed METHODOLOGY.</a:t>
            </a:r>
          </a:p>
          <a:p>
            <a:r>
              <a:rPr lang="en-GB" dirty="0"/>
              <a:t>Mention what methods you will use to gather data IN DETAIL. E.G. Interviews; participant observation; analysis of Instagram and </a:t>
            </a:r>
            <a:r>
              <a:rPr lang="en-GB" dirty="0" err="1"/>
              <a:t>Youtube</a:t>
            </a:r>
            <a:r>
              <a:rPr lang="en-GB" dirty="0"/>
              <a:t> videos: “I plan to conduct at least 10 open-ended interviews with women who go to </a:t>
            </a:r>
            <a:r>
              <a:rPr lang="en-GB" dirty="0" err="1"/>
              <a:t>Komedia</a:t>
            </a:r>
            <a:r>
              <a:rPr lang="en-GB" dirty="0"/>
              <a:t> on Fridays, and will accompany them to the shows. In addition, I will analyse the Instagram accounts and YouTube videos of comedians to learn more about how their life inform their jokes…</a:t>
            </a:r>
            <a:r>
              <a:rPr lang="en-GB" dirty="0" err="1"/>
              <a:t>etc</a:t>
            </a:r>
            <a:r>
              <a:rPr lang="en-GB" dirty="0"/>
              <a:t>”. In other words, think of different methods including surveys, participant observation, photo elicitation, analysis of media, etc., and explain – where, when, how, with who, how long and why you will apply such methods.</a:t>
            </a:r>
          </a:p>
          <a:p>
            <a:r>
              <a:rPr lang="en-GB" dirty="0"/>
              <a:t>ETHICAL considerations and risk assessment. Read first: </a:t>
            </a:r>
            <a:r>
              <a:rPr lang="en-GB" dirty="0">
                <a:hlinkClick r:id="rId2"/>
              </a:rPr>
              <a:t>https://www.theasa.org/downloads/ASA%20ethics%20guidelines%202011.pdf</a:t>
            </a:r>
            <a:endParaRPr lang="en-GB" dirty="0"/>
          </a:p>
          <a:p>
            <a:pPr marL="0" indent="0">
              <a:buNone/>
            </a:pPr>
            <a:endParaRPr lang="en-GB" dirty="0"/>
          </a:p>
          <a:p>
            <a:pPr marL="0" indent="0">
              <a:buNone/>
            </a:pPr>
            <a:r>
              <a:rPr lang="en-GB" dirty="0"/>
              <a:t>Think how your research can affect, or be a risk for you or your research participants. Will they feel uncomfortable with your questions or presence? If so, how will you mitigate this?</a:t>
            </a:r>
          </a:p>
          <a:p>
            <a:pPr marL="0" indent="0">
              <a:buNone/>
            </a:pPr>
            <a:r>
              <a:rPr lang="en-GB" dirty="0"/>
              <a:t>Remember: the research proposal needs to be 2-3 pages maximum (excluding bibliography). Your plans for the research proposal may slightly change in the future, but it is important for us to assess how prepared you are for undertaking a Year Long research project.</a:t>
            </a:r>
          </a:p>
          <a:p>
            <a:endParaRPr lang="en-GB" dirty="0"/>
          </a:p>
        </p:txBody>
      </p:sp>
      <p:sp>
        <p:nvSpPr>
          <p:cNvPr id="4" name="Title 1"/>
          <p:cNvSpPr>
            <a:spLocks noGrp="1"/>
          </p:cNvSpPr>
          <p:nvPr>
            <p:ph type="title"/>
          </p:nvPr>
        </p:nvSpPr>
        <p:spPr>
          <a:xfrm>
            <a:off x="879749" y="431212"/>
            <a:ext cx="9534786" cy="771946"/>
          </a:xfrm>
        </p:spPr>
        <p:txBody>
          <a:bodyPr>
            <a:normAutofit/>
          </a:bodyPr>
          <a:lstStyle/>
          <a:p>
            <a:r>
              <a:rPr lang="en-GB" sz="3000" dirty="0"/>
              <a:t>Research Proposal (address the following points) </a:t>
            </a:r>
          </a:p>
        </p:txBody>
      </p:sp>
    </p:spTree>
    <p:extLst>
      <p:ext uri="{BB962C8B-B14F-4D97-AF65-F5344CB8AC3E}">
        <p14:creationId xmlns:p14="http://schemas.microsoft.com/office/powerpoint/2010/main" val="2569029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004" y="334959"/>
            <a:ext cx="9720072" cy="1499616"/>
          </a:xfrm>
        </p:spPr>
        <p:txBody>
          <a:bodyPr/>
          <a:lstStyle/>
          <a:p>
            <a:r>
              <a:rPr lang="en-GB" dirty="0"/>
              <a:t>Anthropology thesis timetable</a:t>
            </a:r>
          </a:p>
        </p:txBody>
      </p:sp>
      <p:sp>
        <p:nvSpPr>
          <p:cNvPr id="3" name="Content Placeholder 2"/>
          <p:cNvSpPr>
            <a:spLocks noGrp="1"/>
          </p:cNvSpPr>
          <p:nvPr>
            <p:ph idx="1"/>
          </p:nvPr>
        </p:nvSpPr>
        <p:spPr>
          <a:xfrm>
            <a:off x="129766" y="1855122"/>
            <a:ext cx="7684128" cy="4623786"/>
          </a:xfrm>
        </p:spPr>
        <p:txBody>
          <a:bodyPr>
            <a:normAutofit fontScale="92500" lnSpcReduction="20000"/>
          </a:bodyPr>
          <a:lstStyle/>
          <a:p>
            <a:pPr>
              <a:buNone/>
            </a:pPr>
            <a:r>
              <a:rPr lang="en-GB" sz="2400" b="1" u="sng" dirty="0"/>
              <a:t>Year 3</a:t>
            </a:r>
          </a:p>
          <a:p>
            <a:r>
              <a:rPr lang="en-GB" sz="2400" dirty="0"/>
              <a:t>Autumn: Reading, planning, analysing fieldwork and/or preparing for more fieldwork; 3 research workshops with convenor plus 3 supervisory meetings. </a:t>
            </a:r>
          </a:p>
          <a:p>
            <a:endParaRPr lang="en-GB" sz="2400" dirty="0"/>
          </a:p>
          <a:p>
            <a:pPr algn="ctr"/>
            <a:r>
              <a:rPr lang="en-GB" sz="2400" b="1" dirty="0"/>
              <a:t>Oral presentations: weighed10% of the final mark</a:t>
            </a:r>
          </a:p>
          <a:p>
            <a:pPr algn="ctr"/>
            <a:endParaRPr lang="en-GB" sz="2400" b="1" dirty="0"/>
          </a:p>
          <a:p>
            <a:r>
              <a:rPr lang="en-GB" sz="2400" dirty="0"/>
              <a:t>Spring: Writing up; 3 individual meetings with supervisor, 3 workshops with convenor.</a:t>
            </a:r>
          </a:p>
          <a:p>
            <a:endParaRPr lang="en-GB" sz="2400" dirty="0"/>
          </a:p>
          <a:p>
            <a:pPr algn="ctr"/>
            <a:r>
              <a:rPr lang="en-GB" sz="2400" dirty="0"/>
              <a:t>Submit thesis in Assessment Block 2</a:t>
            </a:r>
          </a:p>
          <a:p>
            <a:pPr algn="ctr"/>
            <a:r>
              <a:rPr lang="en-GB" sz="2400" b="1" dirty="0"/>
              <a:t>Weighed 90% of the final mark</a:t>
            </a:r>
            <a:endParaRPr lang="en-GB" b="1" dirty="0"/>
          </a:p>
        </p:txBody>
      </p:sp>
      <p:pic>
        <p:nvPicPr>
          <p:cNvPr id="1026" name="Picture 2" descr="Resultado de imagen para giant bub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3894" y="2836851"/>
            <a:ext cx="4299642" cy="251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034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636" y="3927107"/>
            <a:ext cx="5485400" cy="2755107"/>
          </a:xfrm>
        </p:spPr>
        <p:txBody>
          <a:bodyPr>
            <a:normAutofit/>
          </a:bodyPr>
          <a:lstStyle/>
          <a:p>
            <a:pPr algn="just">
              <a:buFont typeface="Arial" panose="020B0604020202020204" pitchFamily="34" charset="0"/>
              <a:buChar char="•"/>
            </a:pPr>
            <a:endParaRPr lang="en-GB" dirty="0"/>
          </a:p>
          <a:p>
            <a:pPr algn="just">
              <a:buFont typeface="Arial" panose="020B0604020202020204" pitchFamily="34" charset="0"/>
              <a:buChar char="•"/>
            </a:pPr>
            <a:r>
              <a:rPr lang="en-GB" dirty="0"/>
              <a:t>After being allocated a supervisor in week 10-11, and obtaining ethical clearance from the university, you can </a:t>
            </a:r>
            <a:r>
              <a:rPr lang="en-GB" b="1" dirty="0"/>
              <a:t>conduct fieldwork whilst being abroad</a:t>
            </a:r>
            <a:r>
              <a:rPr lang="en-GB" dirty="0"/>
              <a:t> (e.g. summer and/or the whole year abroad). </a:t>
            </a:r>
          </a:p>
          <a:p>
            <a:pPr algn="just">
              <a:buFont typeface="Arial" panose="020B0604020202020204" pitchFamily="34" charset="0"/>
              <a:buChar char="•"/>
            </a:pPr>
            <a:endParaRPr lang="en-GB" dirty="0"/>
          </a:p>
        </p:txBody>
      </p:sp>
      <p:sp>
        <p:nvSpPr>
          <p:cNvPr id="4" name="Title 1"/>
          <p:cNvSpPr>
            <a:spLocks noGrp="1"/>
          </p:cNvSpPr>
          <p:nvPr>
            <p:ph type="title"/>
          </p:nvPr>
        </p:nvSpPr>
        <p:spPr>
          <a:xfrm>
            <a:off x="951700" y="168757"/>
            <a:ext cx="9720072" cy="1499616"/>
          </a:xfrm>
        </p:spPr>
        <p:txBody>
          <a:bodyPr/>
          <a:lstStyle/>
          <a:p>
            <a:r>
              <a:rPr lang="en-GB" dirty="0"/>
              <a:t>Study abroad</a:t>
            </a:r>
          </a:p>
        </p:txBody>
      </p:sp>
      <p:pic>
        <p:nvPicPr>
          <p:cNvPr id="1026" name="Picture 2" descr="Resultado de imagen para giant bub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6126" y="4741617"/>
            <a:ext cx="5925873" cy="21163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89351" y="1668373"/>
            <a:ext cx="10953549" cy="2123658"/>
          </a:xfrm>
          <a:prstGeom prst="rect">
            <a:avLst/>
          </a:prstGeom>
        </p:spPr>
        <p:txBody>
          <a:bodyPr wrap="square">
            <a:spAutoFit/>
          </a:bodyPr>
          <a:lstStyle/>
          <a:p>
            <a:pPr algn="just"/>
            <a:r>
              <a:rPr lang="en-GB" sz="2200" dirty="0"/>
              <a:t> If you are </a:t>
            </a:r>
            <a:r>
              <a:rPr lang="en-GB" sz="2200" b="1" dirty="0"/>
              <a:t>currently studying abroad (or will study abroad in your third year)</a:t>
            </a:r>
            <a:r>
              <a:rPr lang="en-GB" sz="2200" dirty="0"/>
              <a:t>, you need to send your research proposal in </a:t>
            </a:r>
            <a:r>
              <a:rPr lang="en-GB" sz="2200" b="1" dirty="0"/>
              <a:t>week 9 of Spring Term (2024) - Wednesday 16 of April 2024, 4pm.</a:t>
            </a:r>
          </a:p>
          <a:p>
            <a:pPr algn="just"/>
            <a:endParaRPr lang="en-GB" sz="2200" b="1" dirty="0"/>
          </a:p>
          <a:p>
            <a:pPr algn="just"/>
            <a:r>
              <a:rPr lang="en-GB" sz="2200" dirty="0"/>
              <a:t>If you already submitted an application and are currently abroad (and doing fieldwork) you do not need to submit again.</a:t>
            </a:r>
          </a:p>
        </p:txBody>
      </p:sp>
    </p:spTree>
    <p:extLst>
      <p:ext uri="{BB962C8B-B14F-4D97-AF65-F5344CB8AC3E}">
        <p14:creationId xmlns:p14="http://schemas.microsoft.com/office/powerpoint/2010/main" val="1257618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593" y="943644"/>
            <a:ext cx="9720072" cy="1499616"/>
          </a:xfrm>
        </p:spPr>
        <p:txBody>
          <a:bodyPr/>
          <a:lstStyle/>
          <a:p>
            <a:r>
              <a:rPr lang="en-GB" sz="5400" dirty="0"/>
              <a:t>Not sure what to write a thesis about?</a:t>
            </a:r>
            <a:br>
              <a:rPr lang="en-GB" sz="5400" i="1" dirty="0"/>
            </a:br>
            <a:endParaRPr lang="en-GB" dirty="0"/>
          </a:p>
        </p:txBody>
      </p:sp>
      <p:sp>
        <p:nvSpPr>
          <p:cNvPr id="3" name="Content Placeholder 2"/>
          <p:cNvSpPr>
            <a:spLocks noGrp="1"/>
          </p:cNvSpPr>
          <p:nvPr>
            <p:ph idx="1"/>
          </p:nvPr>
        </p:nvSpPr>
        <p:spPr>
          <a:xfrm>
            <a:off x="657886" y="1305850"/>
            <a:ext cx="5926696" cy="5164548"/>
          </a:xfrm>
        </p:spPr>
        <p:txBody>
          <a:bodyPr>
            <a:noAutofit/>
          </a:bodyPr>
          <a:lstStyle/>
          <a:p>
            <a:endParaRPr lang="en-GB" sz="2400" i="1" dirty="0"/>
          </a:p>
          <a:p>
            <a:endParaRPr lang="en-GB" sz="2800" dirty="0"/>
          </a:p>
          <a:p>
            <a:r>
              <a:rPr lang="en-GB" sz="2800" dirty="0"/>
              <a:t>Discuss with your Academic Adviser.</a:t>
            </a:r>
          </a:p>
          <a:p>
            <a:r>
              <a:rPr lang="en-GB" sz="2800" dirty="0"/>
              <a:t>Contact a member of the department whose work you find relevant.</a:t>
            </a:r>
          </a:p>
          <a:p>
            <a:r>
              <a:rPr lang="en-GB" sz="2800" dirty="0"/>
              <a:t>Ask your modules’ tutors.</a:t>
            </a:r>
          </a:p>
        </p:txBody>
      </p:sp>
      <p:pic>
        <p:nvPicPr>
          <p:cNvPr id="4098" name="Picture 2" descr="Resultado de imagen para giant bub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9933" y="2666581"/>
            <a:ext cx="4734136" cy="2666406"/>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657886" y="5332987"/>
            <a:ext cx="6304230" cy="646331"/>
          </a:xfrm>
          <a:prstGeom prst="rect">
            <a:avLst/>
          </a:prstGeom>
        </p:spPr>
        <p:txBody>
          <a:bodyPr wrap="square">
            <a:spAutoFit/>
          </a:bodyPr>
          <a:lstStyle/>
          <a:p>
            <a:r>
              <a:rPr lang="en-GB" dirty="0"/>
              <a:t>http://www.sussex.ac.uk/anthropology/people/peoplelists/group/academic-faculty</a:t>
            </a:r>
          </a:p>
        </p:txBody>
      </p:sp>
    </p:spTree>
    <p:extLst>
      <p:ext uri="{BB962C8B-B14F-4D97-AF65-F5344CB8AC3E}">
        <p14:creationId xmlns:p14="http://schemas.microsoft.com/office/powerpoint/2010/main" val="59551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580" y="179863"/>
            <a:ext cx="9720072" cy="1499616"/>
          </a:xfrm>
        </p:spPr>
        <p:txBody>
          <a:bodyPr/>
          <a:lstStyle/>
          <a:p>
            <a:r>
              <a:rPr lang="en-GB" dirty="0"/>
              <a:t>PAST THESIS IN ANTHROPOLOGY</a:t>
            </a:r>
          </a:p>
        </p:txBody>
      </p:sp>
      <p:sp>
        <p:nvSpPr>
          <p:cNvPr id="3" name="Content Placeholder 2"/>
          <p:cNvSpPr>
            <a:spLocks noGrp="1"/>
          </p:cNvSpPr>
          <p:nvPr>
            <p:ph idx="1"/>
          </p:nvPr>
        </p:nvSpPr>
        <p:spPr>
          <a:xfrm>
            <a:off x="716311" y="1421674"/>
            <a:ext cx="10759378" cy="4793530"/>
          </a:xfrm>
        </p:spPr>
        <p:txBody>
          <a:bodyPr>
            <a:noAutofit/>
          </a:bodyPr>
          <a:lstStyle/>
          <a:p>
            <a:pPr marL="0" indent="0" algn="just">
              <a:buNone/>
            </a:pPr>
            <a:r>
              <a:rPr lang="en-US" dirty="0">
                <a:solidFill>
                  <a:srgbClr val="3D2E12"/>
                </a:solidFill>
                <a:latin typeface="Arial" panose="020B0604020202020204" pitchFamily="34" charset="0"/>
                <a:cs typeface="Arial" panose="020B0604020202020204" pitchFamily="34" charset="0"/>
              </a:rPr>
              <a:t>* Pilgrimage and the economic infrastructure on Camino de Santiago (Fieldwork in Spain)</a:t>
            </a:r>
          </a:p>
          <a:p>
            <a:pPr algn="just"/>
            <a:r>
              <a:rPr lang="en-GB" dirty="0">
                <a:latin typeface="Arial" panose="020B0604020202020204" pitchFamily="34" charset="0"/>
                <a:cs typeface="Arial" panose="020B0604020202020204" pitchFamily="34" charset="0"/>
              </a:rPr>
              <a:t>* Gendered </a:t>
            </a:r>
            <a:r>
              <a:rPr lang="en-GB" dirty="0" err="1">
                <a:latin typeface="Arial" panose="020B0604020202020204" pitchFamily="34" charset="0"/>
                <a:cs typeface="Arial" panose="020B0604020202020204" pitchFamily="34" charset="0"/>
              </a:rPr>
              <a:t>borderwork</a:t>
            </a:r>
            <a:r>
              <a:rPr lang="en-GB" dirty="0">
                <a:latin typeface="Arial" panose="020B0604020202020204" pitchFamily="34" charset="0"/>
                <a:cs typeface="Arial" panose="020B0604020202020204" pitchFamily="34" charset="0"/>
              </a:rPr>
              <a:t>: an analysis of the TV show “Love Island” (Discourse analysis and Interviews in the UK)</a:t>
            </a:r>
          </a:p>
          <a:p>
            <a:pPr algn="just"/>
            <a:r>
              <a:rPr lang="en-GB" dirty="0">
                <a:latin typeface="Arial" panose="020B0604020202020204" pitchFamily="34" charset="0"/>
                <a:cs typeface="Arial" panose="020B0604020202020204" pitchFamily="34" charset="0"/>
              </a:rPr>
              <a:t>* Tracing Levantine-Argentine Migration: The Social World of Yerba Mate and Trans-Atlantic Conviviality (Argentina; Syria; Lebanon)</a:t>
            </a:r>
          </a:p>
          <a:p>
            <a:pPr algn="just"/>
            <a:r>
              <a:rPr lang="en-GB" dirty="0">
                <a:latin typeface="Arial" panose="020B0604020202020204" pitchFamily="34" charset="0"/>
                <a:cs typeface="Arial" panose="020B0604020202020204" pitchFamily="34" charset="0"/>
              </a:rPr>
              <a:t>* A Sensory Storytelling of San Giovanni’s Night in Northern Italy (fieldwork in Italy)</a:t>
            </a:r>
          </a:p>
          <a:p>
            <a:pPr algn="just"/>
            <a:r>
              <a:rPr lang="en-GB" dirty="0">
                <a:latin typeface="Arial" panose="020B0604020202020204" pitchFamily="34" charset="0"/>
                <a:cs typeface="Arial" panose="020B0604020202020204" pitchFamily="34" charset="0"/>
              </a:rPr>
              <a:t>* Parks, People and the Media: Virtual Wildlife Conservation in Zambia (Online interviews with participants in Zambia).</a:t>
            </a:r>
          </a:p>
          <a:p>
            <a:pPr algn="just"/>
            <a:r>
              <a:rPr lang="en-GB" dirty="0">
                <a:latin typeface="Arial" panose="020B0604020202020204" pitchFamily="34" charset="0"/>
                <a:cs typeface="Arial" panose="020B0604020202020204" pitchFamily="34" charset="0"/>
              </a:rPr>
              <a:t>* Anthropological insight into the memory of Liverpool FC supporters following The Hillsborough disaster in 1989 (analysis of media: Brighton and Liverpool).</a:t>
            </a:r>
          </a:p>
          <a:p>
            <a:pPr algn="just"/>
            <a:r>
              <a:rPr lang="en-GB" dirty="0">
                <a:latin typeface="Arial" panose="020B0604020202020204" pitchFamily="34" charset="0"/>
                <a:cs typeface="Arial" panose="020B0604020202020204" pitchFamily="34" charset="0"/>
              </a:rPr>
              <a:t>*“Diverse &amp; United: Indonesian domestic workers' precarity, resilience and resistance in Hong Kong during the Covid-19 pandemic” (Year Abroad fieldwork in Hong Kong)</a:t>
            </a:r>
          </a:p>
        </p:txBody>
      </p:sp>
    </p:spTree>
    <p:extLst>
      <p:ext uri="{BB962C8B-B14F-4D97-AF65-F5344CB8AC3E}">
        <p14:creationId xmlns:p14="http://schemas.microsoft.com/office/powerpoint/2010/main" val="2652904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503" y="185209"/>
            <a:ext cx="9720072" cy="1499616"/>
          </a:xfrm>
        </p:spPr>
        <p:txBody>
          <a:bodyPr/>
          <a:lstStyle/>
          <a:p>
            <a:r>
              <a:rPr lang="en-GB" dirty="0"/>
              <a:t>More information and next steps</a:t>
            </a:r>
            <a:r>
              <a:rPr lang="mr-IN" dirty="0"/>
              <a:t>…</a:t>
            </a:r>
            <a:endParaRPr lang="en-GB" dirty="0"/>
          </a:p>
        </p:txBody>
      </p:sp>
      <p:sp>
        <p:nvSpPr>
          <p:cNvPr id="3" name="Content Placeholder 2"/>
          <p:cNvSpPr>
            <a:spLocks noGrp="1"/>
          </p:cNvSpPr>
          <p:nvPr>
            <p:ph idx="1"/>
          </p:nvPr>
        </p:nvSpPr>
        <p:spPr>
          <a:xfrm>
            <a:off x="820503" y="1314210"/>
            <a:ext cx="10767946" cy="5145437"/>
          </a:xfrm>
        </p:spPr>
        <p:txBody>
          <a:bodyPr>
            <a:normAutofit/>
          </a:bodyPr>
          <a:lstStyle/>
          <a:p>
            <a:r>
              <a:rPr lang="en-GB" sz="2400" dirty="0"/>
              <a:t>Come and see the course convenor, Dr Diana </a:t>
            </a:r>
            <a:r>
              <a:rPr lang="en-GB" sz="2400" dirty="0" err="1"/>
              <a:t>Ibañez</a:t>
            </a:r>
            <a:r>
              <a:rPr lang="en-GB" sz="2400" dirty="0"/>
              <a:t>-Tirado.</a:t>
            </a:r>
          </a:p>
          <a:p>
            <a:pPr marL="0" indent="0">
              <a:buNone/>
            </a:pPr>
            <a:r>
              <a:rPr lang="en-GB" sz="2400" dirty="0"/>
              <a:t>Book an appointment: </a:t>
            </a:r>
            <a:r>
              <a:rPr lang="en-GB" sz="2400" dirty="0">
                <a:hlinkClick r:id="rId2"/>
              </a:rPr>
              <a:t>di40@sussex.ac.uk</a:t>
            </a:r>
            <a:r>
              <a:rPr lang="en-GB" sz="2400" dirty="0"/>
              <a:t> (or ask directly, if you see her outside walking her little assistant-dog, Toto)</a:t>
            </a:r>
          </a:p>
          <a:p>
            <a:r>
              <a:rPr lang="en-GB" sz="2400" dirty="0"/>
              <a:t>Please also contact your academic adviser to discuss a topic of your interest.</a:t>
            </a:r>
          </a:p>
          <a:p>
            <a:endParaRPr lang="en-GB" dirty="0"/>
          </a:p>
          <a:p>
            <a:endParaRPr lang="en-GB" dirty="0"/>
          </a:p>
          <a:p>
            <a:endParaRPr lang="en-GB" dirty="0"/>
          </a:p>
          <a:p>
            <a:endParaRPr lang="en-GB" dirty="0"/>
          </a:p>
        </p:txBody>
      </p:sp>
      <p:pic>
        <p:nvPicPr>
          <p:cNvPr id="3074" name="Picture 2" descr="Resultado de imagen para line of bubbles"/>
          <p:cNvPicPr>
            <a:picLocks noChangeAspect="1" noChangeArrowheads="1"/>
          </p:cNvPicPr>
          <p:nvPr/>
        </p:nvPicPr>
        <p:blipFill rotWithShape="1">
          <a:blip r:embed="rId3">
            <a:extLst>
              <a:ext uri="{28A0092B-C50C-407E-A947-70E740481C1C}">
                <a14:useLocalDpi xmlns:a14="http://schemas.microsoft.com/office/drawing/2010/main" val="0"/>
              </a:ext>
            </a:extLst>
          </a:blip>
          <a:srcRect t="27399" r="816" b="29878"/>
          <a:stretch/>
        </p:blipFill>
        <p:spPr bwMode="auto">
          <a:xfrm>
            <a:off x="8889151" y="6061294"/>
            <a:ext cx="3302849" cy="7967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20343" r="-2484" b="21237"/>
          <a:stretch/>
        </p:blipFill>
        <p:spPr>
          <a:xfrm>
            <a:off x="2309899" y="3585267"/>
            <a:ext cx="2380460" cy="2938231"/>
          </a:xfrm>
          <a:prstGeom prst="rect">
            <a:avLst/>
          </a:prstGeom>
        </p:spPr>
      </p:pic>
      <p:pic>
        <p:nvPicPr>
          <p:cNvPr id="5" name="Picture 4"/>
          <p:cNvPicPr>
            <a:picLocks noChangeAspect="1"/>
          </p:cNvPicPr>
          <p:nvPr/>
        </p:nvPicPr>
        <p:blipFill rotWithShape="1">
          <a:blip r:embed="rId5"/>
          <a:srcRect l="22730" t="29705" r="53459" b="20411"/>
          <a:stretch/>
        </p:blipFill>
        <p:spPr>
          <a:xfrm>
            <a:off x="5293910" y="3836000"/>
            <a:ext cx="2357395" cy="2623647"/>
          </a:xfrm>
          <a:prstGeom prst="rect">
            <a:avLst/>
          </a:prstGeom>
        </p:spPr>
      </p:pic>
    </p:spTree>
    <p:extLst>
      <p:ext uri="{BB962C8B-B14F-4D97-AF65-F5344CB8AC3E}">
        <p14:creationId xmlns:p14="http://schemas.microsoft.com/office/powerpoint/2010/main" val="15425410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0</TotalTime>
  <Words>1388</Words>
  <Application>Microsoft Office PowerPoint</Application>
  <PresentationFormat>Widescreen</PresentationFormat>
  <Paragraphs>90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Tw Cen MT</vt:lpstr>
      <vt:lpstr>Tw Cen MT Condensed</vt:lpstr>
      <vt:lpstr>Wingdings 3</vt:lpstr>
      <vt:lpstr>Integral</vt:lpstr>
      <vt:lpstr>ANTHROPOLOGY THESIS (l6078)</vt:lpstr>
      <vt:lpstr>Final year structure</vt:lpstr>
      <vt:lpstr>What is an anthropology thesis?</vt:lpstr>
      <vt:lpstr>Applying to do a year-long Thesis</vt:lpstr>
      <vt:lpstr>Research Proposal (address the following points) </vt:lpstr>
      <vt:lpstr>Research Proposal (address the following points) </vt:lpstr>
      <vt:lpstr>Research Proposal (address the following points) </vt:lpstr>
      <vt:lpstr>Anthropology thesis timetable</vt:lpstr>
      <vt:lpstr>Study abroad</vt:lpstr>
      <vt:lpstr>Not sure what to write a thesis about? </vt:lpstr>
      <vt:lpstr>PAST THESIS IN ANTHROPOLOGY</vt:lpstr>
      <vt:lpstr>More information and next steps…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year in Anthropology</dc:title>
  <dc:creator>Geert De Neve</dc:creator>
  <cp:lastModifiedBy>Diana Ibanez-Tirado</cp:lastModifiedBy>
  <cp:revision>41</cp:revision>
  <dcterms:created xsi:type="dcterms:W3CDTF">2018-02-19T10:40:18Z</dcterms:created>
  <dcterms:modified xsi:type="dcterms:W3CDTF">2024-02-01T13:57:31Z</dcterms:modified>
</cp:coreProperties>
</file>