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0" r:id="rId1"/>
  </p:sldMasterIdLst>
  <p:notesMasterIdLst>
    <p:notesMasterId r:id="rId18"/>
  </p:notesMasterIdLst>
  <p:sldIdLst>
    <p:sldId id="256" r:id="rId2"/>
    <p:sldId id="257" r:id="rId3"/>
    <p:sldId id="259" r:id="rId4"/>
    <p:sldId id="266" r:id="rId5"/>
    <p:sldId id="278" r:id="rId6"/>
    <p:sldId id="279" r:id="rId7"/>
    <p:sldId id="269" r:id="rId8"/>
    <p:sldId id="270" r:id="rId9"/>
    <p:sldId id="268" r:id="rId10"/>
    <p:sldId id="272" r:id="rId11"/>
    <p:sldId id="271" r:id="rId12"/>
    <p:sldId id="280" r:id="rId13"/>
    <p:sldId id="274" r:id="rId14"/>
    <p:sldId id="275" r:id="rId15"/>
    <p:sldId id="276" r:id="rId16"/>
    <p:sldId id="25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E1247D-D3F5-F849-BB3C-400AE6E9BC82}" v="39" dt="2024-02-26T17:24:39.150"/>
    <p1510:client id="{FE63C5EA-4556-4496-8AFC-F6174D4DC0BE}" v="125" dt="2024-02-27T09:05:33.1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7"/>
  </p:normalViewPr>
  <p:slideViewPr>
    <p:cSldViewPr snapToGrid="0" snapToObjects="1">
      <p:cViewPr varScale="1">
        <p:scale>
          <a:sx n="108" d="100"/>
          <a:sy n="108"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44F9C7-5BE0-274B-8C59-18F650D67CE1}" type="datetimeFigureOut">
              <a:rPr lang="en-US" smtClean="0"/>
              <a:t>2/27/2024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E237D-9889-2244-80F8-11C8EACFFE7B}" type="slidenum">
              <a:rPr lang="en-US" smtClean="0"/>
              <a:t>‹#›</a:t>
            </a:fld>
            <a:endParaRPr lang="en-US"/>
          </a:p>
        </p:txBody>
      </p:sp>
    </p:spTree>
    <p:extLst>
      <p:ext uri="{BB962C8B-B14F-4D97-AF65-F5344CB8AC3E}">
        <p14:creationId xmlns:p14="http://schemas.microsoft.com/office/powerpoint/2010/main" val="2328926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7E237D-9889-2244-80F8-11C8EACFFE7B}" type="slidenum">
              <a:rPr lang="en-US" smtClean="0"/>
              <a:t>2</a:t>
            </a:fld>
            <a:endParaRPr lang="en-US"/>
          </a:p>
        </p:txBody>
      </p:sp>
    </p:spTree>
    <p:extLst>
      <p:ext uri="{BB962C8B-B14F-4D97-AF65-F5344CB8AC3E}">
        <p14:creationId xmlns:p14="http://schemas.microsoft.com/office/powerpoint/2010/main" val="1841520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2EEC3A64-F43C-C348-987C-66DE16412E48}" type="datetimeFigureOut">
              <a:rPr lang="en-US" smtClean="0"/>
              <a:t>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344095509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EEC3A64-F43C-C348-987C-66DE16412E48}" type="datetimeFigureOut">
              <a:rPr lang="en-US" smtClean="0"/>
              <a:t>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2971025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2EEC3A64-F43C-C348-987C-66DE16412E48}" type="datetimeFigureOut">
              <a:rPr lang="en-US" smtClean="0"/>
              <a:t>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310488021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2EEC3A64-F43C-C348-987C-66DE16412E48}" type="datetimeFigureOut">
              <a:rPr lang="en-US" smtClean="0"/>
              <a:t>2/27/2024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1723350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2EEC3A64-F43C-C348-987C-66DE16412E48}" type="datetimeFigureOut">
              <a:rPr lang="en-US" smtClean="0"/>
              <a:t>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7B1AC6-1717-CE48-8012-2718C4C99659}" type="slidenum">
              <a:rPr lang="en-US" smtClean="0"/>
              <a:t>‹#›</a:t>
            </a:fld>
            <a:endParaRPr lang="en-US"/>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2780504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EEC3A64-F43C-C348-987C-66DE16412E48}" type="datetimeFigureOut">
              <a:rPr lang="en-US" smtClean="0"/>
              <a:t>2/27/2024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410463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C3A64-F43C-C348-987C-66DE16412E48}" type="datetimeFigureOut">
              <a:rPr lang="en-US" smtClean="0"/>
              <a:t>2/27/2024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1431503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EEC3A64-F43C-C348-987C-66DE16412E48}" type="datetimeFigureOut">
              <a:rPr lang="en-US" smtClean="0"/>
              <a:t>2/27/2024</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1195194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2EEC3A64-F43C-C348-987C-66DE16412E48}" type="datetimeFigureOut">
              <a:rPr lang="en-US" smtClean="0"/>
              <a:t>2/27/2024</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a:p>
        </p:txBody>
      </p:sp>
      <p:sp>
        <p:nvSpPr>
          <p:cNvPr id="7" name="Slide Number Placeholder 6"/>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1155459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EEC3A64-F43C-C348-987C-66DE16412E48}"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35731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EEC3A64-F43C-C348-987C-66DE16412E48}"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7B1AC6-1717-CE48-8012-2718C4C99659}" type="slidenum">
              <a:rPr lang="en-US" smtClean="0"/>
              <a:t>‹#›</a:t>
            </a:fld>
            <a:endParaRPr lang="en-US"/>
          </a:p>
        </p:txBody>
      </p:sp>
    </p:spTree>
    <p:extLst>
      <p:ext uri="{BB962C8B-B14F-4D97-AF65-F5344CB8AC3E}">
        <p14:creationId xmlns:p14="http://schemas.microsoft.com/office/powerpoint/2010/main" val="1350536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EEC3A64-F43C-C348-987C-66DE16412E48}" type="datetimeFigureOut">
              <a:rPr lang="en-US" smtClean="0"/>
              <a:t>2/27/2024</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37B1AC6-1717-CE48-8012-2718C4C99659}" type="slidenum">
              <a:rPr lang="en-US" smtClean="0"/>
              <a:t>‹#›</a:t>
            </a:fld>
            <a:endParaRPr lang="en-US"/>
          </a:p>
        </p:txBody>
      </p:sp>
    </p:spTree>
    <p:extLst>
      <p:ext uri="{BB962C8B-B14F-4D97-AF65-F5344CB8AC3E}">
        <p14:creationId xmlns:p14="http://schemas.microsoft.com/office/powerpoint/2010/main" val="2591762647"/>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researchoutreach.org/articles/climate-change-impacts-transmission-vector-borne-diseases/"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journalistsresource.org/politics-and-government/surprise-billing-insurance-research/"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30478819@N08/40450902634"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s.elbe@sussex.ac.uk" TargetMode="External"/><Relationship Id="rId2" Type="http://schemas.openxmlformats.org/officeDocument/2006/relationships/hyperlink" Target="mailto:a.roemer-mahler@sussex.ac.uk" TargetMode="External"/><Relationship Id="rId1" Type="http://schemas.openxmlformats.org/officeDocument/2006/relationships/slideLayout" Target="../slideLayouts/slideLayout2.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8AE9-0B4E-DE4A-8970-7E6DC54827AE}"/>
              </a:ext>
            </a:extLst>
          </p:cNvPr>
          <p:cNvSpPr>
            <a:spLocks noGrp="1"/>
          </p:cNvSpPr>
          <p:nvPr>
            <p:ph type="ctrTitle"/>
          </p:nvPr>
        </p:nvSpPr>
        <p:spPr>
          <a:xfrm>
            <a:off x="804672" y="2404872"/>
            <a:ext cx="3044950" cy="1645920"/>
          </a:xfrm>
        </p:spPr>
        <p:txBody>
          <a:bodyPr>
            <a:normAutofit/>
          </a:bodyPr>
          <a:lstStyle/>
          <a:p>
            <a:r>
              <a:rPr lang="en-US" sz="2200"/>
              <a:t>Disease, diplomacy and development</a:t>
            </a:r>
          </a:p>
        </p:txBody>
      </p:sp>
      <p:sp>
        <p:nvSpPr>
          <p:cNvPr id="3" name="Subtitle 2">
            <a:extLst>
              <a:ext uri="{FF2B5EF4-FFF2-40B4-BE49-F238E27FC236}">
                <a16:creationId xmlns:a16="http://schemas.microsoft.com/office/drawing/2014/main" id="{752161B0-EBDD-0A49-8E6A-76AB9B806BDA}"/>
              </a:ext>
            </a:extLst>
          </p:cNvPr>
          <p:cNvSpPr>
            <a:spLocks noGrp="1"/>
          </p:cNvSpPr>
          <p:nvPr>
            <p:ph type="subTitle" idx="1"/>
          </p:nvPr>
        </p:nvSpPr>
        <p:spPr>
          <a:xfrm>
            <a:off x="1121822" y="4352544"/>
            <a:ext cx="2410650" cy="1239894"/>
          </a:xfrm>
        </p:spPr>
        <p:txBody>
          <a:bodyPr>
            <a:normAutofit/>
          </a:bodyPr>
          <a:lstStyle/>
          <a:p>
            <a:r>
              <a:rPr lang="en-US" sz="1800"/>
              <a:t>Anne Roemer-Mahler</a:t>
            </a:r>
          </a:p>
          <a:p>
            <a:r>
              <a:rPr lang="en-US" sz="1800"/>
              <a:t>&amp; Stefan Elbe</a:t>
            </a:r>
          </a:p>
        </p:txBody>
      </p:sp>
      <p:pic>
        <p:nvPicPr>
          <p:cNvPr id="5" name="Picture 4">
            <a:extLst>
              <a:ext uri="{FF2B5EF4-FFF2-40B4-BE49-F238E27FC236}">
                <a16:creationId xmlns:a16="http://schemas.microsoft.com/office/drawing/2014/main" id="{9113C123-EDB5-B44F-1FFB-50807445A37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23063" b="1"/>
          <a:stretch/>
        </p:blipFill>
        <p:spPr>
          <a:xfrm>
            <a:off x="4654296" y="10"/>
            <a:ext cx="7537703" cy="6857990"/>
          </a:xfrm>
          <a:prstGeom prst="rect">
            <a:avLst/>
          </a:prstGeom>
        </p:spPr>
      </p:pic>
      <p:sp>
        <p:nvSpPr>
          <p:cNvPr id="4" name="TextBox 3">
            <a:extLst>
              <a:ext uri="{FF2B5EF4-FFF2-40B4-BE49-F238E27FC236}">
                <a16:creationId xmlns:a16="http://schemas.microsoft.com/office/drawing/2014/main" id="{50B55C3F-6914-16D1-A202-5FF247CCD17B}"/>
              </a:ext>
            </a:extLst>
          </p:cNvPr>
          <p:cNvSpPr txBox="1"/>
          <p:nvPr/>
        </p:nvSpPr>
        <p:spPr>
          <a:xfrm>
            <a:off x="9570770" y="6657945"/>
            <a:ext cx="262123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researchoutreach.org/articles/climate-change-impacts-transmission-vector-borne-diseas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8504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C999-F28C-204B-B80D-DC567C48DF34}"/>
              </a:ext>
            </a:extLst>
          </p:cNvPr>
          <p:cNvSpPr>
            <a:spLocks noGrp="1"/>
          </p:cNvSpPr>
          <p:nvPr>
            <p:ph type="title"/>
          </p:nvPr>
        </p:nvSpPr>
        <p:spPr>
          <a:xfrm>
            <a:off x="5445496" y="978776"/>
            <a:ext cx="5925310" cy="1174991"/>
          </a:xfrm>
        </p:spPr>
        <p:txBody>
          <a:bodyPr>
            <a:normAutofit/>
          </a:bodyPr>
          <a:lstStyle/>
          <a:p>
            <a:r>
              <a:rPr lang="en-US" sz="1900" dirty="0"/>
              <a:t>Module tutors:</a:t>
            </a:r>
            <a:br>
              <a:rPr lang="en-US" sz="1900" dirty="0"/>
            </a:br>
            <a:r>
              <a:rPr lang="en-US" sz="1900" dirty="0"/>
              <a:t>Anne Roemer-Mahler &amp;</a:t>
            </a:r>
            <a:br>
              <a:rPr lang="en-US" sz="1900" dirty="0"/>
            </a:br>
            <a:r>
              <a:rPr lang="en-US" sz="1900" dirty="0"/>
              <a:t>Stefan Elbe </a:t>
            </a:r>
            <a:endParaRPr lang="en-US" sz="1900" dirty="0">
              <a:highlight>
                <a:srgbClr val="FFFF00"/>
              </a:highlight>
            </a:endParaRPr>
          </a:p>
        </p:txBody>
      </p:sp>
      <p:pic>
        <p:nvPicPr>
          <p:cNvPr id="7" name="Picture 6" descr="A person smiling at the camera&#10;&#10;Description automatically generated with medium confidence">
            <a:extLst>
              <a:ext uri="{FF2B5EF4-FFF2-40B4-BE49-F238E27FC236}">
                <a16:creationId xmlns:a16="http://schemas.microsoft.com/office/drawing/2014/main" id="{D907D144-E46F-0F4E-99E4-F1F05F7EFAE1}"/>
              </a:ext>
            </a:extLst>
          </p:cNvPr>
          <p:cNvPicPr>
            <a:picLocks noChangeAspect="1"/>
          </p:cNvPicPr>
          <p:nvPr/>
        </p:nvPicPr>
        <p:blipFill rotWithShape="1">
          <a:blip r:embed="rId3"/>
          <a:srcRect l="6652"/>
          <a:stretch/>
        </p:blipFill>
        <p:spPr>
          <a:xfrm>
            <a:off x="20" y="975370"/>
            <a:ext cx="2444477" cy="3712454"/>
          </a:xfrm>
          <a:prstGeom prst="rect">
            <a:avLst/>
          </a:prstGeom>
        </p:spPr>
      </p:pic>
      <p:sp>
        <p:nvSpPr>
          <p:cNvPr id="3" name="Content Placeholder 2">
            <a:extLst>
              <a:ext uri="{FF2B5EF4-FFF2-40B4-BE49-F238E27FC236}">
                <a16:creationId xmlns:a16="http://schemas.microsoft.com/office/drawing/2014/main" id="{00C727E0-322D-5048-A52E-BF640D434F09}"/>
              </a:ext>
            </a:extLst>
          </p:cNvPr>
          <p:cNvSpPr>
            <a:spLocks noGrp="1"/>
          </p:cNvSpPr>
          <p:nvPr>
            <p:ph idx="1"/>
          </p:nvPr>
        </p:nvSpPr>
        <p:spPr>
          <a:xfrm>
            <a:off x="5445496" y="2640692"/>
            <a:ext cx="5925310" cy="3255252"/>
          </a:xfrm>
        </p:spPr>
        <p:txBody>
          <a:bodyPr vert="horz" lIns="91440" tIns="45720" rIns="91440" bIns="45720" rtlCol="0" anchor="t">
            <a:normAutofit lnSpcReduction="10000"/>
          </a:bodyPr>
          <a:lstStyle/>
          <a:p>
            <a:pPr marL="0" indent="0">
              <a:lnSpc>
                <a:spcPct val="90000"/>
              </a:lnSpc>
              <a:buNone/>
            </a:pPr>
            <a:r>
              <a:rPr lang="en-GB" sz="1400"/>
              <a:t>Hello! </a:t>
            </a:r>
          </a:p>
          <a:p>
            <a:pPr marL="0" indent="0">
              <a:lnSpc>
                <a:spcPct val="90000"/>
              </a:lnSpc>
              <a:buNone/>
            </a:pPr>
            <a:r>
              <a:rPr lang="en-GB" sz="1400"/>
              <a:t>We will be co-teaching the module ”Disease, </a:t>
            </a:r>
            <a:r>
              <a:rPr lang="en-GB" sz="1400" dirty="0"/>
              <a:t>Diplomacy </a:t>
            </a:r>
            <a:r>
              <a:rPr lang="en-GB" sz="1400"/>
              <a:t>and </a:t>
            </a:r>
            <a:r>
              <a:rPr lang="en-GB" sz="1400" dirty="0"/>
              <a:t>Development</a:t>
            </a:r>
            <a:r>
              <a:rPr lang="en-GB" sz="1400"/>
              <a:t>”, bringing together our expertise on the international politics of health, development and security. </a:t>
            </a:r>
          </a:p>
          <a:p>
            <a:pPr marL="0" indent="0">
              <a:lnSpc>
                <a:spcPct val="90000"/>
              </a:lnSpc>
              <a:buNone/>
            </a:pPr>
            <a:r>
              <a:rPr lang="en-GB" sz="1400"/>
              <a:t>Post-Covid, it is hard to imagine that, two decades ago, when we starting researching ‘global health’, this was quite a niche topic. Today, disease threats are discussed in the key arenas of international diplomacy, including the UN General Assembly and Security Council, G7, G20 and BRICS meetings, the World Trade Organisation, bioweapons and climate change negotiations, and the Sustainable Development Goals, to name but a few.</a:t>
            </a:r>
          </a:p>
          <a:p>
            <a:pPr marL="0" indent="0">
              <a:lnSpc>
                <a:spcPct val="90000"/>
              </a:lnSpc>
              <a:buNone/>
            </a:pPr>
            <a:r>
              <a:rPr lang="en-GB" sz="1400"/>
              <a:t>We look forward to exploring with you how disease threats have become central to diplomacy and development. Anne’s particular expertise is the politics of access to medicines and vaccines, the rise (and fall?) of global health governance, and health security in Africa. </a:t>
            </a:r>
            <a:r>
              <a:rPr lang="en-GB" sz="1400" dirty="0"/>
              <a:t>Stefan's expertise is in global health security, global health diplomacy, and pandemic politics. </a:t>
            </a:r>
          </a:p>
        </p:txBody>
      </p:sp>
      <p:pic>
        <p:nvPicPr>
          <p:cNvPr id="4" name="Picture 3" descr="StefanElbePic.jpeg">
            <a:extLst>
              <a:ext uri="{FF2B5EF4-FFF2-40B4-BE49-F238E27FC236}">
                <a16:creationId xmlns:a16="http://schemas.microsoft.com/office/drawing/2014/main" id="{9D1D20BC-0127-44AE-7850-1E10E1F8E142}"/>
              </a:ext>
            </a:extLst>
          </p:cNvPr>
          <p:cNvPicPr>
            <a:picLocks noChangeAspect="1"/>
          </p:cNvPicPr>
          <p:nvPr/>
        </p:nvPicPr>
        <p:blipFill>
          <a:blip r:embed="rId4"/>
          <a:stretch>
            <a:fillRect/>
          </a:stretch>
        </p:blipFill>
        <p:spPr>
          <a:xfrm>
            <a:off x="2521284" y="976884"/>
            <a:ext cx="2559143" cy="3709416"/>
          </a:xfrm>
          <a:prstGeom prst="rect">
            <a:avLst/>
          </a:prstGeom>
        </p:spPr>
      </p:pic>
    </p:spTree>
    <p:extLst>
      <p:ext uri="{BB962C8B-B14F-4D97-AF65-F5344CB8AC3E}">
        <p14:creationId xmlns:p14="http://schemas.microsoft.com/office/powerpoint/2010/main" val="2131236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7D00-1F88-ED4D-88D6-8426B1E08743}"/>
              </a:ext>
            </a:extLst>
          </p:cNvPr>
          <p:cNvSpPr>
            <a:spLocks noGrp="1"/>
          </p:cNvSpPr>
          <p:nvPr>
            <p:ph type="title"/>
          </p:nvPr>
        </p:nvSpPr>
        <p:spPr>
          <a:xfrm>
            <a:off x="804672" y="978776"/>
            <a:ext cx="5925310" cy="1174991"/>
          </a:xfrm>
        </p:spPr>
        <p:txBody>
          <a:bodyPr>
            <a:normAutofit/>
          </a:bodyPr>
          <a:lstStyle/>
          <a:p>
            <a:r>
              <a:rPr lang="en-US" sz="2400"/>
              <a:t>This module is not about health</a:t>
            </a:r>
          </a:p>
        </p:txBody>
      </p:sp>
      <p:sp>
        <p:nvSpPr>
          <p:cNvPr id="3" name="Content Placeholder 2">
            <a:extLst>
              <a:ext uri="{FF2B5EF4-FFF2-40B4-BE49-F238E27FC236}">
                <a16:creationId xmlns:a16="http://schemas.microsoft.com/office/drawing/2014/main" id="{449E11A5-69BF-7C4A-A204-175EDA29E289}"/>
              </a:ext>
            </a:extLst>
          </p:cNvPr>
          <p:cNvSpPr>
            <a:spLocks noGrp="1"/>
          </p:cNvSpPr>
          <p:nvPr>
            <p:ph idx="1"/>
          </p:nvPr>
        </p:nvSpPr>
        <p:spPr>
          <a:xfrm>
            <a:off x="804672" y="2640692"/>
            <a:ext cx="5925310" cy="3255252"/>
          </a:xfrm>
        </p:spPr>
        <p:txBody>
          <a:bodyPr>
            <a:normAutofit/>
          </a:bodyPr>
          <a:lstStyle/>
          <a:p>
            <a:pPr marL="0" indent="0">
              <a:lnSpc>
                <a:spcPct val="90000"/>
              </a:lnSpc>
              <a:buNone/>
            </a:pPr>
            <a:r>
              <a:rPr lang="en-GB" sz="1500" dirty="0"/>
              <a:t>Rather, it is about the social and political processes that have brought (certain) diseases onto the international political agenda. This means that you can take this module without knowing anything about biology and medicine. You may, however, find your understanding of what ‘health’ is challenged in this module.</a:t>
            </a:r>
          </a:p>
          <a:p>
            <a:pPr marL="0" indent="0">
              <a:lnSpc>
                <a:spcPct val="90000"/>
              </a:lnSpc>
              <a:buNone/>
            </a:pPr>
            <a:r>
              <a:rPr lang="en-GB" sz="1500" dirty="0"/>
              <a:t>We will reflect on health and disease not as biological phenomena linked to the individual and the body. Rather, we will think about how health and disease are understood and addressed by social and, therefore, always also political processes. </a:t>
            </a:r>
          </a:p>
          <a:p>
            <a:pPr marL="0" indent="0">
              <a:lnSpc>
                <a:spcPct val="90000"/>
              </a:lnSpc>
              <a:buNone/>
            </a:pPr>
            <a:r>
              <a:rPr lang="en-GB" sz="1500" dirty="0"/>
              <a:t>Taking a political perspective on health is still far from mainstream, and there can be considerable reluctance in the public health and medical communities to engaging with the politics of health. Yet, the importance of politics in how we understand and respond to health threats was put into stark focus during the COVID pandemic.</a:t>
            </a:r>
            <a:endParaRPr lang="en-US" sz="1500" dirty="0"/>
          </a:p>
        </p:txBody>
      </p:sp>
      <p:pic>
        <p:nvPicPr>
          <p:cNvPr id="5" name="Picture 4" descr="Stethoscope on money on american flag&#10;&#10;Description automatically generated">
            <a:extLst>
              <a:ext uri="{FF2B5EF4-FFF2-40B4-BE49-F238E27FC236}">
                <a16:creationId xmlns:a16="http://schemas.microsoft.com/office/drawing/2014/main" id="{18400FA5-C57E-D93E-3AD7-559A98623AAA}"/>
              </a:ext>
            </a:extLst>
          </p:cNvPr>
          <p:cNvPicPr>
            <a:picLocks noChangeAspect="1"/>
          </p:cNvPicPr>
          <p:nvPr/>
        </p:nvPicPr>
        <p:blipFill>
          <a:blip r:embed="rId2">
            <a:extLst>
              <a:ext uri="{837473B0-CC2E-450A-ABE3-18F120FF3D39}">
                <a1611:picAttrSrcUrl xmlns:a1611="http://schemas.microsoft.com/office/drawing/2016/11/main" r:id="rId3"/>
              </a:ext>
            </a:extLst>
          </a:blip>
          <a:srcRect l="27363" r="27363"/>
          <a:stretch/>
        </p:blipFill>
        <p:spPr>
          <a:xfrm>
            <a:off x="7534654" y="10"/>
            <a:ext cx="4657345" cy="6857990"/>
          </a:xfrm>
          <a:prstGeom prst="rect">
            <a:avLst/>
          </a:prstGeom>
        </p:spPr>
      </p:pic>
      <p:sp>
        <p:nvSpPr>
          <p:cNvPr id="4" name="TextBox 3">
            <a:extLst>
              <a:ext uri="{FF2B5EF4-FFF2-40B4-BE49-F238E27FC236}">
                <a16:creationId xmlns:a16="http://schemas.microsoft.com/office/drawing/2014/main" id="{692539F5-99CE-0352-6896-990DEFE79D96}"/>
              </a:ext>
            </a:extLst>
          </p:cNvPr>
          <p:cNvSpPr txBox="1"/>
          <p:nvPr/>
        </p:nvSpPr>
        <p:spPr>
          <a:xfrm>
            <a:off x="7534654" y="6858000"/>
            <a:ext cx="4657345" cy="230832"/>
          </a:xfrm>
          <a:prstGeom prst="rect">
            <a:avLst/>
          </a:prstGeom>
          <a:noFill/>
        </p:spPr>
        <p:txBody>
          <a:bodyPr wrap="square" rtlCol="0">
            <a:spAutoFit/>
          </a:bodyPr>
          <a:lstStyle/>
          <a:p>
            <a:r>
              <a:rPr lang="en-US" sz="900">
                <a:hlinkClick r:id="rId3" tooltip="https://journalistsresource.org/politics-and-government/surprise-billing-insurance-research/"/>
              </a:rPr>
              <a:t>This Photo</a:t>
            </a:r>
            <a:r>
              <a:rPr lang="en-US" sz="900"/>
              <a:t> by Unknown Author is licensed under </a:t>
            </a:r>
            <a:r>
              <a:rPr lang="en-US" sz="900">
                <a:hlinkClick r:id="rId4" tooltip="https://creativecommons.org/licenses/by-nd/3.0/"/>
              </a:rPr>
              <a:t>CC BY-ND</a:t>
            </a:r>
            <a:endParaRPr lang="en-US" sz="900"/>
          </a:p>
        </p:txBody>
      </p:sp>
    </p:spTree>
    <p:extLst>
      <p:ext uri="{BB962C8B-B14F-4D97-AF65-F5344CB8AC3E}">
        <p14:creationId xmlns:p14="http://schemas.microsoft.com/office/powerpoint/2010/main" val="56085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F29A-6CF1-164E-8263-EB8572B12180}"/>
              </a:ext>
            </a:extLst>
          </p:cNvPr>
          <p:cNvSpPr>
            <a:spLocks noGrp="1"/>
          </p:cNvSpPr>
          <p:nvPr>
            <p:ph type="title"/>
          </p:nvPr>
        </p:nvSpPr>
        <p:spPr>
          <a:xfrm>
            <a:off x="804672" y="978776"/>
            <a:ext cx="5925310" cy="1174991"/>
          </a:xfrm>
        </p:spPr>
        <p:txBody>
          <a:bodyPr>
            <a:normAutofit/>
          </a:bodyPr>
          <a:lstStyle/>
          <a:p>
            <a:r>
              <a:rPr lang="en-US" sz="2400"/>
              <a:t>This module is not about the pandemic</a:t>
            </a:r>
          </a:p>
        </p:txBody>
      </p:sp>
      <p:sp>
        <p:nvSpPr>
          <p:cNvPr id="3" name="Content Placeholder 2">
            <a:extLst>
              <a:ext uri="{FF2B5EF4-FFF2-40B4-BE49-F238E27FC236}">
                <a16:creationId xmlns:a16="http://schemas.microsoft.com/office/drawing/2014/main" id="{001DA86B-EA9B-4A41-9D0B-8A9BC5840E0D}"/>
              </a:ext>
            </a:extLst>
          </p:cNvPr>
          <p:cNvSpPr>
            <a:spLocks noGrp="1"/>
          </p:cNvSpPr>
          <p:nvPr>
            <p:ph idx="1"/>
          </p:nvPr>
        </p:nvSpPr>
        <p:spPr>
          <a:xfrm>
            <a:off x="804672" y="2640692"/>
            <a:ext cx="5925310" cy="3255252"/>
          </a:xfrm>
        </p:spPr>
        <p:txBody>
          <a:bodyPr vert="horz" lIns="91440" tIns="45720" rIns="91440" bIns="45720" rtlCol="0" anchor="t">
            <a:normAutofit/>
          </a:bodyPr>
          <a:lstStyle/>
          <a:p>
            <a:pPr marL="0" indent="0">
              <a:lnSpc>
                <a:spcPct val="90000"/>
              </a:lnSpc>
              <a:buNone/>
            </a:pPr>
            <a:r>
              <a:rPr lang="en-GB" sz="1400" dirty="0"/>
              <a:t>We have been offering this module for three years prior to the pandemic, and one session was reserved for the international politics of pandemic preparedness because it had long been predicted that a global pandemic was likely to happen.</a:t>
            </a:r>
          </a:p>
          <a:p>
            <a:pPr marL="0" indent="0">
              <a:lnSpc>
                <a:spcPct val="90000"/>
              </a:lnSpc>
              <a:buNone/>
            </a:pPr>
            <a:r>
              <a:rPr lang="en-GB" sz="1400" dirty="0"/>
              <a:t>We expect that our experiences during Covid will be a reference point for many of the discussions we are having during the module. Yet, this module is not about the pandemic. “Disease, Diplomacy and Development” spans a much wider field, including the rise of ‘international health’ in the era of colonialism and the impact that this history has on current ideas and practices of ‘global health’; the nexus between health and development as well as health and national security; the role of pharmaceutical companies in global health governance; and the rise of new powers, such as China and India.</a:t>
            </a:r>
          </a:p>
          <a:p>
            <a:pPr marL="0" indent="0">
              <a:lnSpc>
                <a:spcPct val="90000"/>
              </a:lnSpc>
              <a:buNone/>
            </a:pPr>
            <a:r>
              <a:rPr lang="en-GB" sz="1400" dirty="0"/>
              <a:t>The following slides give you an idea of some of the issues we will discuss. You can find all articles on: thinkglobalhealth.org</a:t>
            </a:r>
          </a:p>
          <a:p>
            <a:pPr marL="0" indent="0">
              <a:lnSpc>
                <a:spcPct val="90000"/>
              </a:lnSpc>
              <a:buNone/>
            </a:pPr>
            <a:endParaRPr lang="en-US" sz="1400" dirty="0"/>
          </a:p>
        </p:txBody>
      </p:sp>
      <p:pic>
        <p:nvPicPr>
          <p:cNvPr id="5" name="Picture 4" descr="A stethoscope around a globe&#10;&#10;Description automatically generated">
            <a:extLst>
              <a:ext uri="{FF2B5EF4-FFF2-40B4-BE49-F238E27FC236}">
                <a16:creationId xmlns:a16="http://schemas.microsoft.com/office/drawing/2014/main" id="{A542D06D-F832-D1CB-5BBA-A4F724E9CC1D}"/>
              </a:ext>
            </a:extLst>
          </p:cNvPr>
          <p:cNvPicPr>
            <a:picLocks noChangeAspect="1"/>
          </p:cNvPicPr>
          <p:nvPr/>
        </p:nvPicPr>
        <p:blipFill>
          <a:blip r:embed="rId2">
            <a:extLst>
              <a:ext uri="{837473B0-CC2E-450A-ABE3-18F120FF3D39}">
                <a1611:picAttrSrcUrl xmlns:a1611="http://schemas.microsoft.com/office/drawing/2016/11/main" r:id="rId3"/>
              </a:ext>
            </a:extLst>
          </a:blip>
          <a:srcRect l="27340" r="27340"/>
          <a:stretch/>
        </p:blipFill>
        <p:spPr>
          <a:xfrm>
            <a:off x="7534654" y="10"/>
            <a:ext cx="4657345" cy="6857990"/>
          </a:xfrm>
          <a:prstGeom prst="rect">
            <a:avLst/>
          </a:prstGeom>
        </p:spPr>
      </p:pic>
      <p:sp>
        <p:nvSpPr>
          <p:cNvPr id="4" name="TextBox 3">
            <a:extLst>
              <a:ext uri="{FF2B5EF4-FFF2-40B4-BE49-F238E27FC236}">
                <a16:creationId xmlns:a16="http://schemas.microsoft.com/office/drawing/2014/main" id="{650A485C-6A7B-30E7-2ECC-80784E570342}"/>
              </a:ext>
            </a:extLst>
          </p:cNvPr>
          <p:cNvSpPr txBox="1"/>
          <p:nvPr/>
        </p:nvSpPr>
        <p:spPr>
          <a:xfrm>
            <a:off x="7534654" y="6858000"/>
            <a:ext cx="4657345" cy="230832"/>
          </a:xfrm>
          <a:prstGeom prst="rect">
            <a:avLst/>
          </a:prstGeom>
          <a:noFill/>
        </p:spPr>
        <p:txBody>
          <a:bodyPr wrap="square" rtlCol="0">
            <a:spAutoFit/>
          </a:bodyPr>
          <a:lstStyle/>
          <a:p>
            <a:r>
              <a:rPr lang="en-US" sz="900">
                <a:hlinkClick r:id="rId3" tooltip="https://www.flickr.com/photos/30478819@N08/40450902634"/>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984792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FF41CD-0B20-014E-B83F-641E2D61B92C}"/>
              </a:ext>
            </a:extLst>
          </p:cNvPr>
          <p:cNvPicPr>
            <a:picLocks noChangeAspect="1"/>
          </p:cNvPicPr>
          <p:nvPr/>
        </p:nvPicPr>
        <p:blipFill>
          <a:blip r:embed="rId2"/>
          <a:stretch/>
        </p:blipFill>
        <p:spPr>
          <a:xfrm>
            <a:off x="804334" y="809625"/>
            <a:ext cx="10583332" cy="5238750"/>
          </a:xfrm>
          <a:prstGeom prst="rect">
            <a:avLst/>
          </a:prstGeom>
        </p:spPr>
      </p:pic>
    </p:spTree>
    <p:extLst>
      <p:ext uri="{BB962C8B-B14F-4D97-AF65-F5344CB8AC3E}">
        <p14:creationId xmlns:p14="http://schemas.microsoft.com/office/powerpoint/2010/main" val="139552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94D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32FF41CD-0B20-014E-B83F-641E2D61B92C}"/>
              </a:ext>
            </a:extLst>
          </p:cNvPr>
          <p:cNvPicPr>
            <a:picLocks noChangeAspect="1"/>
          </p:cNvPicPr>
          <p:nvPr/>
        </p:nvPicPr>
        <p:blipFill>
          <a:blip r:embed="rId2"/>
          <a:stretch>
            <a:fillRect/>
          </a:stretch>
        </p:blipFill>
        <p:spPr>
          <a:xfrm>
            <a:off x="1127929" y="1603234"/>
            <a:ext cx="9936142" cy="3651532"/>
          </a:xfrm>
          <a:prstGeom prst="rect">
            <a:avLst/>
          </a:prstGeom>
        </p:spPr>
      </p:pic>
    </p:spTree>
    <p:extLst>
      <p:ext uri="{BB962C8B-B14F-4D97-AF65-F5344CB8AC3E}">
        <p14:creationId xmlns:p14="http://schemas.microsoft.com/office/powerpoint/2010/main" val="2534909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4FCD5C-7443-4EBD-B37B-EAB86BF09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920" y="804334"/>
            <a:ext cx="10550161" cy="510226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10E9B40-C467-4CDE-8CC1-38533731D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968883"/>
            <a:ext cx="10222992" cy="4773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39788398-A6CF-CE44-B093-606A24B17591}"/>
              </a:ext>
            </a:extLst>
          </p:cNvPr>
          <p:cNvPicPr>
            <a:picLocks noChangeAspect="1"/>
          </p:cNvPicPr>
          <p:nvPr/>
        </p:nvPicPr>
        <p:blipFill>
          <a:blip r:embed="rId2"/>
          <a:stretch>
            <a:fillRect/>
          </a:stretch>
        </p:blipFill>
        <p:spPr>
          <a:xfrm>
            <a:off x="1304544" y="1594607"/>
            <a:ext cx="9582912" cy="3521720"/>
          </a:xfrm>
          <a:prstGeom prst="rect">
            <a:avLst/>
          </a:prstGeom>
        </p:spPr>
      </p:pic>
    </p:spTree>
    <p:extLst>
      <p:ext uri="{BB962C8B-B14F-4D97-AF65-F5344CB8AC3E}">
        <p14:creationId xmlns:p14="http://schemas.microsoft.com/office/powerpoint/2010/main" val="29607014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2B71293D-DDD0-854C-A4E4-EBE357BA15A6}"/>
              </a:ext>
            </a:extLst>
          </p:cNvPr>
          <p:cNvPicPr>
            <a:picLocks noChangeAspect="1"/>
          </p:cNvPicPr>
          <p:nvPr/>
        </p:nvPicPr>
        <p:blipFill>
          <a:blip r:embed="rId2"/>
          <a:stretch>
            <a:fillRect/>
          </a:stretch>
        </p:blipFill>
        <p:spPr>
          <a:xfrm>
            <a:off x="1127929" y="1565973"/>
            <a:ext cx="9936142" cy="3726053"/>
          </a:xfrm>
          <a:prstGeom prst="rect">
            <a:avLst/>
          </a:prstGeom>
        </p:spPr>
      </p:pic>
    </p:spTree>
    <p:extLst>
      <p:ext uri="{BB962C8B-B14F-4D97-AF65-F5344CB8AC3E}">
        <p14:creationId xmlns:p14="http://schemas.microsoft.com/office/powerpoint/2010/main" val="334104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84FCD5C-7443-4EBD-B37B-EAB86BF09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920" y="804334"/>
            <a:ext cx="10550161" cy="510226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10E9B40-C467-4CDE-8CC1-38533731D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968883"/>
            <a:ext cx="10222992" cy="4773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2FF41CD-0B20-014E-B83F-641E2D61B92C}"/>
              </a:ext>
            </a:extLst>
          </p:cNvPr>
          <p:cNvPicPr>
            <a:picLocks noChangeAspect="1"/>
          </p:cNvPicPr>
          <p:nvPr/>
        </p:nvPicPr>
        <p:blipFill>
          <a:blip r:embed="rId2"/>
          <a:stretch/>
        </p:blipFill>
        <p:spPr>
          <a:xfrm>
            <a:off x="1921164" y="1288923"/>
            <a:ext cx="8349671" cy="4133088"/>
          </a:xfrm>
          <a:prstGeom prst="rect">
            <a:avLst/>
          </a:prstGeom>
        </p:spPr>
      </p:pic>
    </p:spTree>
    <p:extLst>
      <p:ext uri="{BB962C8B-B14F-4D97-AF65-F5344CB8AC3E}">
        <p14:creationId xmlns:p14="http://schemas.microsoft.com/office/powerpoint/2010/main" val="134134589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144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5A20A6AC-0317-4944-B114-6B0859E59783}"/>
              </a:ext>
            </a:extLst>
          </p:cNvPr>
          <p:cNvPicPr>
            <a:picLocks noChangeAspect="1"/>
          </p:cNvPicPr>
          <p:nvPr/>
        </p:nvPicPr>
        <p:blipFill>
          <a:blip r:embed="rId2"/>
          <a:stretch>
            <a:fillRect/>
          </a:stretch>
        </p:blipFill>
        <p:spPr>
          <a:xfrm>
            <a:off x="1127929" y="1565973"/>
            <a:ext cx="9936142" cy="3726053"/>
          </a:xfrm>
          <a:prstGeom prst="rect">
            <a:avLst/>
          </a:prstGeom>
        </p:spPr>
      </p:pic>
    </p:spTree>
    <p:extLst>
      <p:ext uri="{BB962C8B-B14F-4D97-AF65-F5344CB8AC3E}">
        <p14:creationId xmlns:p14="http://schemas.microsoft.com/office/powerpoint/2010/main" val="1684911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BAD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26E334C-9293-8142-A71A-E1D4BB6D8252}"/>
              </a:ext>
            </a:extLst>
          </p:cNvPr>
          <p:cNvPicPr>
            <a:picLocks noChangeAspect="1"/>
          </p:cNvPicPr>
          <p:nvPr/>
        </p:nvPicPr>
        <p:blipFill>
          <a:blip r:embed="rId2"/>
          <a:stretch/>
        </p:blipFill>
        <p:spPr>
          <a:xfrm>
            <a:off x="1417242" y="1124712"/>
            <a:ext cx="9357515" cy="4608576"/>
          </a:xfrm>
          <a:prstGeom prst="rect">
            <a:avLst/>
          </a:prstGeom>
        </p:spPr>
      </p:pic>
    </p:spTree>
    <p:extLst>
      <p:ext uri="{BB962C8B-B14F-4D97-AF65-F5344CB8AC3E}">
        <p14:creationId xmlns:p14="http://schemas.microsoft.com/office/powerpoint/2010/main" val="95856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7306-0F17-FBE3-9086-D649B0F94E02}"/>
              </a:ext>
            </a:extLst>
          </p:cNvPr>
          <p:cNvSpPr>
            <a:spLocks noGrp="1"/>
          </p:cNvSpPr>
          <p:nvPr>
            <p:ph type="title"/>
          </p:nvPr>
        </p:nvSpPr>
        <p:spPr>
          <a:xfrm>
            <a:off x="5445496" y="978776"/>
            <a:ext cx="5925310" cy="1174991"/>
          </a:xfrm>
        </p:spPr>
        <p:txBody>
          <a:bodyPr>
            <a:normAutofit/>
          </a:bodyPr>
          <a:lstStyle/>
          <a:p>
            <a:r>
              <a:rPr lang="en-US" sz="2400"/>
              <a:t>Module overview</a:t>
            </a:r>
          </a:p>
        </p:txBody>
      </p:sp>
      <p:pic>
        <p:nvPicPr>
          <p:cNvPr id="5" name="Picture 4" descr="Metallic spheres connected in mesh">
            <a:extLst>
              <a:ext uri="{FF2B5EF4-FFF2-40B4-BE49-F238E27FC236}">
                <a16:creationId xmlns:a16="http://schemas.microsoft.com/office/drawing/2014/main" id="{B91F7501-0A72-DE94-013D-52C316E0B7A4}"/>
              </a:ext>
            </a:extLst>
          </p:cNvPr>
          <p:cNvPicPr>
            <a:picLocks noChangeAspect="1"/>
          </p:cNvPicPr>
          <p:nvPr/>
        </p:nvPicPr>
        <p:blipFill rotWithShape="1">
          <a:blip r:embed="rId2"/>
          <a:srcRect l="26109" r="28560" b="-1"/>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FE4758D8-EAB1-BC88-324C-7C5397ACE561}"/>
              </a:ext>
            </a:extLst>
          </p:cNvPr>
          <p:cNvSpPr>
            <a:spLocks noGrp="1"/>
          </p:cNvSpPr>
          <p:nvPr>
            <p:ph idx="1"/>
          </p:nvPr>
        </p:nvSpPr>
        <p:spPr>
          <a:xfrm>
            <a:off x="5445496" y="2640692"/>
            <a:ext cx="5925310" cy="3255252"/>
          </a:xfrm>
        </p:spPr>
        <p:txBody>
          <a:bodyPr>
            <a:normAutofit/>
          </a:bodyPr>
          <a:lstStyle/>
          <a:p>
            <a:pPr marL="0" indent="0">
              <a:buNone/>
            </a:pPr>
            <a:r>
              <a:rPr lang="en-GB" sz="1700">
                <a:effectLst/>
                <a:latin typeface="Calibri" panose="020F0502020204030204" pitchFamily="34" charset="0"/>
                <a:ea typeface="Calibri" panose="020F0502020204030204" pitchFamily="34" charset="0"/>
                <a:cs typeface="Arial" panose="020B0604020202020204" pitchFamily="34" charset="0"/>
              </a:rPr>
              <a:t>The 21st century confronts a wide range of pressing global health challenges – from threatening pandemics like COVID-19, and endemic diseases that undermine development goals, through to increasingly risky forms of scientific research. Which are the major contemporary health challenges for sustainable development and international security? How are those intersecting health challenges governed at global level? What international political dynamics are shaping peoples’ health around the world? This module provides students with an in-depth understanding of the major global health challenges, as well as the international power dynamics shaping this field as it enters a post-COVID, post-global, and post-colonial era</a:t>
            </a:r>
            <a:endParaRPr lang="en-US" sz="1700"/>
          </a:p>
        </p:txBody>
      </p:sp>
    </p:spTree>
    <p:extLst>
      <p:ext uri="{BB962C8B-B14F-4D97-AF65-F5344CB8AC3E}">
        <p14:creationId xmlns:p14="http://schemas.microsoft.com/office/powerpoint/2010/main" val="65025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5" name="Picture 14" descr="A wall covered with sticky notes.">
            <a:extLst>
              <a:ext uri="{FF2B5EF4-FFF2-40B4-BE49-F238E27FC236}">
                <a16:creationId xmlns:a16="http://schemas.microsoft.com/office/drawing/2014/main" id="{8B45AAE8-CF9C-7FCC-8CBB-B5BDB34665BC}"/>
              </a:ext>
            </a:extLst>
          </p:cNvPr>
          <p:cNvPicPr>
            <a:picLocks noChangeAspect="1"/>
          </p:cNvPicPr>
          <p:nvPr/>
        </p:nvPicPr>
        <p:blipFill rotWithShape="1">
          <a:blip r:embed="rId2"/>
          <a:srcRect l="20807" r="24081" b="-1"/>
          <a:stretch/>
        </p:blipFill>
        <p:spPr>
          <a:xfrm>
            <a:off x="642" y="10"/>
            <a:ext cx="6096000" cy="6857990"/>
          </a:xfrm>
          <a:prstGeom prst="rect">
            <a:avLst/>
          </a:prstGeom>
        </p:spPr>
      </p:pic>
      <p:sp>
        <p:nvSpPr>
          <p:cNvPr id="2" name="Title 1">
            <a:extLst>
              <a:ext uri="{FF2B5EF4-FFF2-40B4-BE49-F238E27FC236}">
                <a16:creationId xmlns:a16="http://schemas.microsoft.com/office/drawing/2014/main" id="{5B3F53E1-605D-7740-82F9-F491EBEF94B3}"/>
              </a:ext>
            </a:extLst>
          </p:cNvPr>
          <p:cNvSpPr>
            <a:spLocks noGrp="1"/>
          </p:cNvSpPr>
          <p:nvPr>
            <p:ph type="title"/>
          </p:nvPr>
        </p:nvSpPr>
        <p:spPr>
          <a:xfrm>
            <a:off x="804672" y="2841505"/>
            <a:ext cx="4487298" cy="1174991"/>
          </a:xfrm>
          <a:solidFill>
            <a:schemeClr val="tx1">
              <a:alpha val="60000"/>
            </a:schemeClr>
          </a:solidFill>
          <a:ln>
            <a:solidFill>
              <a:schemeClr val="bg1"/>
            </a:solidFill>
          </a:ln>
        </p:spPr>
        <p:txBody>
          <a:bodyPr>
            <a:normAutofit/>
          </a:bodyPr>
          <a:lstStyle/>
          <a:p>
            <a:r>
              <a:rPr lang="en-US" sz="2400">
                <a:solidFill>
                  <a:schemeClr val="bg1"/>
                </a:solidFill>
              </a:rPr>
              <a:t>Weekly topics</a:t>
            </a:r>
          </a:p>
        </p:txBody>
      </p:sp>
      <p:sp>
        <p:nvSpPr>
          <p:cNvPr id="3" name="Content Placeholder 2">
            <a:extLst>
              <a:ext uri="{FF2B5EF4-FFF2-40B4-BE49-F238E27FC236}">
                <a16:creationId xmlns:a16="http://schemas.microsoft.com/office/drawing/2014/main" id="{08C0CCD5-E509-3443-B9B0-CA49B6AB8CE1}"/>
              </a:ext>
            </a:extLst>
          </p:cNvPr>
          <p:cNvSpPr>
            <a:spLocks noGrp="1"/>
          </p:cNvSpPr>
          <p:nvPr>
            <p:ph idx="1"/>
          </p:nvPr>
        </p:nvSpPr>
        <p:spPr>
          <a:xfrm>
            <a:off x="6743941" y="976129"/>
            <a:ext cx="4804931" cy="4919815"/>
          </a:xfrm>
        </p:spPr>
        <p:txBody>
          <a:bodyPr anchor="ctr">
            <a:normAutofit/>
          </a:bodyPr>
          <a:lstStyle/>
          <a:p>
            <a:pPr>
              <a:lnSpc>
                <a:spcPct val="90000"/>
              </a:lnSpc>
            </a:pPr>
            <a:r>
              <a:rPr lang="en-GB" b="0" i="0" dirty="0">
                <a:effectLst/>
                <a:latin typeface="Calibri"/>
                <a:ea typeface="Calibri"/>
                <a:cs typeface="Calibri"/>
              </a:rPr>
              <a:t>W1: What is ‘Global Health’? And how does politics come in?</a:t>
            </a:r>
          </a:p>
          <a:p>
            <a:pPr>
              <a:lnSpc>
                <a:spcPct val="90000"/>
              </a:lnSpc>
            </a:pPr>
            <a:r>
              <a:rPr lang="en-GB" b="0" i="0" dirty="0">
                <a:effectLst/>
                <a:latin typeface="Calibri"/>
                <a:ea typeface="Calibri"/>
                <a:cs typeface="Calibri"/>
              </a:rPr>
              <a:t>W2: The rise (and fall?) of global health governance</a:t>
            </a:r>
          </a:p>
          <a:p>
            <a:pPr>
              <a:lnSpc>
                <a:spcPct val="90000"/>
              </a:lnSpc>
            </a:pPr>
            <a:r>
              <a:rPr lang="en-GB" b="0" i="0" dirty="0">
                <a:effectLst/>
                <a:latin typeface="Calibri"/>
                <a:ea typeface="Calibri"/>
                <a:cs typeface="Calibri"/>
              </a:rPr>
              <a:t>W3: Health for Development?</a:t>
            </a:r>
          </a:p>
          <a:p>
            <a:pPr>
              <a:lnSpc>
                <a:spcPct val="90000"/>
              </a:lnSpc>
            </a:pPr>
            <a:r>
              <a:rPr lang="en-GB" b="0" i="0" dirty="0">
                <a:effectLst/>
                <a:latin typeface="Calibri"/>
                <a:ea typeface="Calibri"/>
                <a:cs typeface="Calibri"/>
              </a:rPr>
              <a:t>W4: Disease as structural violence</a:t>
            </a:r>
          </a:p>
          <a:p>
            <a:pPr>
              <a:lnSpc>
                <a:spcPct val="90000"/>
              </a:lnSpc>
            </a:pPr>
            <a:r>
              <a:rPr lang="en-GB" b="0" i="0" dirty="0">
                <a:effectLst/>
                <a:latin typeface="Calibri"/>
                <a:ea typeface="Calibri"/>
                <a:cs typeface="Calibri"/>
              </a:rPr>
              <a:t>W5: De-colonising ‘global’ health</a:t>
            </a:r>
          </a:p>
          <a:p>
            <a:pPr>
              <a:lnSpc>
                <a:spcPct val="90000"/>
              </a:lnSpc>
            </a:pPr>
            <a:r>
              <a:rPr lang="en-GB" b="0" i="0" dirty="0">
                <a:effectLst/>
                <a:latin typeface="Calibri"/>
                <a:ea typeface="Calibri"/>
                <a:cs typeface="Calibri"/>
              </a:rPr>
              <a:t>W6: Essay Workshop</a:t>
            </a:r>
          </a:p>
          <a:p>
            <a:pPr>
              <a:lnSpc>
                <a:spcPct val="90000"/>
              </a:lnSpc>
            </a:pPr>
            <a:r>
              <a:rPr lang="en-GB" b="0" i="0" dirty="0">
                <a:effectLst/>
                <a:latin typeface="Calibri"/>
                <a:ea typeface="Calibri"/>
                <a:cs typeface="Calibri"/>
              </a:rPr>
              <a:t>W7: </a:t>
            </a:r>
            <a:r>
              <a:rPr lang="en-GB" dirty="0">
                <a:latin typeface="Calibri"/>
                <a:ea typeface="Calibri"/>
                <a:cs typeface="Calibri"/>
              </a:rPr>
              <a:t>Pandemic Politics</a:t>
            </a:r>
            <a:endParaRPr lang="en-GB" b="0" i="0" dirty="0">
              <a:effectLst/>
              <a:latin typeface="Calibri"/>
              <a:ea typeface="Calibri"/>
              <a:cs typeface="Calibri"/>
            </a:endParaRPr>
          </a:p>
          <a:p>
            <a:pPr>
              <a:lnSpc>
                <a:spcPct val="90000"/>
              </a:lnSpc>
            </a:pPr>
            <a:r>
              <a:rPr lang="en-GB" b="0" i="0" dirty="0">
                <a:effectLst/>
                <a:latin typeface="Calibri"/>
                <a:ea typeface="Calibri"/>
                <a:cs typeface="Calibri"/>
              </a:rPr>
              <a:t>W8: Biosecurity </a:t>
            </a:r>
            <a:r>
              <a:rPr lang="en-GB" dirty="0">
                <a:latin typeface="Calibri"/>
                <a:ea typeface="Calibri"/>
                <a:cs typeface="Calibri"/>
              </a:rPr>
              <a:t>&amp; Bioterrorism</a:t>
            </a:r>
            <a:endParaRPr lang="en-GB" b="0" i="0" dirty="0">
              <a:effectLst/>
              <a:latin typeface="Calibri"/>
              <a:ea typeface="Calibri"/>
              <a:cs typeface="Calibri"/>
            </a:endParaRPr>
          </a:p>
          <a:p>
            <a:pPr>
              <a:lnSpc>
                <a:spcPct val="90000"/>
              </a:lnSpc>
            </a:pPr>
            <a:r>
              <a:rPr lang="en-GB" b="0" i="0">
                <a:effectLst/>
                <a:latin typeface="Calibri"/>
                <a:ea typeface="Calibri"/>
                <a:cs typeface="Calibri"/>
              </a:rPr>
              <a:t>W9: </a:t>
            </a:r>
            <a:r>
              <a:rPr lang="en-GB">
                <a:latin typeface="Calibri"/>
                <a:ea typeface="Calibri"/>
                <a:cs typeface="Calibri"/>
              </a:rPr>
              <a:t>Biological Danger in the Life Sciences </a:t>
            </a:r>
          </a:p>
          <a:p>
            <a:pPr>
              <a:lnSpc>
                <a:spcPct val="90000"/>
              </a:lnSpc>
            </a:pPr>
            <a:r>
              <a:rPr lang="en-GB" b="0" i="0">
                <a:effectLst/>
                <a:latin typeface="Calibri"/>
                <a:ea typeface="Calibri"/>
                <a:cs typeface="Calibri"/>
              </a:rPr>
              <a:t>W10: Global Health Security in Africa</a:t>
            </a:r>
            <a:endParaRPr lang="en-GB"/>
          </a:p>
          <a:p>
            <a:pPr>
              <a:lnSpc>
                <a:spcPct val="90000"/>
              </a:lnSpc>
            </a:pPr>
            <a:r>
              <a:rPr lang="en-GB" b="0" i="0" dirty="0">
                <a:effectLst/>
                <a:latin typeface="Calibri"/>
                <a:ea typeface="Calibri"/>
                <a:cs typeface="Calibri"/>
              </a:rPr>
              <a:t>W11: Essay Tutorials</a:t>
            </a:r>
          </a:p>
        </p:txBody>
      </p:sp>
    </p:spTree>
    <p:extLst>
      <p:ext uri="{BB962C8B-B14F-4D97-AF65-F5344CB8AC3E}">
        <p14:creationId xmlns:p14="http://schemas.microsoft.com/office/powerpoint/2010/main" val="856438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descr="Three neatly stacked books">
            <a:extLst>
              <a:ext uri="{FF2B5EF4-FFF2-40B4-BE49-F238E27FC236}">
                <a16:creationId xmlns:a16="http://schemas.microsoft.com/office/drawing/2014/main" id="{41AAF475-EE8C-297B-274F-8105034F4B0F}"/>
              </a:ext>
            </a:extLst>
          </p:cNvPr>
          <p:cNvPicPr>
            <a:picLocks noChangeAspect="1"/>
          </p:cNvPicPr>
          <p:nvPr/>
        </p:nvPicPr>
        <p:blipFill rotWithShape="1">
          <a:blip r:embed="rId2"/>
          <a:srcRect l="40198" r="467" b="-1"/>
          <a:stretch/>
        </p:blipFill>
        <p:spPr>
          <a:xfrm>
            <a:off x="642" y="10"/>
            <a:ext cx="6096000" cy="6857990"/>
          </a:xfrm>
          <a:prstGeom prst="rect">
            <a:avLst/>
          </a:prstGeom>
        </p:spPr>
      </p:pic>
      <p:sp>
        <p:nvSpPr>
          <p:cNvPr id="2" name="Title 1">
            <a:extLst>
              <a:ext uri="{FF2B5EF4-FFF2-40B4-BE49-F238E27FC236}">
                <a16:creationId xmlns:a16="http://schemas.microsoft.com/office/drawing/2014/main" id="{ED2A8608-A465-B749-A9B5-9730EE367ACD}"/>
              </a:ext>
            </a:extLst>
          </p:cNvPr>
          <p:cNvSpPr>
            <a:spLocks noGrp="1"/>
          </p:cNvSpPr>
          <p:nvPr>
            <p:ph type="title"/>
          </p:nvPr>
        </p:nvSpPr>
        <p:spPr>
          <a:xfrm>
            <a:off x="804672" y="2841505"/>
            <a:ext cx="4487298" cy="1174991"/>
          </a:xfrm>
          <a:solidFill>
            <a:schemeClr val="tx1">
              <a:alpha val="60000"/>
            </a:schemeClr>
          </a:solidFill>
          <a:ln>
            <a:solidFill>
              <a:schemeClr val="bg1"/>
            </a:solidFill>
          </a:ln>
        </p:spPr>
        <p:txBody>
          <a:bodyPr>
            <a:normAutofit/>
          </a:bodyPr>
          <a:lstStyle/>
          <a:p>
            <a:r>
              <a:rPr lang="en-US" sz="2400">
                <a:solidFill>
                  <a:schemeClr val="bg1"/>
                </a:solidFill>
              </a:rPr>
              <a:t>Taster readings</a:t>
            </a:r>
          </a:p>
        </p:txBody>
      </p:sp>
      <p:sp>
        <p:nvSpPr>
          <p:cNvPr id="3" name="Content Placeholder 2">
            <a:extLst>
              <a:ext uri="{FF2B5EF4-FFF2-40B4-BE49-F238E27FC236}">
                <a16:creationId xmlns:a16="http://schemas.microsoft.com/office/drawing/2014/main" id="{506B7276-A00E-234A-9662-D1DA36954DBA}"/>
              </a:ext>
            </a:extLst>
          </p:cNvPr>
          <p:cNvSpPr>
            <a:spLocks noGrp="1"/>
          </p:cNvSpPr>
          <p:nvPr>
            <p:ph idx="1"/>
          </p:nvPr>
        </p:nvSpPr>
        <p:spPr>
          <a:xfrm>
            <a:off x="6743941" y="976129"/>
            <a:ext cx="4804931" cy="4919815"/>
          </a:xfrm>
        </p:spPr>
        <p:txBody>
          <a:bodyPr anchor="ctr">
            <a:normAutofit/>
          </a:bodyPr>
          <a:lstStyle/>
          <a:p>
            <a:pPr>
              <a:buFont typeface="Arial" panose="020B0604020202020204" pitchFamily="34" charset="0"/>
              <a:buChar char="•"/>
            </a:pPr>
            <a:r>
              <a:rPr lang="en-GB"/>
              <a:t>Stefan Elbe (2022) Who Owns a Deadly Virus? Viral Sovereignty, Global Health Emergencies, and the Matrix of the International’, International Political Sociology 16:2, olab037.</a:t>
            </a:r>
          </a:p>
          <a:p>
            <a:pPr>
              <a:buFont typeface="Arial" panose="020B0604020202020204" pitchFamily="34" charset="0"/>
              <a:buChar char="•"/>
            </a:pPr>
            <a:r>
              <a:rPr lang="en-GB"/>
              <a:t>Melissa Parker &amp; Tim Allen (2014) De-Politicizing Parasites: Reflections on Attempts to Control the Control of Neglected Tropical Diseases, Medical Anthropology, 33:3, 223-239.</a:t>
            </a:r>
          </a:p>
          <a:p>
            <a:pPr>
              <a:buFont typeface="Arial" panose="020B0604020202020204" pitchFamily="34" charset="0"/>
              <a:buChar char="•"/>
            </a:pPr>
            <a:r>
              <a:rPr lang="en-GB"/>
              <a:t>Anne Roemer-Mahler &amp; Stefan Elbe (2016) The Race for Ebola Drugs: Pharmaceuticalisation, Security and Global Health Governance, Third World Quarterly, 37:3, 487-506.</a:t>
            </a:r>
          </a:p>
          <a:p>
            <a:endParaRPr lang="en-US"/>
          </a:p>
        </p:txBody>
      </p:sp>
    </p:spTree>
    <p:extLst>
      <p:ext uri="{BB962C8B-B14F-4D97-AF65-F5344CB8AC3E}">
        <p14:creationId xmlns:p14="http://schemas.microsoft.com/office/powerpoint/2010/main" val="4151573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A83E7-1946-EA49-9C1B-618577E06C71}"/>
              </a:ext>
            </a:extLst>
          </p:cNvPr>
          <p:cNvSpPr>
            <a:spLocks noGrp="1"/>
          </p:cNvSpPr>
          <p:nvPr>
            <p:ph type="title"/>
          </p:nvPr>
        </p:nvSpPr>
        <p:spPr>
          <a:xfrm>
            <a:off x="804672" y="978776"/>
            <a:ext cx="5925310" cy="1174991"/>
          </a:xfrm>
        </p:spPr>
        <p:txBody>
          <a:bodyPr>
            <a:normAutofit/>
          </a:bodyPr>
          <a:lstStyle/>
          <a:p>
            <a:r>
              <a:rPr lang="en-US" sz="2200"/>
              <a:t>The module is assessed through three contributions:</a:t>
            </a:r>
          </a:p>
        </p:txBody>
      </p:sp>
      <p:sp>
        <p:nvSpPr>
          <p:cNvPr id="3" name="Content Placeholder 2">
            <a:extLst>
              <a:ext uri="{FF2B5EF4-FFF2-40B4-BE49-F238E27FC236}">
                <a16:creationId xmlns:a16="http://schemas.microsoft.com/office/drawing/2014/main" id="{6CBC80F1-33D1-5E4F-A2D9-B8890959790A}"/>
              </a:ext>
            </a:extLst>
          </p:cNvPr>
          <p:cNvSpPr>
            <a:spLocks noGrp="1"/>
          </p:cNvSpPr>
          <p:nvPr>
            <p:ph idx="1"/>
          </p:nvPr>
        </p:nvSpPr>
        <p:spPr>
          <a:xfrm>
            <a:off x="804672" y="2640692"/>
            <a:ext cx="5925310" cy="3255252"/>
          </a:xfrm>
        </p:spPr>
        <p:txBody>
          <a:bodyPr>
            <a:normAutofit/>
          </a:bodyPr>
          <a:lstStyle/>
          <a:p>
            <a:r>
              <a:rPr lang="en-US" dirty="0"/>
              <a:t>3,500 words essay (70%)</a:t>
            </a:r>
          </a:p>
          <a:p>
            <a:r>
              <a:rPr lang="en-US" dirty="0"/>
              <a:t>1,000 words essay outline (20%)</a:t>
            </a:r>
          </a:p>
          <a:p>
            <a:r>
              <a:rPr lang="en-US" dirty="0"/>
              <a:t>Group presentation (10%)</a:t>
            </a:r>
          </a:p>
        </p:txBody>
      </p:sp>
      <p:pic>
        <p:nvPicPr>
          <p:cNvPr id="10" name="Picture 9" descr="Multi-coloured pens">
            <a:extLst>
              <a:ext uri="{FF2B5EF4-FFF2-40B4-BE49-F238E27FC236}">
                <a16:creationId xmlns:a16="http://schemas.microsoft.com/office/drawing/2014/main" id="{E1D6F7D3-B723-B558-0909-80FB34EE1D42}"/>
              </a:ext>
            </a:extLst>
          </p:cNvPr>
          <p:cNvPicPr>
            <a:picLocks noChangeAspect="1"/>
          </p:cNvPicPr>
          <p:nvPr/>
        </p:nvPicPr>
        <p:blipFill rotWithShape="1">
          <a:blip r:embed="rId2"/>
          <a:srcRect l="30648" r="24021" b="-1"/>
          <a:stretch/>
        </p:blipFill>
        <p:spPr>
          <a:xfrm>
            <a:off x="7534654" y="10"/>
            <a:ext cx="4657345" cy="6857990"/>
          </a:xfrm>
          <a:prstGeom prst="rect">
            <a:avLst/>
          </a:prstGeom>
        </p:spPr>
      </p:pic>
    </p:spTree>
    <p:extLst>
      <p:ext uri="{BB962C8B-B14F-4D97-AF65-F5344CB8AC3E}">
        <p14:creationId xmlns:p14="http://schemas.microsoft.com/office/powerpoint/2010/main" val="646067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D93E1-CCD1-EB41-83FC-ED7C5304FDF3}"/>
              </a:ext>
            </a:extLst>
          </p:cNvPr>
          <p:cNvSpPr>
            <a:spLocks noGrp="1"/>
          </p:cNvSpPr>
          <p:nvPr>
            <p:ph type="title"/>
          </p:nvPr>
        </p:nvSpPr>
        <p:spPr>
          <a:xfrm>
            <a:off x="804672" y="978776"/>
            <a:ext cx="4486656" cy="1174991"/>
          </a:xfrm>
          <a:prstGeom prst="rect">
            <a:avLst/>
          </a:prstGeom>
        </p:spPr>
        <p:txBody>
          <a:bodyPr>
            <a:normAutofit/>
          </a:bodyPr>
          <a:lstStyle/>
          <a:p>
            <a:r>
              <a:rPr lang="en-US" sz="2400"/>
              <a:t>Get in touch</a:t>
            </a:r>
          </a:p>
        </p:txBody>
      </p:sp>
      <p:sp>
        <p:nvSpPr>
          <p:cNvPr id="18" name="Content Placeholder 2">
            <a:extLst>
              <a:ext uri="{FF2B5EF4-FFF2-40B4-BE49-F238E27FC236}">
                <a16:creationId xmlns:a16="http://schemas.microsoft.com/office/drawing/2014/main" id="{2BD4FE41-AD29-FE4F-8383-10306B02DDD3}"/>
              </a:ext>
            </a:extLst>
          </p:cNvPr>
          <p:cNvSpPr>
            <a:spLocks noGrp="1"/>
          </p:cNvSpPr>
          <p:nvPr>
            <p:ph idx="1"/>
          </p:nvPr>
        </p:nvSpPr>
        <p:spPr>
          <a:xfrm>
            <a:off x="804672" y="2640692"/>
            <a:ext cx="4486656" cy="3255252"/>
          </a:xfrm>
        </p:spPr>
        <p:txBody>
          <a:bodyPr>
            <a:normAutofit/>
          </a:bodyPr>
          <a:lstStyle/>
          <a:p>
            <a:pPr marL="0" indent="0">
              <a:buNone/>
            </a:pPr>
            <a:r>
              <a:rPr lang="en-GB" dirty="0"/>
              <a:t>If you are interested in the module and would like some more information, please </a:t>
            </a:r>
            <a:r>
              <a:rPr lang="en-GB"/>
              <a:t>email us: </a:t>
            </a:r>
            <a:endParaRPr lang="en-GB" dirty="0"/>
          </a:p>
          <a:p>
            <a:pPr marL="0" indent="0">
              <a:buNone/>
            </a:pPr>
            <a:r>
              <a:rPr lang="en-GB" dirty="0">
                <a:hlinkClick r:id="rId2"/>
              </a:rPr>
              <a:t>a.roemer-mahler@sussex.ac.uk</a:t>
            </a:r>
            <a:r>
              <a:rPr lang="en-GB" dirty="0"/>
              <a:t> or </a:t>
            </a:r>
            <a:r>
              <a:rPr lang="en-GB" dirty="0">
                <a:hlinkClick r:id="rId3"/>
              </a:rPr>
              <a:t>s.elbe@sussex.ac.uk</a:t>
            </a:r>
            <a:endParaRPr lang="en-GB" dirty="0"/>
          </a:p>
          <a:p>
            <a:pPr marL="0" indent="0">
              <a:buNone/>
            </a:pPr>
            <a:endParaRPr lang="en-US" dirty="0"/>
          </a:p>
        </p:txBody>
      </p:sp>
      <p:pic>
        <p:nvPicPr>
          <p:cNvPr id="17" name="Picture 16" descr="Green dialogue boxes">
            <a:extLst>
              <a:ext uri="{FF2B5EF4-FFF2-40B4-BE49-F238E27FC236}">
                <a16:creationId xmlns:a16="http://schemas.microsoft.com/office/drawing/2014/main" id="{EBC9F389-D524-49D3-8845-DD7681E0BE67}"/>
              </a:ext>
            </a:extLst>
          </p:cNvPr>
          <p:cNvPicPr>
            <a:picLocks noChangeAspect="1"/>
          </p:cNvPicPr>
          <p:nvPr/>
        </p:nvPicPr>
        <p:blipFill rotWithShape="1">
          <a:blip r:embed="rId4"/>
          <a:srcRect l="10465" r="15537" b="2"/>
          <a:stretch/>
        </p:blipFill>
        <p:spPr>
          <a:xfrm>
            <a:off x="6096000" y="10"/>
            <a:ext cx="6096000" cy="6857990"/>
          </a:xfrm>
          <a:prstGeom prst="rect">
            <a:avLst/>
          </a:prstGeom>
        </p:spPr>
      </p:pic>
    </p:spTree>
    <p:extLst>
      <p:ext uri="{BB962C8B-B14F-4D97-AF65-F5344CB8AC3E}">
        <p14:creationId xmlns:p14="http://schemas.microsoft.com/office/powerpoint/2010/main" val="3309384732"/>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{008DBD9E-7651-DB44-A76A-76F4D5705F78}tf10001120</Template>
  <TotalTime>205</TotalTime>
  <Words>932</Words>
  <Application>Microsoft Office PowerPoint</Application>
  <PresentationFormat>Widescreen</PresentationFormat>
  <Paragraphs>45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Parcel</vt:lpstr>
      <vt:lpstr>Disease, diplomacy and development</vt:lpstr>
      <vt:lpstr>Module tutors: Anne Roemer-Mahler &amp; Stefan Elbe </vt:lpstr>
      <vt:lpstr>This module is not about health</vt:lpstr>
      <vt:lpstr>This module is not about the pandemic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overview</vt:lpstr>
      <vt:lpstr>Weekly topics</vt:lpstr>
      <vt:lpstr>Taster readings</vt:lpstr>
      <vt:lpstr>The module is assessed through three contributions:</vt:lpstr>
      <vt:lpstr>Get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Politics of Health</dc:title>
  <dc:creator>Anne Roemer-Mahler</dc:creator>
  <cp:lastModifiedBy>Anne Roemer-Mahler</cp:lastModifiedBy>
  <cp:revision>4</cp:revision>
  <dcterms:created xsi:type="dcterms:W3CDTF">2021-03-12T15:57:43Z</dcterms:created>
  <dcterms:modified xsi:type="dcterms:W3CDTF">2024-02-27T14:38:18Z</dcterms:modified>
</cp:coreProperties>
</file>