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22"/>
  </p:notesMasterIdLst>
  <p:handoutMasterIdLst>
    <p:handoutMasterId r:id="rId23"/>
  </p:handoutMasterIdLst>
  <p:sldIdLst>
    <p:sldId id="256" r:id="rId9"/>
    <p:sldId id="257" r:id="rId10"/>
    <p:sldId id="26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59" r:id="rId19"/>
    <p:sldId id="260" r:id="rId20"/>
    <p:sldId id="2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8CAA"/>
    <a:srgbClr val="CA9AB4"/>
    <a:srgbClr val="002F34"/>
    <a:srgbClr val="D4263E"/>
    <a:srgbClr val="1A3F82"/>
    <a:srgbClr val="007A79"/>
    <a:srgbClr val="1A365D"/>
    <a:srgbClr val="5D3753"/>
    <a:srgbClr val="003B49"/>
    <a:srgbClr val="D0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1" autoAdjust="0"/>
    <p:restoredTop sz="93792" autoAdjust="0"/>
  </p:normalViewPr>
  <p:slideViewPr>
    <p:cSldViewPr snapToGrid="0" showGuides="1">
      <p:cViewPr varScale="1">
        <p:scale>
          <a:sx n="112" d="100"/>
          <a:sy n="112" d="100"/>
        </p:scale>
        <p:origin x="1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73DB7-0B46-684C-B5E1-AF6CC880A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34B4AF-1AC4-FC47-AA8C-7E18E8947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B2D29-6465-AE42-B5BA-83ECEA0E4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317D4-F74D-4A4D-95DA-3B0A7C4E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31F28-5544-A447-B62B-BF8094C45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57E56B-E22A-0742-A0E8-CC2C6E465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6917" y="265518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8342F-BCD9-5C43-992C-CD5F514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027F9-15BC-DD4B-92F5-15BF11E40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6053FF-2A61-3F49-A2F4-30DEFC4A4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A2BE4-6BD0-514F-9A84-E62F640A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62A03-0096-434A-817F-D0E595720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E0EF2-4D64-0A46-8641-A08DD97E5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aseline="0">
                <a:solidFill>
                  <a:srgbClr val="1A3F82"/>
                </a:solidFill>
              </a:defRPr>
            </a:lvl1pPr>
            <a:lvl2pPr marL="514350" indent="-171450">
              <a:lnSpc>
                <a:spcPct val="100000"/>
              </a:lnSpc>
              <a:buFont typeface="Arial" panose="020B0604020202020204" pitchFamily="34" charset="0"/>
              <a:buChar char="•"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2F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45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rgbClr val="D4263E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36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607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620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3706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AF023-F198-D34B-BF29-AE8FB01B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CC1BB9-BD6D-954A-A7CA-54292DDB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4310" r:id="rId11"/>
    <p:sldLayoutId id="2147483805" r:id="rId12"/>
    <p:sldLayoutId id="2147483973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309" r:id="rId11"/>
    <p:sldLayoutId id="2147484210" r:id="rId12"/>
    <p:sldLayoutId id="2147484211" r:id="rId13"/>
    <p:sldLayoutId id="2147484212" r:id="rId14"/>
    <p:sldLayoutId id="2147484213" r:id="rId15"/>
    <p:sldLayoutId id="2147484214" r:id="rId16"/>
    <p:sldLayoutId id="2147484215" r:id="rId17"/>
    <p:sldLayoutId id="2147484216" r:id="rId18"/>
    <p:sldLayoutId id="2147484217" r:id="rId19"/>
    <p:sldLayoutId id="2147484218" r:id="rId20"/>
    <p:sldLayoutId id="214748421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30" r:id="rId10"/>
    <p:sldLayoutId id="2147484231" r:id="rId11"/>
    <p:sldLayoutId id="2147484232" r:id="rId12"/>
    <p:sldLayoutId id="2147484233" r:id="rId13"/>
    <p:sldLayoutId id="2147484234" r:id="rId14"/>
    <p:sldLayoutId id="2147484235" r:id="rId15"/>
    <p:sldLayoutId id="2147484236" r:id="rId16"/>
    <p:sldLayoutId id="2147484237" r:id="rId17"/>
    <p:sldLayoutId id="2147484238" r:id="rId18"/>
    <p:sldLayoutId id="2147484239" r:id="rId19"/>
    <p:sldLayoutId id="2147484229" r:id="rId20"/>
    <p:sldLayoutId id="2147484308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307" r:id="rId11"/>
    <p:sldLayoutId id="2147484250" r:id="rId12"/>
    <p:sldLayoutId id="2147484251" r:id="rId13"/>
    <p:sldLayoutId id="2147484252" r:id="rId14"/>
    <p:sldLayoutId id="2147484253" r:id="rId15"/>
    <p:sldLayoutId id="2147484254" r:id="rId16"/>
    <p:sldLayoutId id="2147484255" r:id="rId17"/>
    <p:sldLayoutId id="2147484256" r:id="rId18"/>
    <p:sldLayoutId id="2147484257" r:id="rId19"/>
    <p:sldLayoutId id="2147484258" r:id="rId20"/>
    <p:sldLayoutId id="214748425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306" r:id="rId11"/>
    <p:sldLayoutId id="2147484275" r:id="rId12"/>
    <p:sldLayoutId id="2147484276" r:id="rId13"/>
    <p:sldLayoutId id="2147484277" r:id="rId14"/>
    <p:sldLayoutId id="2147484278" r:id="rId15"/>
    <p:sldLayoutId id="2147484279" r:id="rId16"/>
    <p:sldLayoutId id="2147484280" r:id="rId17"/>
    <p:sldLayoutId id="2147484281" r:id="rId18"/>
    <p:sldLayoutId id="2147484282" r:id="rId19"/>
    <p:sldLayoutId id="2147484283" r:id="rId20"/>
    <p:sldLayoutId id="2147484284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F1FD515-D10F-E141-B781-49D206EF84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Contract Management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KPI’s</a:t>
            </a:r>
          </a:p>
        </p:txBody>
      </p:sp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ED4035-0569-398E-9EC8-26B8DA53E3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0312" y="1948440"/>
            <a:ext cx="10430137" cy="4067799"/>
          </a:xfrm>
        </p:spPr>
        <p:txBody>
          <a:bodyPr lIns="91440" tIns="45720" rIns="91440" bIns="45720" numCol="1" spcCol="0" anchor="t">
            <a:noAutofit/>
          </a:bodyPr>
          <a:lstStyle/>
          <a:p>
            <a:pPr algn="l"/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The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Contract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Management Team has been diligently working on implementing Key Performance Indicators (KPIs) to gauge the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u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niversity’s overall long-term performance. These KPIs will help us:</a:t>
            </a:r>
          </a:p>
          <a:p>
            <a:pPr algn="l"/>
            <a:endParaRPr lang="en-US" b="0" i="0" dirty="0">
              <a:solidFill>
                <a:srgbClr val="111111"/>
              </a:solidFill>
              <a:effectLst/>
              <a:highlight>
                <a:srgbClr val="F7F7F7"/>
              </a:highlight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Monitor Performance: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Track and report contract performance.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Identify Needs: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Determine which contracts need support or guidance.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Assess </a:t>
            </a:r>
            <a:r>
              <a:rPr lang="en-US" b="1" i="0" dirty="0">
                <a:solidFill>
                  <a:schemeClr val="tx1"/>
                </a:solidFill>
                <a:effectLst/>
                <a:highlight>
                  <a:srgbClr val="F7F7F7"/>
                </a:highlight>
                <a:latin typeface="-apple-system"/>
              </a:rPr>
              <a:t>Value &amp; Improve Cost Efficiency: </a:t>
            </a:r>
            <a:r>
              <a:rPr lang="en-US" i="0" dirty="0">
                <a:solidFill>
                  <a:schemeClr val="tx1"/>
                </a:solidFill>
                <a:effectLst/>
                <a:highlight>
                  <a:srgbClr val="F7F7F7"/>
                </a:highlight>
                <a:latin typeface="-apple-system"/>
              </a:rPr>
              <a:t>Identify cost-saving opportunities and evaluate if we are getting value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for money.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Enhance </a:t>
            </a:r>
            <a:r>
              <a:rPr lang="en-US" b="1" i="0" dirty="0">
                <a:solidFill>
                  <a:schemeClr val="tx1"/>
                </a:solidFill>
                <a:effectLst/>
                <a:highlight>
                  <a:srgbClr val="F7F7F7"/>
                </a:highlight>
                <a:latin typeface="-apple-system"/>
              </a:rPr>
              <a:t>and strengthen supplier </a:t>
            </a: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Relationships: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Foster ongoing supplier </a:t>
            </a:r>
            <a:r>
              <a:rPr lang="en-US" i="0" dirty="0">
                <a:solidFill>
                  <a:schemeClr val="tx1"/>
                </a:solidFill>
                <a:effectLst/>
                <a:highlight>
                  <a:srgbClr val="F7F7F7"/>
                </a:highlight>
                <a:latin typeface="-apple-system"/>
              </a:rPr>
              <a:t>relationships, maintain open communication and address issues promptly.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Make Informed Decisions: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Improve outcomes with data-driven decisions.</a:t>
            </a:r>
          </a:p>
          <a:p>
            <a:endParaRPr lang="en-GB" dirty="0"/>
          </a:p>
          <a:p>
            <a:endParaRPr lang="en-GB" sz="1200" dirty="0"/>
          </a:p>
          <a:p>
            <a:r>
              <a:rPr lang="en-GB" sz="1200" dirty="0"/>
              <a:t> 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A9DACE-0705-6578-A834-D7987622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Why are we implementing KPI’s</a:t>
            </a:r>
          </a:p>
        </p:txBody>
      </p:sp>
    </p:spTree>
    <p:extLst>
      <p:ext uri="{BB962C8B-B14F-4D97-AF65-F5344CB8AC3E}">
        <p14:creationId xmlns:p14="http://schemas.microsoft.com/office/powerpoint/2010/main" val="453352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30086-989A-3844-E9B2-79D0B870D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0313" y="1771650"/>
            <a:ext cx="10611368" cy="4458234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Enhance Accountability: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Promote transparency and responsibility among contract managers and suppliers.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Manage Risks: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Identify and mitigate potential risks early.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Encourage Continuous Improvement: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Foster a culture of excellence and ongoing enhancement.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Align Strategically: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Ensure contract performance aligns with the university’s strategic goals.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Ensure Compliance: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Meet relevant regulations and standards.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Benchmark Performance: </a:t>
            </a:r>
            <a:r>
              <a:rPr lang="en-US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Compare against industry standards and competitors.</a:t>
            </a:r>
          </a:p>
          <a:p>
            <a:pPr algn="l"/>
            <a:endParaRPr lang="en-US" i="0" dirty="0">
              <a:solidFill>
                <a:srgbClr val="111111"/>
              </a:solidFill>
              <a:effectLst/>
              <a:highlight>
                <a:srgbClr val="F7F7F7"/>
              </a:highlight>
              <a:latin typeface="-apple-system"/>
            </a:endParaRPr>
          </a:p>
          <a:p>
            <a:pPr algn="l"/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Regular analysis of these KPIs will provide a comprehensive overview of our business performance, enabling us to decide whether to continue current operations or adjust our strategies as needed.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F04AD1-244B-19F5-0943-C5058ACF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Why are we implementing KPI’s (cont’d)</a:t>
            </a:r>
          </a:p>
        </p:txBody>
      </p:sp>
    </p:spTree>
    <p:extLst>
      <p:ext uri="{BB962C8B-B14F-4D97-AF65-F5344CB8AC3E}">
        <p14:creationId xmlns:p14="http://schemas.microsoft.com/office/powerpoint/2010/main" val="2356052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2C7EF-C7EE-07C6-D8F9-6C9A9AA105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07736" y="2119122"/>
            <a:ext cx="9921095" cy="4373118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We are initially implementing four key performance indicators (KPIs)</a:t>
            </a:r>
            <a:r>
              <a:rPr lang="en-GB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Service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Quality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Price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Sustainability </a:t>
            </a:r>
            <a:endParaRPr lang="en-GB" dirty="0">
              <a:cs typeface="Arial"/>
            </a:endParaRPr>
          </a:p>
          <a:p>
            <a:endParaRPr lang="en-GB" dirty="0"/>
          </a:p>
          <a:p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Contract managers listed in the Proactis contract record will receive a link to a KPI questionnaire when their contract is selected. The questionnaire will present several questions with corresponding drop-down boxes for the contract managers to submit their responses.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19A8D8-7FBF-0A6B-4C6C-B7C484F22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Four KPI’s</a:t>
            </a:r>
          </a:p>
        </p:txBody>
      </p:sp>
    </p:spTree>
    <p:extLst>
      <p:ext uri="{BB962C8B-B14F-4D97-AF65-F5344CB8AC3E}">
        <p14:creationId xmlns:p14="http://schemas.microsoft.com/office/powerpoint/2010/main" val="390499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E3A2C1-44ED-F314-3174-EA38009C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Service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CDB989-2CDF-476F-47B0-F0465E90F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9567"/>
            <a:ext cx="12192000" cy="456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277DCA-AD7A-59ED-1026-458C4931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Quality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4E151-1519-19BD-751E-15B47A78D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611"/>
            <a:ext cx="12192000" cy="44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0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AD7547-11C3-7FCE-503C-095E4EC9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Price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28EC22-0F5D-81E7-CECE-EB83B3E6E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1441173"/>
            <a:ext cx="12144375" cy="54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46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22FA16-4BF6-A632-12A8-D6950CAD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sz="4400" dirty="0"/>
              <a:t>Sustainability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51C1D5-3A70-DF64-F8C7-D8A3DEB94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2" y="1724757"/>
            <a:ext cx="118300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06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C124F96-37D6-EADB-8440-1EDE04A7AA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rmAutofit/>
          </a:bodyPr>
          <a:lstStyle/>
          <a:p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Once the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Contract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Management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Team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sends the KPI questionnaire via Proactis, the contract manager will receive a notification. </a:t>
            </a:r>
          </a:p>
          <a:p>
            <a:endParaRPr lang="en-US" dirty="0">
              <a:solidFill>
                <a:srgbClr val="111111"/>
              </a:solidFill>
              <a:highlight>
                <a:srgbClr val="F7F7F7"/>
              </a:highlight>
              <a:latin typeface="-apple-system"/>
            </a:endParaRPr>
          </a:p>
          <a:p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As this is a new process, the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Contract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Management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Team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will send an email beforehand attaching a user guide, </a:t>
            </a:r>
            <a:r>
              <a:rPr lang="en-US" dirty="0">
                <a:solidFill>
                  <a:srgbClr val="111111"/>
                </a:solidFill>
                <a:highlight>
                  <a:srgbClr val="F7F7F7"/>
                </a:highlight>
                <a:latin typeface="-apple-system"/>
              </a:rPr>
              <a:t>the standard</a:t>
            </a:r>
            <a:r>
              <a:rPr lang="en-US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-apple-system"/>
              </a:rPr>
              <a:t> KPI’s and an overview of the new process. 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1C7F9B76-3CB2-1EC7-795F-4F776488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Notification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B48EC2-57C5-AABF-7477-678BD3AD7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199" y="1781175"/>
            <a:ext cx="3476625" cy="16478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71F74A-344A-C17F-3EF1-095885446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199" y="3691871"/>
            <a:ext cx="4535547" cy="273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8B1AE0-66AD-2467-753B-675896D0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Questionnaire</a:t>
            </a: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D70D20-B59D-BC9C-E578-6E691B5C5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41" y="1529268"/>
            <a:ext cx="8505409" cy="3435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E6B8F0-9FC8-7AB4-A2D3-074565C6D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41" y="4965192"/>
            <a:ext cx="9487324" cy="17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2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B4BE817F-1CDD-F109-B9D8-36CA01A2C2CD}"/>
              </a:ext>
            </a:extLst>
          </p:cNvPr>
          <p:cNvSpPr/>
          <p:nvPr/>
        </p:nvSpPr>
        <p:spPr>
          <a:xfrm>
            <a:off x="3649" y="5324062"/>
            <a:ext cx="12192000" cy="68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47585BB-5DE8-E347-7B1E-9B9F3FC9489B}"/>
              </a:ext>
            </a:extLst>
          </p:cNvPr>
          <p:cNvSpPr/>
          <p:nvPr/>
        </p:nvSpPr>
        <p:spPr>
          <a:xfrm>
            <a:off x="-49132" y="1600898"/>
            <a:ext cx="12192000" cy="976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E313BA-7D93-9901-B266-F2C7096B6BC9}"/>
              </a:ext>
            </a:extLst>
          </p:cNvPr>
          <p:cNvSpPr/>
          <p:nvPr/>
        </p:nvSpPr>
        <p:spPr>
          <a:xfrm>
            <a:off x="-3985" y="2539915"/>
            <a:ext cx="12192000" cy="976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E469E9-7EA1-EE70-00CF-B09130D039E6}"/>
              </a:ext>
            </a:extLst>
          </p:cNvPr>
          <p:cNvSpPr/>
          <p:nvPr/>
        </p:nvSpPr>
        <p:spPr>
          <a:xfrm>
            <a:off x="49132" y="4641554"/>
            <a:ext cx="12192000" cy="68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692F06-BC34-B80F-EF32-FDA49C16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KPI Process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CE9ED3-135F-2BD6-BDA2-2E1DEFC9A343}"/>
              </a:ext>
            </a:extLst>
          </p:cNvPr>
          <p:cNvSpPr/>
          <p:nvPr/>
        </p:nvSpPr>
        <p:spPr>
          <a:xfrm>
            <a:off x="49132" y="2246476"/>
            <a:ext cx="1092079" cy="115518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Create/ Maintain KPI library </a:t>
            </a:r>
            <a:r>
              <a:rPr lang="en-US" sz="800" dirty="0">
                <a:solidFill>
                  <a:schemeClr val="tx1"/>
                </a:solidFill>
              </a:rPr>
              <a:t>Develop and update a comprehensive library of Key Performance Indicators (KPIs)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97DFF8-D63F-F29A-F48C-945F9BEAB03B}"/>
              </a:ext>
            </a:extLst>
          </p:cNvPr>
          <p:cNvSpPr/>
          <p:nvPr/>
        </p:nvSpPr>
        <p:spPr>
          <a:xfrm>
            <a:off x="1511220" y="2504082"/>
            <a:ext cx="1354882" cy="702898"/>
          </a:xfrm>
          <a:prstGeom prst="roundRect">
            <a:avLst/>
          </a:prstGeom>
          <a:solidFill>
            <a:srgbClr val="C28CA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Run/ Analyse Kraljic Report 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Identify individual contracts that require KPIs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DAF61E7-7FEB-E00F-018C-6BCDD97BB6A7}"/>
              </a:ext>
            </a:extLst>
          </p:cNvPr>
          <p:cNvSpPr/>
          <p:nvPr/>
        </p:nvSpPr>
        <p:spPr>
          <a:xfrm>
            <a:off x="5212986" y="4865808"/>
            <a:ext cx="1558495" cy="594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 Contract manager receive email</a:t>
            </a:r>
            <a:r>
              <a:rPr lang="en-GB" sz="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with user guide for completing KPI questionnaire </a:t>
            </a:r>
            <a:endParaRPr lang="en-GB" sz="8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F2C14D-5F2A-B205-DF1A-B6F95E0BEF22}"/>
              </a:ext>
            </a:extLst>
          </p:cNvPr>
          <p:cNvSpPr/>
          <p:nvPr/>
        </p:nvSpPr>
        <p:spPr>
          <a:xfrm>
            <a:off x="3198046" y="2416863"/>
            <a:ext cx="1466724" cy="859955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Validate Email Addresses 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Ensure the email addresses of contract managers are accurate and up-to-date</a:t>
            </a:r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F79A10-6918-D860-C9B4-572650B773C6}"/>
              </a:ext>
            </a:extLst>
          </p:cNvPr>
          <p:cNvSpPr/>
          <p:nvPr/>
        </p:nvSpPr>
        <p:spPr>
          <a:xfrm>
            <a:off x="0" y="1239513"/>
            <a:ext cx="12192000" cy="1266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9D991AF-D54C-C01F-6DD4-D5403137D8D1}"/>
              </a:ext>
            </a:extLst>
          </p:cNvPr>
          <p:cNvSpPr/>
          <p:nvPr/>
        </p:nvSpPr>
        <p:spPr>
          <a:xfrm>
            <a:off x="4975685" y="2525114"/>
            <a:ext cx="1581176" cy="641721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b="1" u="sng" dirty="0">
              <a:solidFill>
                <a:schemeClr val="tx1"/>
              </a:solidFill>
            </a:endParaRPr>
          </a:p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Email Contract managers </a:t>
            </a:r>
            <a:r>
              <a:rPr lang="en-GB" sz="800" b="1" dirty="0">
                <a:solidFill>
                  <a:schemeClr val="tx1"/>
                </a:solidFill>
              </a:rPr>
              <a:t>A</a:t>
            </a:r>
            <a:r>
              <a:rPr lang="en-GB" sz="800" dirty="0">
                <a:solidFill>
                  <a:schemeClr val="tx1"/>
                </a:solidFill>
              </a:rPr>
              <a:t>ttaching user guide, standard KPI’s and overview of process</a:t>
            </a:r>
          </a:p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941E28A-29DD-F816-E25B-59781637D270}"/>
              </a:ext>
            </a:extLst>
          </p:cNvPr>
          <p:cNvSpPr/>
          <p:nvPr/>
        </p:nvSpPr>
        <p:spPr>
          <a:xfrm>
            <a:off x="6924800" y="2461452"/>
            <a:ext cx="1666053" cy="663111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Scheduling the KPI questionnaire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In Proactis setting up the KPI questionnaire to go to the individual contract managers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A326B8-A0FC-F051-E351-D0E205899D58}"/>
              </a:ext>
            </a:extLst>
          </p:cNvPr>
          <p:cNvSpPr/>
          <p:nvPr/>
        </p:nvSpPr>
        <p:spPr>
          <a:xfrm>
            <a:off x="7257591" y="3682532"/>
            <a:ext cx="1313167" cy="82476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KPI questionnaire Issued 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The KPI questionnaire is now sent via a Proactis email link to contract manager 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78D4B5D-7E20-C830-9393-CF23A1A71A24}"/>
              </a:ext>
            </a:extLst>
          </p:cNvPr>
          <p:cNvSpPr/>
          <p:nvPr/>
        </p:nvSpPr>
        <p:spPr>
          <a:xfrm>
            <a:off x="7335259" y="4878216"/>
            <a:ext cx="1255594" cy="504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Contract Manager </a:t>
            </a:r>
            <a:r>
              <a:rPr lang="en-GB" sz="800" dirty="0">
                <a:solidFill>
                  <a:schemeClr val="tx1"/>
                </a:solidFill>
              </a:rPr>
              <a:t>Receives link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AFAE12B-DA99-4EE2-B473-0A80D4BA2576}"/>
              </a:ext>
            </a:extLst>
          </p:cNvPr>
          <p:cNvSpPr/>
          <p:nvPr/>
        </p:nvSpPr>
        <p:spPr>
          <a:xfrm>
            <a:off x="9002495" y="4910808"/>
            <a:ext cx="1255594" cy="504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Contract Manager </a:t>
            </a:r>
            <a:r>
              <a:rPr lang="en-GB" sz="800" dirty="0">
                <a:solidFill>
                  <a:schemeClr val="tx1"/>
                </a:solidFill>
              </a:rPr>
              <a:t>Completes the KPI questionnaire from drop down box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95C5B4B-F0FB-7D08-41C2-A0D9880C7BAC}"/>
              </a:ext>
            </a:extLst>
          </p:cNvPr>
          <p:cNvSpPr/>
          <p:nvPr/>
        </p:nvSpPr>
        <p:spPr>
          <a:xfrm>
            <a:off x="8900322" y="3742558"/>
            <a:ext cx="1459940" cy="66989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KPI Pending   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CM team receive notification of completed KPI questionnaire </a:t>
            </a:r>
            <a:endParaRPr lang="en-GB" sz="8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24928F3-B276-4CCC-8D14-A2CB4A3DE813}"/>
              </a:ext>
            </a:extLst>
          </p:cNvPr>
          <p:cNvSpPr/>
          <p:nvPr/>
        </p:nvSpPr>
        <p:spPr>
          <a:xfrm>
            <a:off x="9039622" y="2522839"/>
            <a:ext cx="1255594" cy="5040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KPI Completed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CM team approve KPI questionnaire in Proactis 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2EB46C9-44EE-B5F4-82DF-0705C2255555}"/>
              </a:ext>
            </a:extLst>
          </p:cNvPr>
          <p:cNvSpPr/>
          <p:nvPr/>
        </p:nvSpPr>
        <p:spPr>
          <a:xfrm>
            <a:off x="10773884" y="3866128"/>
            <a:ext cx="1255594" cy="504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Reporting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CM team run created KPI reports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8BF12D9-6B6E-F6BE-785B-98DEE49340FC}"/>
              </a:ext>
            </a:extLst>
          </p:cNvPr>
          <p:cNvSpPr/>
          <p:nvPr/>
        </p:nvSpPr>
        <p:spPr>
          <a:xfrm>
            <a:off x="10743985" y="2313566"/>
            <a:ext cx="1373166" cy="740499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u="sng" dirty="0">
                <a:solidFill>
                  <a:schemeClr val="tx1"/>
                </a:solidFill>
              </a:rPr>
              <a:t>Analyse Results 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CM team produce/analyse Power BI Reports on results 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5335B9D-893C-0E67-5982-2BB6B27E6B38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9630292" y="3535606"/>
            <a:ext cx="0" cy="206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D37B8CD7-F87F-E448-C181-4EC30904EBF8}"/>
              </a:ext>
            </a:extLst>
          </p:cNvPr>
          <p:cNvSpPr txBox="1"/>
          <p:nvPr/>
        </p:nvSpPr>
        <p:spPr>
          <a:xfrm>
            <a:off x="207314" y="1792766"/>
            <a:ext cx="3392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Contracts Management Team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9987A7E-76DC-E141-601B-E1F14F4F53C4}"/>
              </a:ext>
            </a:extLst>
          </p:cNvPr>
          <p:cNvSpPr txBox="1"/>
          <p:nvPr/>
        </p:nvSpPr>
        <p:spPr>
          <a:xfrm>
            <a:off x="4031743" y="3833974"/>
            <a:ext cx="1359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/>
              </a:rPr>
              <a:t>System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24D1056-314E-5E11-1F7D-906AC63F9858}"/>
              </a:ext>
            </a:extLst>
          </p:cNvPr>
          <p:cNvSpPr txBox="1"/>
          <p:nvPr/>
        </p:nvSpPr>
        <p:spPr>
          <a:xfrm>
            <a:off x="1099845" y="4945550"/>
            <a:ext cx="2931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 Managers 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49C3DF0-B634-FB9B-8FB4-1D19323038CB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5766273" y="3166835"/>
            <a:ext cx="0" cy="1698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B4F3BE4-F70B-DE26-DC11-58B8F840914F}"/>
              </a:ext>
            </a:extLst>
          </p:cNvPr>
          <p:cNvCxnSpPr>
            <a:cxnSpLocks/>
          </p:cNvCxnSpPr>
          <p:nvPr/>
        </p:nvCxnSpPr>
        <p:spPr>
          <a:xfrm flipV="1">
            <a:off x="6459099" y="3142915"/>
            <a:ext cx="574438" cy="1700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5271237-3D98-4824-4305-F59BFBB1CCF4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9630292" y="3034041"/>
            <a:ext cx="0" cy="708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33A2922-0191-9DF1-7748-354F6713AE48}"/>
              </a:ext>
            </a:extLst>
          </p:cNvPr>
          <p:cNvCxnSpPr>
            <a:cxnSpLocks/>
          </p:cNvCxnSpPr>
          <p:nvPr/>
        </p:nvCxnSpPr>
        <p:spPr>
          <a:xfrm>
            <a:off x="7827614" y="4365041"/>
            <a:ext cx="0" cy="50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F4FB05C4-55FE-D9D1-E2F1-DD99A2B4C9D4}"/>
              </a:ext>
            </a:extLst>
          </p:cNvPr>
          <p:cNvCxnSpPr>
            <a:cxnSpLocks/>
          </p:cNvCxnSpPr>
          <p:nvPr/>
        </p:nvCxnSpPr>
        <p:spPr>
          <a:xfrm flipV="1">
            <a:off x="8591746" y="5125486"/>
            <a:ext cx="423544" cy="10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4751BB5-BB04-E2E2-846A-A919B0E21A80}"/>
              </a:ext>
            </a:extLst>
          </p:cNvPr>
          <p:cNvCxnSpPr>
            <a:cxnSpLocks/>
            <a:stCxn id="21" idx="0"/>
            <a:endCxn id="22" idx="2"/>
          </p:cNvCxnSpPr>
          <p:nvPr/>
        </p:nvCxnSpPr>
        <p:spPr>
          <a:xfrm flipV="1">
            <a:off x="9630292" y="4412457"/>
            <a:ext cx="0" cy="498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20D9739E-22DD-0E14-72A3-05C096A1EB39}"/>
              </a:ext>
            </a:extLst>
          </p:cNvPr>
          <p:cNvCxnSpPr>
            <a:cxnSpLocks/>
          </p:cNvCxnSpPr>
          <p:nvPr/>
        </p:nvCxnSpPr>
        <p:spPr>
          <a:xfrm>
            <a:off x="10267698" y="2988775"/>
            <a:ext cx="882491" cy="877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C71B112-4DCA-133D-7D64-D9FF7A1D5E5A}"/>
              </a:ext>
            </a:extLst>
          </p:cNvPr>
          <p:cNvCxnSpPr>
            <a:cxnSpLocks/>
          </p:cNvCxnSpPr>
          <p:nvPr/>
        </p:nvCxnSpPr>
        <p:spPr>
          <a:xfrm flipV="1">
            <a:off x="11479744" y="3053155"/>
            <a:ext cx="0" cy="790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4E87F00B-6C98-9270-740A-9BD21CDB6EB2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160901" y="2855531"/>
            <a:ext cx="3503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2D1202B1-8330-EE2F-4E4A-5B564000494A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858371" y="3122290"/>
            <a:ext cx="55804" cy="560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9CCB9BBA-874E-CDA9-CEB1-78A78E3FA5DD}"/>
              </a:ext>
            </a:extLst>
          </p:cNvPr>
          <p:cNvCxnSpPr>
            <a:stCxn id="14" idx="3"/>
            <a:endCxn id="17" idx="1"/>
          </p:cNvCxnSpPr>
          <p:nvPr/>
        </p:nvCxnSpPr>
        <p:spPr>
          <a:xfrm flipV="1">
            <a:off x="4664770" y="2845975"/>
            <a:ext cx="310915" cy="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9C39E60F-7988-7A11-3265-10B4FC29AE27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884099" y="2846841"/>
            <a:ext cx="3139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89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930E70B-EB83-3700-936B-1DEA9C7CCD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E184B-664F-6862-9FB9-DC199C8E78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DC032C-7B45-B353-78ED-D862C3553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sz="4400" dirty="0"/>
              <a:t>Proactis KPI Library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A2011-CE75-E97C-4E70-2928AB5E5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18" y="1621905"/>
            <a:ext cx="11087663" cy="40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3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B7BAE-E16C-E720-0D03-DCE8BF4373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10933793" cy="4248150"/>
          </a:xfrm>
        </p:spPr>
        <p:txBody>
          <a:bodyPr/>
          <a:lstStyle/>
          <a:p>
            <a:r>
              <a:rPr lang="en-US" dirty="0"/>
              <a:t>We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Produce regular BI reports on KPIs for the wider business.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Implement scoring trigger points, where scores of 1 (red) and 4 (green) will require action from the contracts team.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Share results with procurement teams and the wider finance teams.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Develop better supplier relationships and ensure value for money.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67A53B-6395-4D6D-A207-9CD901BF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Future Plans </a:t>
            </a:r>
          </a:p>
        </p:txBody>
      </p:sp>
    </p:spTree>
    <p:extLst>
      <p:ext uri="{BB962C8B-B14F-4D97-AF65-F5344CB8AC3E}">
        <p14:creationId xmlns:p14="http://schemas.microsoft.com/office/powerpoint/2010/main" val="2178108114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92F5711-901E-0E45-9E52-FE336F92D060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9081E629-77BB-C545-94FA-7551BE2C3259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6FC3460-3AF5-1045-BC16-86AAD711BAF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02B180AB-677C-304E-B35B-FBC7CAA988F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484B881A-AE71-D446-9AEC-32BD5AF059E0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974B352-A73D-4241-A997-2415CD99F9C2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1799EF59-5214-8141-9E01-1AA60E46F7E8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286682C-AF12-6A4A-AEA0-F85B432B5F6C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Blank Cover Slides</Template>
  <TotalTime>0</TotalTime>
  <Words>560</Words>
  <Application>Microsoft Office PowerPoint</Application>
  <PresentationFormat>Widescreen</PresentationFormat>
  <Paragraphs>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-apple-system</vt:lpstr>
      <vt:lpstr>Arial</vt:lpstr>
      <vt:lpstr>Calibri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KPI’s</vt:lpstr>
      <vt:lpstr>Why are we implementing KPI’s</vt:lpstr>
      <vt:lpstr>Why are we implementing KPI’s (cont’d)</vt:lpstr>
      <vt:lpstr>Four KPI’s</vt:lpstr>
      <vt:lpstr>Service </vt:lpstr>
      <vt:lpstr>Quality </vt:lpstr>
      <vt:lpstr>Price</vt:lpstr>
      <vt:lpstr>Sustainability </vt:lpstr>
      <vt:lpstr>Notification</vt:lpstr>
      <vt:lpstr>Questionnaire </vt:lpstr>
      <vt:lpstr>KPI Process </vt:lpstr>
      <vt:lpstr>Proactis KPI Library </vt:lpstr>
      <vt:lpstr>Future Plans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KPI’s</dc:title>
  <dc:creator>Carrie Prew</dc:creator>
  <cp:lastModifiedBy>Pavendeep Virk</cp:lastModifiedBy>
  <cp:revision>74</cp:revision>
  <dcterms:created xsi:type="dcterms:W3CDTF">2024-06-19T15:20:36Z</dcterms:created>
  <dcterms:modified xsi:type="dcterms:W3CDTF">2024-10-24T09:21:11Z</dcterms:modified>
</cp:coreProperties>
</file>