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A44532-304B-483C-2668-409FCA55730E}" name="Lynda Robb" initials="LR" userId="S::lr434@sussex.ac.uk::08a08d19-d87f-4f55-a570-061fbe3c109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E59D0-6713-4BA3-3D1D-BA330004D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311284-AFA5-DC91-EBAC-4DAC322A3E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2A31E-1511-3DED-A322-DF885786E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6F04-1DD0-407A-9CDE-E18C918B500D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4889C-47B3-6BD3-C072-343C34317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904FD-BA40-F0A5-7B8B-DE779B995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F813E-AD09-4229-87AF-B5BC63AA3F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558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658EB-7ADD-D92B-9C2A-4541E996A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1779C-B0DB-5E87-CE0B-3F45C48C6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A9066-4293-9885-2F5C-4C0F6F7D6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6F04-1DD0-407A-9CDE-E18C918B500D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3E842-7E5D-BEBB-9BA0-11F49174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060CC-192E-FED0-656A-D8C6BE500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F813E-AD09-4229-87AF-B5BC63AA3F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80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DCA49-82EC-8895-7857-5868C8433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9560C-F5F5-C237-148D-9B62BE394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A8E28-B008-EFF4-1597-A5841F893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6F04-1DD0-407A-9CDE-E18C918B500D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B6B4B-ADD8-A9C3-1901-D56599514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90DB6-549C-0804-7935-16D6E763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F813E-AD09-4229-87AF-B5BC63AA3F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3469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23FBA-A52F-0BC8-4898-0A2BECC77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82F86-9C89-3260-EFE9-F2612B39C1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48488F-5AD3-506C-999D-88463B719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C4F4F-39A4-1BBD-4212-983277A89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6F04-1DD0-407A-9CDE-E18C918B500D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89B438-D2E4-02EB-332C-1FD098440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400DF-57AC-B36E-01C0-4D0F37E8E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F813E-AD09-4229-87AF-B5BC63AA3F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9187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A0109-CAFA-384C-D22D-8E63225C3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D4B55-2FA7-4E4C-B376-E1CD5B706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AB2202-B8E1-5415-25FF-DEAE97C9D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95644E-657C-8A63-6259-F637865659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6EAC51-9BDE-D722-60C3-BD0B5E0605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BD7304-B5CB-27F1-3157-1A117232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6F04-1DD0-407A-9CDE-E18C918B500D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743D9E-42B3-E066-618E-9A9232C6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F29568-C5BC-9FC6-5686-7861B01A3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F813E-AD09-4229-87AF-B5BC63AA3F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9071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86626-4126-E58D-CFA2-911E7B1B4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42CD69-C216-3931-43C3-E12091C2B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6F04-1DD0-407A-9CDE-E18C918B500D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DFB49F-546D-F372-F85E-E645AF69E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C9C5E3-DCBC-C3FB-0807-D20200D06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F813E-AD09-4229-87AF-B5BC63AA3F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9107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044475-E64C-8CE9-8FBF-8EE347BDF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6F04-1DD0-407A-9CDE-E18C918B500D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F0FFE-7377-32D2-5EB6-5693724DD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6E7CF-EAF7-04E9-47B2-AA8E0E5D8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F813E-AD09-4229-87AF-B5BC63AA3F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4578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3273B-A0B1-B8C6-AE8A-7E89D5B04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43F4D-F7EC-C21F-6DD3-C31C8C8F0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B326C-63D0-44F8-3067-68FB31C8D8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3D9FA-0D40-C6D7-2520-CE3493816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6F04-1DD0-407A-9CDE-E18C918B500D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E888C-5256-6B01-6467-E4AA79CCC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53F0C-BAF8-7CA6-9153-AA02A5EA3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F813E-AD09-4229-87AF-B5BC63AA3F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973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64335-6E31-5684-1944-2189D862E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8E9026-0BDD-2B1B-05EC-48C0EDABAB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4F043-C823-224E-1423-305E4618E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12E676-2839-FAE5-FC19-9E6786D52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6F04-1DD0-407A-9CDE-E18C918B500D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B58DE3-40F3-9356-986E-86C4C5CCC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7B74E-CDA1-49E7-E13E-2C73E9C3F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F813E-AD09-4229-87AF-B5BC63AA3F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9490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CF184-9B67-163D-6893-4B2492D2D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D93C74-1AFF-4CC2-576E-9A922E90F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657FC-7F94-D89C-CD4A-7CBF3380E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6F04-1DD0-407A-9CDE-E18C918B500D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A8758-65B3-64DB-B5E4-3FA61306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0134C-239F-5030-80E2-76ABDB185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F813E-AD09-4229-87AF-B5BC63AA3F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4341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A3151-45C6-766D-5994-33BBD9706B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FE3C78-617B-F743-80C5-D326CBB54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6F8A9-2D0F-55A2-7332-EB2359E4B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6F04-1DD0-407A-9CDE-E18C918B500D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F3C25-2BF7-2D24-6198-1846B5BBF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91EE2-58C2-8405-D402-B59104762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F813E-AD09-4229-87AF-B5BC63AA3F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3467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F392CF-7830-75EB-F355-D65262FFA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A65FA-4563-E70A-4D05-E6772899A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5C354-6122-5769-E673-C78A8469E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C6F04-1DD0-407A-9CDE-E18C918B500D}" type="datetimeFigureOut">
              <a:rPr lang="en-GB" smtClean="0"/>
              <a:t>24/10/2024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9F6BB-7651-740C-C132-DA243A501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78714-B431-AD41-0EB2-D7A99CC6A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F813E-AD09-4229-87AF-B5BC63AA3F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4075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B3AE575-F605-233E-3DC6-4760A97F67D7}"/>
              </a:ext>
            </a:extLst>
          </p:cNvPr>
          <p:cNvSpPr/>
          <p:nvPr/>
        </p:nvSpPr>
        <p:spPr>
          <a:xfrm>
            <a:off x="4824980" y="967633"/>
            <a:ext cx="2348917" cy="879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100" dirty="0"/>
              <a:t>Stakeholder reviews contract/agreement and completes </a:t>
            </a:r>
            <a:r>
              <a:rPr lang="en-GB" sz="1100" b="1" dirty="0"/>
              <a:t>Under £25K Contract Authorisation Form </a:t>
            </a:r>
            <a:r>
              <a:rPr lang="en-GB" sz="1100" dirty="0"/>
              <a:t>and returns to contracts@sussex.ac.uk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E65D81-31A3-4574-AB39-9DF1786277E5}"/>
              </a:ext>
            </a:extLst>
          </p:cNvPr>
          <p:cNvSpPr/>
          <p:nvPr/>
        </p:nvSpPr>
        <p:spPr>
          <a:xfrm>
            <a:off x="4916126" y="2268795"/>
            <a:ext cx="2130616" cy="10718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100" dirty="0"/>
              <a:t>Contract Management Team review form &amp; documents (Terms and Conditions and General Data Protection Regulation requirements) and will revert to stakeholder if necessary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A8C88B-E771-D39E-6464-12F567A985E2}"/>
              </a:ext>
            </a:extLst>
          </p:cNvPr>
          <p:cNvSpPr/>
          <p:nvPr/>
        </p:nvSpPr>
        <p:spPr>
          <a:xfrm>
            <a:off x="5206375" y="3916703"/>
            <a:ext cx="1536584" cy="711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100" dirty="0"/>
              <a:t>Contract / agreement sent to signatories via DocuSign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D22433-4846-D352-42AD-3FC55E7E3AFF}"/>
              </a:ext>
            </a:extLst>
          </p:cNvPr>
          <p:cNvSpPr/>
          <p:nvPr/>
        </p:nvSpPr>
        <p:spPr>
          <a:xfrm>
            <a:off x="4974486" y="5027360"/>
            <a:ext cx="2199411" cy="8630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Contract Management upload new contract to Proactis and provide stakeholder with ‘C’ number. </a:t>
            </a:r>
          </a:p>
          <a:p>
            <a:pPr algn="ctr"/>
            <a:r>
              <a:rPr lang="en-GB" sz="1100" dirty="0"/>
              <a:t>Purchase Order can be raised.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56E1225-ABC6-510B-DCEE-42BC1C993E09}"/>
              </a:ext>
            </a:extLst>
          </p:cNvPr>
          <p:cNvCxnSpPr>
            <a:cxnSpLocks/>
          </p:cNvCxnSpPr>
          <p:nvPr/>
        </p:nvCxnSpPr>
        <p:spPr>
          <a:xfrm>
            <a:off x="5992186" y="1951621"/>
            <a:ext cx="0" cy="253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8B9B306-9344-39C7-C87D-A282B69B9A81}"/>
              </a:ext>
            </a:extLst>
          </p:cNvPr>
          <p:cNvCxnSpPr>
            <a:cxnSpLocks/>
          </p:cNvCxnSpPr>
          <p:nvPr/>
        </p:nvCxnSpPr>
        <p:spPr>
          <a:xfrm flipH="1">
            <a:off x="5983931" y="3517363"/>
            <a:ext cx="1" cy="270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966C4D8-E27B-882B-2837-A15FA64A0881}"/>
              </a:ext>
            </a:extLst>
          </p:cNvPr>
          <p:cNvSpPr txBox="1"/>
          <p:nvPr/>
        </p:nvSpPr>
        <p:spPr>
          <a:xfrm>
            <a:off x="170763" y="219724"/>
            <a:ext cx="4010584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100" b="1" u="sng" dirty="0"/>
              <a:t>SUMMARY PROCESS MAP FOR GOODS &amp; SERVICE CONTRACTS UNDER £25K</a:t>
            </a:r>
          </a:p>
          <a:p>
            <a:endParaRPr lang="en-GB" sz="1000" b="1" u="sng" dirty="0"/>
          </a:p>
          <a:p>
            <a:pPr algn="just"/>
            <a:r>
              <a:rPr lang="en-GB" sz="1000" dirty="0"/>
              <a:t>Where the supplier or University requires a </a:t>
            </a:r>
            <a:r>
              <a:rPr lang="en-GB" sz="1000" b="1" dirty="0"/>
              <a:t>contract</a:t>
            </a:r>
            <a:r>
              <a:rPr lang="en-GB" sz="1000" dirty="0"/>
              <a:t> when the purchase is under £25k. This is generally, though not exclusively, for goods and service contracts. </a:t>
            </a:r>
          </a:p>
          <a:p>
            <a:pPr algn="just"/>
            <a:endParaRPr lang="en-GB" sz="1000" dirty="0"/>
          </a:p>
          <a:p>
            <a:pPr algn="just"/>
            <a:r>
              <a:rPr lang="en-GB" sz="1000" dirty="0"/>
              <a:t>Particularly important where a supplier wishes to use their own Terms and Conditions (</a:t>
            </a:r>
            <a:r>
              <a:rPr lang="en-GB" sz="1000" dirty="0" err="1"/>
              <a:t>Ts&amp;Cs</a:t>
            </a:r>
            <a:r>
              <a:rPr lang="en-GB" sz="1000" dirty="0"/>
              <a:t>).</a:t>
            </a:r>
          </a:p>
          <a:p>
            <a:pPr algn="just"/>
            <a:endParaRPr lang="en-GB" sz="1000" dirty="0"/>
          </a:p>
          <a:p>
            <a:pPr algn="just"/>
            <a:r>
              <a:rPr lang="en-GB" sz="1000" dirty="0"/>
              <a:t>Process applies </a:t>
            </a:r>
            <a:r>
              <a:rPr lang="en-US" sz="1000" dirty="0"/>
              <a:t>when stakeholder can demonstrate an appropriate route to market activity has taken place to achieve value for money, i.e. a three-quote process</a:t>
            </a:r>
            <a:r>
              <a:rPr lang="en-GB" sz="1000" dirty="0"/>
              <a:t>. 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5E04ACB1-D5BB-9E26-3E5B-27012866FF51}"/>
              </a:ext>
            </a:extLst>
          </p:cNvPr>
          <p:cNvCxnSpPr>
            <a:cxnSpLocks/>
          </p:cNvCxnSpPr>
          <p:nvPr/>
        </p:nvCxnSpPr>
        <p:spPr>
          <a:xfrm flipH="1">
            <a:off x="5974667" y="4628020"/>
            <a:ext cx="6145" cy="3398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386C0CCE-7B00-C2C1-D768-CA7FE1B3F375}"/>
              </a:ext>
            </a:extLst>
          </p:cNvPr>
          <p:cNvSpPr txBox="1"/>
          <p:nvPr/>
        </p:nvSpPr>
        <p:spPr>
          <a:xfrm>
            <a:off x="8583323" y="257553"/>
            <a:ext cx="315239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sz="1000" b="1" dirty="0"/>
              <a:t>Note: </a:t>
            </a:r>
            <a:r>
              <a:rPr lang="en-GB" sz="1000" dirty="0"/>
              <a:t>See slide 2 for a more detailed Process Map.</a:t>
            </a:r>
          </a:p>
          <a:p>
            <a:endParaRPr lang="en-GB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B1B612-7289-FECE-A839-77AA8CDD6826}"/>
              </a:ext>
            </a:extLst>
          </p:cNvPr>
          <p:cNvSpPr txBox="1"/>
          <p:nvPr/>
        </p:nvSpPr>
        <p:spPr>
          <a:xfrm>
            <a:off x="9773174" y="6008726"/>
            <a:ext cx="1879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" dirty="0"/>
          </a:p>
          <a:p>
            <a:pPr algn="r"/>
            <a:r>
              <a:rPr lang="en-GB" sz="1000" dirty="0"/>
              <a:t>Reviewed: August 2024 – Ver 2 </a:t>
            </a:r>
          </a:p>
        </p:txBody>
      </p:sp>
    </p:spTree>
    <p:extLst>
      <p:ext uri="{BB962C8B-B14F-4D97-AF65-F5344CB8AC3E}">
        <p14:creationId xmlns:p14="http://schemas.microsoft.com/office/powerpoint/2010/main" val="595296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B3AE575-F605-233E-3DC6-4760A97F67D7}"/>
              </a:ext>
            </a:extLst>
          </p:cNvPr>
          <p:cNvSpPr/>
          <p:nvPr/>
        </p:nvSpPr>
        <p:spPr>
          <a:xfrm>
            <a:off x="4748780" y="386608"/>
            <a:ext cx="2348917" cy="5267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Stakeholder completes </a:t>
            </a:r>
            <a:r>
              <a:rPr lang="en-GB" sz="1100" b="1" dirty="0"/>
              <a:t>Under £25K Contract Authorisation Form </a:t>
            </a:r>
            <a:r>
              <a:rPr lang="en-GB" sz="1100" dirty="0"/>
              <a:t>and returns to contracts@sussex.ac.uk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E65D81-31A3-4574-AB39-9DF1786277E5}"/>
              </a:ext>
            </a:extLst>
          </p:cNvPr>
          <p:cNvSpPr/>
          <p:nvPr/>
        </p:nvSpPr>
        <p:spPr>
          <a:xfrm>
            <a:off x="4868501" y="1249621"/>
            <a:ext cx="2102041" cy="5452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Contract Management Team review form &amp; documents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80F6C37-3C32-18CB-DEBB-654C13F4DB10}"/>
              </a:ext>
            </a:extLst>
          </p:cNvPr>
          <p:cNvSpPr/>
          <p:nvPr/>
        </p:nvSpPr>
        <p:spPr>
          <a:xfrm>
            <a:off x="1957451" y="3933097"/>
            <a:ext cx="998290" cy="37121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Accepted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F1F39D8-3D9C-C1A2-9E28-F206BBEDD275}"/>
              </a:ext>
            </a:extLst>
          </p:cNvPr>
          <p:cNvSpPr/>
          <p:nvPr/>
        </p:nvSpPr>
        <p:spPr>
          <a:xfrm>
            <a:off x="3128087" y="4512136"/>
            <a:ext cx="949126" cy="36466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Accepted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A8C88B-E771-D39E-6464-12F567A985E2}"/>
              </a:ext>
            </a:extLst>
          </p:cNvPr>
          <p:cNvSpPr/>
          <p:nvPr/>
        </p:nvSpPr>
        <p:spPr>
          <a:xfrm>
            <a:off x="2023481" y="5324063"/>
            <a:ext cx="1384184" cy="4446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DocuSign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7028B1-7A29-5932-B92D-1BED6C198898}"/>
              </a:ext>
            </a:extLst>
          </p:cNvPr>
          <p:cNvSpPr/>
          <p:nvPr/>
        </p:nvSpPr>
        <p:spPr>
          <a:xfrm>
            <a:off x="7148893" y="3710789"/>
            <a:ext cx="1677798" cy="44461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Emailed to GDPR to review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8D9017-B43F-088A-8C14-4F7BF3A3D06A}"/>
              </a:ext>
            </a:extLst>
          </p:cNvPr>
          <p:cNvSpPr/>
          <p:nvPr/>
        </p:nvSpPr>
        <p:spPr>
          <a:xfrm>
            <a:off x="6619279" y="5747270"/>
            <a:ext cx="1333849" cy="4446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DocuSign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D22433-4846-D352-42AD-3FC55E7E3AFF}"/>
              </a:ext>
            </a:extLst>
          </p:cNvPr>
          <p:cNvSpPr/>
          <p:nvPr/>
        </p:nvSpPr>
        <p:spPr>
          <a:xfrm>
            <a:off x="4023504" y="5545829"/>
            <a:ext cx="2199411" cy="8630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Contract Management upload new contract to Proactis and provide stakeholder with ‘C’ number. </a:t>
            </a:r>
          </a:p>
          <a:p>
            <a:pPr algn="ctr"/>
            <a:r>
              <a:rPr lang="en-GB" sz="1100" dirty="0"/>
              <a:t>Purchase Order can be raised.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56E1225-ABC6-510B-DCEE-42BC1C993E09}"/>
              </a:ext>
            </a:extLst>
          </p:cNvPr>
          <p:cNvCxnSpPr>
            <a:cxnSpLocks/>
          </p:cNvCxnSpPr>
          <p:nvPr/>
        </p:nvCxnSpPr>
        <p:spPr>
          <a:xfrm>
            <a:off x="5906461" y="913396"/>
            <a:ext cx="0" cy="253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8B9B306-9344-39C7-C87D-A282B69B9A81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4094809" y="2932452"/>
            <a:ext cx="1" cy="265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1BC29A0-4224-6ED3-C7CF-AFD59F6EA799}"/>
              </a:ext>
            </a:extLst>
          </p:cNvPr>
          <p:cNvCxnSpPr>
            <a:cxnSpLocks/>
          </p:cNvCxnSpPr>
          <p:nvPr/>
        </p:nvCxnSpPr>
        <p:spPr>
          <a:xfrm flipH="1">
            <a:off x="5216056" y="2396227"/>
            <a:ext cx="9386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DF43579-5B25-57C1-46ED-A97393DBA006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2456596" y="4304310"/>
            <a:ext cx="258977" cy="1019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150C60B-730B-F8DA-6739-D8882354711B}"/>
              </a:ext>
            </a:extLst>
          </p:cNvPr>
          <p:cNvCxnSpPr>
            <a:cxnSpLocks/>
          </p:cNvCxnSpPr>
          <p:nvPr/>
        </p:nvCxnSpPr>
        <p:spPr>
          <a:xfrm>
            <a:off x="7987792" y="3067940"/>
            <a:ext cx="0" cy="570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3116873-2B4F-628B-BAD3-EE480F3EC81A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2715573" y="5768680"/>
            <a:ext cx="1307932" cy="197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869FB53-5661-C75B-2A97-1BCADF02DF49}"/>
              </a:ext>
            </a:extLst>
          </p:cNvPr>
          <p:cNvCxnSpPr>
            <a:cxnSpLocks/>
          </p:cNvCxnSpPr>
          <p:nvPr/>
        </p:nvCxnSpPr>
        <p:spPr>
          <a:xfrm>
            <a:off x="6970542" y="5154681"/>
            <a:ext cx="0" cy="528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BC224EB-453D-7D2B-7286-3AF1A90DE5F7}"/>
              </a:ext>
            </a:extLst>
          </p:cNvPr>
          <p:cNvCxnSpPr>
            <a:cxnSpLocks/>
            <a:stCxn id="16" idx="1"/>
            <a:endCxn id="17" idx="3"/>
          </p:cNvCxnSpPr>
          <p:nvPr/>
        </p:nvCxnSpPr>
        <p:spPr>
          <a:xfrm flipH="1">
            <a:off x="6222915" y="5969578"/>
            <a:ext cx="396364" cy="7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43CAEBE-8D83-C781-18D5-65FE3ECDAE0B}"/>
              </a:ext>
            </a:extLst>
          </p:cNvPr>
          <p:cNvSpPr/>
          <p:nvPr/>
        </p:nvSpPr>
        <p:spPr>
          <a:xfrm>
            <a:off x="6855260" y="2169866"/>
            <a:ext cx="2330785" cy="5324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b="1" u="sng" dirty="0"/>
              <a:t>General Data Protection Regulation (GDPR)</a:t>
            </a:r>
            <a:br>
              <a:rPr lang="en-GB" sz="1100" dirty="0"/>
            </a:br>
            <a:r>
              <a:rPr lang="en-GB" sz="1100" dirty="0"/>
              <a:t>Is there any exchange of data?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F9D2D5-2EFB-90F6-D879-A62997AE626D}"/>
              </a:ext>
            </a:extLst>
          </p:cNvPr>
          <p:cNvSpPr/>
          <p:nvPr/>
        </p:nvSpPr>
        <p:spPr>
          <a:xfrm>
            <a:off x="1698023" y="2676585"/>
            <a:ext cx="1307932" cy="25586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University </a:t>
            </a:r>
            <a:r>
              <a:rPr lang="en-GB" sz="1100" dirty="0" err="1"/>
              <a:t>Ts&amp;Cs</a:t>
            </a:r>
            <a:r>
              <a:rPr lang="en-GB" sz="1100" dirty="0"/>
              <a:t> *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C455DA8-AD60-DF1C-462B-E7ADB4A2FD06}"/>
              </a:ext>
            </a:extLst>
          </p:cNvPr>
          <p:cNvCxnSpPr>
            <a:cxnSpLocks/>
          </p:cNvCxnSpPr>
          <p:nvPr/>
        </p:nvCxnSpPr>
        <p:spPr>
          <a:xfrm flipH="1">
            <a:off x="4128516" y="1812325"/>
            <a:ext cx="1290713" cy="330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966C4D8-E27B-882B-2837-A15FA64A0881}"/>
              </a:ext>
            </a:extLst>
          </p:cNvPr>
          <p:cNvSpPr txBox="1"/>
          <p:nvPr/>
        </p:nvSpPr>
        <p:spPr>
          <a:xfrm>
            <a:off x="170763" y="219724"/>
            <a:ext cx="4010584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u="sng" dirty="0"/>
              <a:t>PROCESS MAP FOR GOODS &amp; SERVICE CONTRACTS UNDER £25K</a:t>
            </a:r>
          </a:p>
          <a:p>
            <a:endParaRPr lang="en-GB" sz="1000" b="1" u="sng" dirty="0"/>
          </a:p>
          <a:p>
            <a:pPr algn="just"/>
            <a:r>
              <a:rPr lang="en-GB" sz="1000" dirty="0"/>
              <a:t>Where the supplier or University requires a </a:t>
            </a:r>
            <a:r>
              <a:rPr lang="en-GB" sz="1000" b="1" dirty="0"/>
              <a:t>contract</a:t>
            </a:r>
            <a:r>
              <a:rPr lang="en-GB" sz="1000" dirty="0"/>
              <a:t> when the purchase is under £25k. This is generally, though not exclusively, for goods and service contracts. </a:t>
            </a:r>
          </a:p>
          <a:p>
            <a:pPr algn="just"/>
            <a:endParaRPr lang="en-GB" sz="1000" dirty="0"/>
          </a:p>
          <a:p>
            <a:pPr algn="just"/>
            <a:r>
              <a:rPr lang="en-GB" sz="1000" dirty="0"/>
              <a:t>Particularly important where a supplier wishes to use their own Terms and Conditions (</a:t>
            </a:r>
            <a:r>
              <a:rPr lang="en-GB" sz="1000" dirty="0" err="1"/>
              <a:t>Ts&amp;Cs</a:t>
            </a:r>
            <a:r>
              <a:rPr lang="en-GB" sz="1000" dirty="0"/>
              <a:t>).</a:t>
            </a:r>
          </a:p>
          <a:p>
            <a:pPr algn="just"/>
            <a:endParaRPr lang="en-GB" sz="1000" dirty="0"/>
          </a:p>
          <a:p>
            <a:pPr algn="just"/>
            <a:r>
              <a:rPr lang="en-GB" sz="1000" dirty="0"/>
              <a:t>Process applies </a:t>
            </a:r>
            <a:r>
              <a:rPr lang="en-US" sz="1000" dirty="0"/>
              <a:t>when stakeholder can demonstrate an appropriate route to market activity has taken place to achieve value for money, i.e. a three-quote process</a:t>
            </a:r>
            <a:r>
              <a:rPr lang="en-GB" sz="1000" dirty="0"/>
              <a:t>.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28CC8EF-0AA7-3411-A0FD-B8822594CB95}"/>
              </a:ext>
            </a:extLst>
          </p:cNvPr>
          <p:cNvSpPr/>
          <p:nvPr/>
        </p:nvSpPr>
        <p:spPr>
          <a:xfrm>
            <a:off x="3440843" y="2676585"/>
            <a:ext cx="1307932" cy="2558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Supplier’s </a:t>
            </a:r>
            <a:r>
              <a:rPr lang="en-GB" sz="1100" dirty="0" err="1"/>
              <a:t>Ts&amp;Cs</a:t>
            </a:r>
            <a:r>
              <a:rPr lang="en-GB" sz="1100" dirty="0"/>
              <a:t>*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CD04018-F0A3-31B3-6DFA-FEC8037C6F3C}"/>
              </a:ext>
            </a:extLst>
          </p:cNvPr>
          <p:cNvSpPr/>
          <p:nvPr/>
        </p:nvSpPr>
        <p:spPr>
          <a:xfrm>
            <a:off x="1396866" y="3214948"/>
            <a:ext cx="1781065" cy="347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Review by Contract Management 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3DC35AD-84C8-3511-1C3B-CEB6CC39E75B}"/>
              </a:ext>
            </a:extLst>
          </p:cNvPr>
          <p:cNvCxnSpPr>
            <a:cxnSpLocks/>
          </p:cNvCxnSpPr>
          <p:nvPr/>
        </p:nvCxnSpPr>
        <p:spPr>
          <a:xfrm>
            <a:off x="6325299" y="1794907"/>
            <a:ext cx="1560352" cy="329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B3AABCF2-E41B-ABF4-7BBB-C002C6CEDC19}"/>
              </a:ext>
            </a:extLst>
          </p:cNvPr>
          <p:cNvSpPr/>
          <p:nvPr/>
        </p:nvSpPr>
        <p:spPr>
          <a:xfrm>
            <a:off x="7703525" y="2814879"/>
            <a:ext cx="499205" cy="2342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900" dirty="0"/>
              <a:t>Yes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1E0EB04-EBB7-5AE4-148F-FE1E4B92CC66}"/>
              </a:ext>
            </a:extLst>
          </p:cNvPr>
          <p:cNvSpPr/>
          <p:nvPr/>
        </p:nvSpPr>
        <p:spPr>
          <a:xfrm>
            <a:off x="6222922" y="2288333"/>
            <a:ext cx="564137" cy="2558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900" dirty="0"/>
              <a:t>No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43583C-4681-148B-FB5D-A4B474016BF4}"/>
              </a:ext>
            </a:extLst>
          </p:cNvPr>
          <p:cNvSpPr/>
          <p:nvPr/>
        </p:nvSpPr>
        <p:spPr>
          <a:xfrm>
            <a:off x="3005955" y="2194407"/>
            <a:ext cx="2102041" cy="38437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b="1" u="sng" dirty="0"/>
              <a:t>Contract / Terms &amp; Conditions (</a:t>
            </a:r>
            <a:r>
              <a:rPr lang="en-GB" sz="1100" b="1" u="sng" dirty="0" err="1"/>
              <a:t>Ts&amp;Cs</a:t>
            </a:r>
            <a:r>
              <a:rPr lang="en-GB" sz="1100" b="1" u="sng" dirty="0"/>
              <a:t>) Review</a:t>
            </a:r>
            <a:r>
              <a:rPr lang="en-GB" sz="1100" dirty="0"/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126A71-0E47-B6EC-9FB7-659BF5EAF657}"/>
              </a:ext>
            </a:extLst>
          </p:cNvPr>
          <p:cNvSpPr/>
          <p:nvPr/>
        </p:nvSpPr>
        <p:spPr>
          <a:xfrm>
            <a:off x="4454030" y="4081753"/>
            <a:ext cx="1307932" cy="3800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Legal team review only if required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789B4A2-E126-6BFE-1F73-5367EE47B8DE}"/>
              </a:ext>
            </a:extLst>
          </p:cNvPr>
          <p:cNvCxnSpPr>
            <a:cxnSpLocks/>
          </p:cNvCxnSpPr>
          <p:nvPr/>
        </p:nvCxnSpPr>
        <p:spPr>
          <a:xfrm>
            <a:off x="3577148" y="3735490"/>
            <a:ext cx="0" cy="750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F5591F6-3B61-1A17-7AAF-9524395751C1}"/>
              </a:ext>
            </a:extLst>
          </p:cNvPr>
          <p:cNvCxnSpPr>
            <a:cxnSpLocks/>
          </p:cNvCxnSpPr>
          <p:nvPr/>
        </p:nvCxnSpPr>
        <p:spPr>
          <a:xfrm>
            <a:off x="2351989" y="3599990"/>
            <a:ext cx="0" cy="284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5C45D428-25ED-8B7A-CB6F-26AFC10B06DB}"/>
              </a:ext>
            </a:extLst>
          </p:cNvPr>
          <p:cNvSpPr/>
          <p:nvPr/>
        </p:nvSpPr>
        <p:spPr>
          <a:xfrm>
            <a:off x="4191294" y="4744243"/>
            <a:ext cx="1941490" cy="4306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dirty="0"/>
              <a:t> </a:t>
            </a:r>
            <a:r>
              <a:rPr lang="en-GB" sz="1100" dirty="0"/>
              <a:t>Further information required. </a:t>
            </a:r>
          </a:p>
          <a:p>
            <a:pPr algn="ctr"/>
            <a:r>
              <a:rPr lang="en-GB" sz="1100" dirty="0"/>
              <a:t>Returned to stakeholder 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8098884-13FD-7F89-8C89-035B8920B18E}"/>
              </a:ext>
            </a:extLst>
          </p:cNvPr>
          <p:cNvCxnSpPr>
            <a:cxnSpLocks/>
          </p:cNvCxnSpPr>
          <p:nvPr/>
        </p:nvCxnSpPr>
        <p:spPr>
          <a:xfrm>
            <a:off x="5216056" y="4512136"/>
            <a:ext cx="0" cy="209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CD4E88D3-14A0-D7A5-558D-E7C625BBDD6E}"/>
              </a:ext>
            </a:extLst>
          </p:cNvPr>
          <p:cNvSpPr/>
          <p:nvPr/>
        </p:nvSpPr>
        <p:spPr>
          <a:xfrm>
            <a:off x="6535351" y="4733575"/>
            <a:ext cx="998290" cy="37121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Accepted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1BB2273-DFB8-9886-E12D-E9ABCC65F963}"/>
              </a:ext>
            </a:extLst>
          </p:cNvPr>
          <p:cNvSpPr/>
          <p:nvPr/>
        </p:nvSpPr>
        <p:spPr>
          <a:xfrm>
            <a:off x="7744225" y="4701570"/>
            <a:ext cx="1941490" cy="4531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dirty="0"/>
              <a:t> </a:t>
            </a:r>
            <a:r>
              <a:rPr lang="en-GB" sz="1100" dirty="0"/>
              <a:t>Further information required. </a:t>
            </a:r>
          </a:p>
          <a:p>
            <a:pPr algn="ctr"/>
            <a:r>
              <a:rPr lang="en-GB" sz="1100" dirty="0"/>
              <a:t>Returned to stakeholder 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B801A38-32A2-7901-0B24-024735A59B15}"/>
              </a:ext>
            </a:extLst>
          </p:cNvPr>
          <p:cNvCxnSpPr/>
          <p:nvPr/>
        </p:nvCxnSpPr>
        <p:spPr>
          <a:xfrm>
            <a:off x="7286204" y="4194139"/>
            <a:ext cx="0" cy="469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3202EC7-D4EF-24AF-C3CE-E76F72E5A863}"/>
              </a:ext>
            </a:extLst>
          </p:cNvPr>
          <p:cNvCxnSpPr>
            <a:cxnSpLocks/>
          </p:cNvCxnSpPr>
          <p:nvPr/>
        </p:nvCxnSpPr>
        <p:spPr>
          <a:xfrm>
            <a:off x="8583323" y="4218025"/>
            <a:ext cx="0" cy="453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8E201B0-50DC-9D65-AB9E-97E9D0623A53}"/>
              </a:ext>
            </a:extLst>
          </p:cNvPr>
          <p:cNvCxnSpPr>
            <a:cxnSpLocks/>
            <a:stCxn id="9" idx="2"/>
            <a:endCxn id="41" idx="0"/>
          </p:cNvCxnSpPr>
          <p:nvPr/>
        </p:nvCxnSpPr>
        <p:spPr>
          <a:xfrm>
            <a:off x="2351989" y="2932452"/>
            <a:ext cx="0" cy="265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5E04ACB1-D5BB-9E26-3E5B-27012866FF51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3005955" y="4876805"/>
            <a:ext cx="596695" cy="4446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40C92B1-5E43-E6A0-F64B-CC127A7AE54D}"/>
              </a:ext>
            </a:extLst>
          </p:cNvPr>
          <p:cNvCxnSpPr>
            <a:cxnSpLocks/>
          </p:cNvCxnSpPr>
          <p:nvPr/>
        </p:nvCxnSpPr>
        <p:spPr>
          <a:xfrm flipV="1">
            <a:off x="4886068" y="4461773"/>
            <a:ext cx="0" cy="241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7450803-CFDD-E74F-9770-E821AE52B268}"/>
              </a:ext>
            </a:extLst>
          </p:cNvPr>
          <p:cNvCxnSpPr/>
          <p:nvPr/>
        </p:nvCxnSpPr>
        <p:spPr>
          <a:xfrm flipV="1">
            <a:off x="8456103" y="4218025"/>
            <a:ext cx="0" cy="445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386C0CCE-7B00-C2C1-D768-CA7FE1B3F375}"/>
              </a:ext>
            </a:extLst>
          </p:cNvPr>
          <p:cNvSpPr txBox="1"/>
          <p:nvPr/>
        </p:nvSpPr>
        <p:spPr>
          <a:xfrm>
            <a:off x="8583323" y="257553"/>
            <a:ext cx="3152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00" b="1" dirty="0"/>
              <a:t>NB: </a:t>
            </a:r>
            <a:r>
              <a:rPr lang="en-GB" sz="1000" dirty="0"/>
              <a:t>The mapping is intended for guidance and may not be applicable for all scenarios. The Contract Management Team will advise on exceptions.  </a:t>
            </a:r>
          </a:p>
          <a:p>
            <a:endParaRPr lang="en-GB" sz="10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A1F7A2-1B57-30BE-F93A-54807D88D1F2}"/>
              </a:ext>
            </a:extLst>
          </p:cNvPr>
          <p:cNvSpPr/>
          <p:nvPr/>
        </p:nvSpPr>
        <p:spPr>
          <a:xfrm>
            <a:off x="3369539" y="3214948"/>
            <a:ext cx="1781065" cy="5205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Review by Contract Management using General Council checklist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E403EBE-3DB3-6852-C93F-788531FFEF84}"/>
              </a:ext>
            </a:extLst>
          </p:cNvPr>
          <p:cNvCxnSpPr>
            <a:cxnSpLocks/>
          </p:cNvCxnSpPr>
          <p:nvPr/>
        </p:nvCxnSpPr>
        <p:spPr>
          <a:xfrm>
            <a:off x="4868501" y="3759860"/>
            <a:ext cx="0" cy="321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570BA75-FC71-9C87-170C-EBD1B6F54001}"/>
              </a:ext>
            </a:extLst>
          </p:cNvPr>
          <p:cNvCxnSpPr>
            <a:cxnSpLocks/>
          </p:cNvCxnSpPr>
          <p:nvPr/>
        </p:nvCxnSpPr>
        <p:spPr>
          <a:xfrm flipH="1">
            <a:off x="4076292" y="4222017"/>
            <a:ext cx="377738" cy="2956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A4BBB2D-FACE-0501-E06A-2A17B5F07927}"/>
              </a:ext>
            </a:extLst>
          </p:cNvPr>
          <p:cNvSpPr txBox="1"/>
          <p:nvPr/>
        </p:nvSpPr>
        <p:spPr>
          <a:xfrm>
            <a:off x="252775" y="3599990"/>
            <a:ext cx="1750918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* Office of the General Counsel (</a:t>
            </a:r>
            <a:r>
              <a:rPr lang="en-GB" sz="1000" b="1" dirty="0">
                <a:effectLst/>
                <a:ea typeface="Aptos" panose="020B0004020202020204" pitchFamily="34" charset="0"/>
              </a:rPr>
              <a:t>OGC) will review if;</a:t>
            </a:r>
            <a:br>
              <a:rPr lang="en-GB" sz="1000" dirty="0">
                <a:effectLst/>
                <a:ea typeface="Aptos" panose="020B0004020202020204" pitchFamily="34" charset="0"/>
              </a:rPr>
            </a:br>
            <a:r>
              <a:rPr lang="en-GB" sz="10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- The contract may expose the University to an uncertain or potentially significant or uncapped liability (</a:t>
            </a:r>
            <a:r>
              <a:rPr lang="en-GB" sz="1000" dirty="0" err="1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e.g</a:t>
            </a:r>
            <a:r>
              <a:rPr lang="en-GB" sz="10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with onerous insurance clauses, indemnities, intellectual property provisions, guarantees/warranties)</a:t>
            </a:r>
            <a:br>
              <a:rPr lang="en-GB" sz="1000" dirty="0">
                <a:effectLst/>
                <a:ea typeface="Times New Roman" panose="02020603050405020304" pitchFamily="18" charset="0"/>
              </a:rPr>
            </a:br>
            <a:r>
              <a:rPr lang="en-GB" sz="10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- The contract involves sensitive or reputational issues</a:t>
            </a:r>
            <a:br>
              <a:rPr lang="en-GB" sz="1000" dirty="0">
                <a:effectLst/>
                <a:ea typeface="Times New Roman" panose="02020603050405020304" pitchFamily="18" charset="0"/>
              </a:rPr>
            </a:br>
            <a:r>
              <a:rPr lang="en-GB" sz="10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- The contract includes provisions which may pose a substantial risk to the University</a:t>
            </a:r>
            <a:br>
              <a:rPr lang="en-GB" sz="1000" dirty="0">
                <a:effectLst/>
                <a:ea typeface="Times New Roman" panose="02020603050405020304" pitchFamily="18" charset="0"/>
              </a:rPr>
            </a:br>
            <a:r>
              <a:rPr lang="en-GB" sz="10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- The contract involved a partner in a jurisdiction other than England or Wales.</a:t>
            </a:r>
            <a:endParaRPr lang="en-GB" sz="1000" dirty="0">
              <a:effectLst/>
              <a:ea typeface="Times New Roman" panose="02020603050405020304" pitchFamily="18" charset="0"/>
            </a:endParaRPr>
          </a:p>
          <a:p>
            <a:endParaRPr lang="en-GB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B1B612-7289-FECE-A839-77AA8CDD6826}"/>
              </a:ext>
            </a:extLst>
          </p:cNvPr>
          <p:cNvSpPr txBox="1"/>
          <p:nvPr/>
        </p:nvSpPr>
        <p:spPr>
          <a:xfrm>
            <a:off x="9773174" y="6008726"/>
            <a:ext cx="1879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" dirty="0"/>
          </a:p>
          <a:p>
            <a:pPr algn="r"/>
            <a:r>
              <a:rPr lang="en-GB" sz="1000" dirty="0"/>
              <a:t>Reviewed: August 2024 – Ver 2 </a:t>
            </a:r>
          </a:p>
        </p:txBody>
      </p:sp>
    </p:spTree>
    <p:extLst>
      <p:ext uri="{BB962C8B-B14F-4D97-AF65-F5344CB8AC3E}">
        <p14:creationId xmlns:p14="http://schemas.microsoft.com/office/powerpoint/2010/main" val="4159825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523</Words>
  <Application>Microsoft Office PowerPoint</Application>
  <PresentationFormat>Widescreen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Angelina Kinsey-Cummins</dc:creator>
  <cp:lastModifiedBy>Pavendeep Virk</cp:lastModifiedBy>
  <cp:revision>151</cp:revision>
  <cp:lastPrinted>2024-03-07T09:21:30Z</cp:lastPrinted>
  <dcterms:created xsi:type="dcterms:W3CDTF">2024-02-27T09:19:58Z</dcterms:created>
  <dcterms:modified xsi:type="dcterms:W3CDTF">2024-10-24T09:21:36Z</dcterms:modified>
</cp:coreProperties>
</file>