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9" r:id="rId1"/>
  </p:sldMasterIdLst>
  <p:sldIdLst>
    <p:sldId id="256" r:id="rId2"/>
    <p:sldId id="324" r:id="rId3"/>
    <p:sldId id="313" r:id="rId4"/>
    <p:sldId id="323" r:id="rId5"/>
    <p:sldId id="259" r:id="rId6"/>
    <p:sldId id="277" r:id="rId7"/>
    <p:sldId id="282" r:id="rId8"/>
    <p:sldId id="320" r:id="rId9"/>
    <p:sldId id="283" r:id="rId10"/>
    <p:sldId id="260" r:id="rId11"/>
    <p:sldId id="321" r:id="rId12"/>
    <p:sldId id="268" r:id="rId13"/>
    <p:sldId id="284" r:id="rId14"/>
    <p:sldId id="285" r:id="rId15"/>
    <p:sldId id="280" r:id="rId16"/>
    <p:sldId id="275" r:id="rId17"/>
    <p:sldId id="315" r:id="rId18"/>
    <p:sldId id="316" r:id="rId19"/>
    <p:sldId id="269" r:id="rId20"/>
    <p:sldId id="317" r:id="rId2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0"/>
    <p:restoredTop sz="95909"/>
  </p:normalViewPr>
  <p:slideViewPr>
    <p:cSldViewPr snapToGrid="0" snapToObjects="1">
      <p:cViewPr varScale="1">
        <p:scale>
          <a:sx n="86" d="100"/>
          <a:sy n="86" d="100"/>
        </p:scale>
        <p:origin x="533" y="6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CFBCE0C-674B-4C8A-9934-CC8B0754F22D}" type="doc">
      <dgm:prSet loTypeId="urn:microsoft.com/office/officeart/2005/8/layout/vList2" loCatId="list" qsTypeId="urn:microsoft.com/office/officeart/2005/8/quickstyle/simple1" qsCatId="simple" csTypeId="urn:microsoft.com/office/officeart/2005/8/colors/colorful2" csCatId="colorful" phldr="1"/>
      <dgm:spPr/>
      <dgm:t>
        <a:bodyPr/>
        <a:lstStyle/>
        <a:p>
          <a:endParaRPr lang="en-US"/>
        </a:p>
      </dgm:t>
    </dgm:pt>
    <dgm:pt modelId="{407DD2E3-D454-4AA1-9D27-3C0CF8914493}">
      <dgm:prSet/>
      <dgm:spPr/>
      <dgm:t>
        <a:bodyPr/>
        <a:lstStyle/>
        <a:p>
          <a:r>
            <a:rPr lang="en-US" dirty="0"/>
            <a:t>166 students flagged – 60 of those with specific learning differences</a:t>
          </a:r>
        </a:p>
      </dgm:t>
    </dgm:pt>
    <dgm:pt modelId="{3E96DCAB-E03A-49E4-855F-52A9CD4F2EA2}" type="parTrans" cxnId="{911917D3-6A6D-4991-A998-8FF1BA3AB1BA}">
      <dgm:prSet/>
      <dgm:spPr/>
      <dgm:t>
        <a:bodyPr/>
        <a:lstStyle/>
        <a:p>
          <a:endParaRPr lang="en-US"/>
        </a:p>
      </dgm:t>
    </dgm:pt>
    <dgm:pt modelId="{31E8C12E-FF65-4B3B-86EA-312DF92699D4}" type="sibTrans" cxnId="{911917D3-6A6D-4991-A998-8FF1BA3AB1BA}">
      <dgm:prSet/>
      <dgm:spPr/>
      <dgm:t>
        <a:bodyPr/>
        <a:lstStyle/>
        <a:p>
          <a:endParaRPr lang="en-US"/>
        </a:p>
      </dgm:t>
    </dgm:pt>
    <dgm:pt modelId="{0F016991-1F60-4D52-B852-16A20A7F9AAE}">
      <dgm:prSet/>
      <dgm:spPr/>
      <dgm:t>
        <a:bodyPr/>
        <a:lstStyle/>
        <a:p>
          <a:r>
            <a:rPr lang="en-US"/>
            <a:t>Mental health, chronic conditions, sensory impairment, autism etc</a:t>
          </a:r>
        </a:p>
      </dgm:t>
    </dgm:pt>
    <dgm:pt modelId="{20EACCC6-F30D-4F18-8FB5-925F02F07933}" type="parTrans" cxnId="{E6635B3D-6FF1-4D64-ADC7-8E230F74DD1D}">
      <dgm:prSet/>
      <dgm:spPr/>
      <dgm:t>
        <a:bodyPr/>
        <a:lstStyle/>
        <a:p>
          <a:endParaRPr lang="en-US"/>
        </a:p>
      </dgm:t>
    </dgm:pt>
    <dgm:pt modelId="{744AE6FA-8F17-4DFC-8DD5-CAFF26F0B833}" type="sibTrans" cxnId="{E6635B3D-6FF1-4D64-ADC7-8E230F74DD1D}">
      <dgm:prSet/>
      <dgm:spPr/>
      <dgm:t>
        <a:bodyPr/>
        <a:lstStyle/>
        <a:p>
          <a:endParaRPr lang="en-US"/>
        </a:p>
      </dgm:t>
    </dgm:pt>
    <dgm:pt modelId="{D7DFEF79-1F8F-409D-A595-AA7156999DE6}">
      <dgm:prSet/>
      <dgm:spPr/>
      <dgm:t>
        <a:bodyPr/>
        <a:lstStyle/>
        <a:p>
          <a:r>
            <a:rPr lang="en-US" dirty="0"/>
            <a:t>120 exceptional circumstances claims since January</a:t>
          </a:r>
        </a:p>
      </dgm:t>
    </dgm:pt>
    <dgm:pt modelId="{F785B57B-A421-46D5-A861-8DF025B8E160}" type="parTrans" cxnId="{F80B5576-9E81-40B5-A354-19074F39DA32}">
      <dgm:prSet/>
      <dgm:spPr/>
      <dgm:t>
        <a:bodyPr/>
        <a:lstStyle/>
        <a:p>
          <a:endParaRPr lang="en-US"/>
        </a:p>
      </dgm:t>
    </dgm:pt>
    <dgm:pt modelId="{26D699F1-EC8C-4D6B-80A7-946150CAE28D}" type="sibTrans" cxnId="{F80B5576-9E81-40B5-A354-19074F39DA32}">
      <dgm:prSet/>
      <dgm:spPr/>
      <dgm:t>
        <a:bodyPr/>
        <a:lstStyle/>
        <a:p>
          <a:endParaRPr lang="en-US"/>
        </a:p>
      </dgm:t>
    </dgm:pt>
    <dgm:pt modelId="{D116518E-A933-D540-BF77-8010C2D398EC}">
      <dgm:prSet/>
      <dgm:spPr/>
      <dgm:t>
        <a:bodyPr/>
        <a:lstStyle/>
        <a:p>
          <a:r>
            <a:rPr lang="en-GB" dirty="0"/>
            <a:t>6 complaints: 3 students with dyslexia, 1 with autism, 1 with physical disabilities and 1 BAME student </a:t>
          </a:r>
        </a:p>
      </dgm:t>
    </dgm:pt>
    <dgm:pt modelId="{88310C7D-90DF-4540-B197-D01AECA17A20}" type="parTrans" cxnId="{7046069B-E21E-DF42-9DE2-005B050AEF09}">
      <dgm:prSet/>
      <dgm:spPr/>
    </dgm:pt>
    <dgm:pt modelId="{0D9C4914-7294-EB4C-B595-38854FAA0C8E}" type="sibTrans" cxnId="{7046069B-E21E-DF42-9DE2-005B050AEF09}">
      <dgm:prSet/>
      <dgm:spPr/>
    </dgm:pt>
    <dgm:pt modelId="{F0652FCA-DE17-174C-BB8B-ED43C2AA8BFC}" type="pres">
      <dgm:prSet presAssocID="{8CFBCE0C-674B-4C8A-9934-CC8B0754F22D}" presName="linear" presStyleCnt="0">
        <dgm:presLayoutVars>
          <dgm:animLvl val="lvl"/>
          <dgm:resizeHandles val="exact"/>
        </dgm:presLayoutVars>
      </dgm:prSet>
      <dgm:spPr/>
    </dgm:pt>
    <dgm:pt modelId="{38F5DCAD-1F54-FF4F-BBC7-4BD4DD8EDDD9}" type="pres">
      <dgm:prSet presAssocID="{407DD2E3-D454-4AA1-9D27-3C0CF8914493}" presName="parentText" presStyleLbl="node1" presStyleIdx="0" presStyleCnt="4">
        <dgm:presLayoutVars>
          <dgm:chMax val="0"/>
          <dgm:bulletEnabled val="1"/>
        </dgm:presLayoutVars>
      </dgm:prSet>
      <dgm:spPr/>
    </dgm:pt>
    <dgm:pt modelId="{33C6739E-6798-D64F-B524-4161B8625688}" type="pres">
      <dgm:prSet presAssocID="{31E8C12E-FF65-4B3B-86EA-312DF92699D4}" presName="spacer" presStyleCnt="0"/>
      <dgm:spPr/>
    </dgm:pt>
    <dgm:pt modelId="{FCA29251-75EC-C247-A2A6-893002C4DC29}" type="pres">
      <dgm:prSet presAssocID="{0F016991-1F60-4D52-B852-16A20A7F9AAE}" presName="parentText" presStyleLbl="node1" presStyleIdx="1" presStyleCnt="4">
        <dgm:presLayoutVars>
          <dgm:chMax val="0"/>
          <dgm:bulletEnabled val="1"/>
        </dgm:presLayoutVars>
      </dgm:prSet>
      <dgm:spPr/>
    </dgm:pt>
    <dgm:pt modelId="{2E7BAC47-0D67-AD40-AD0E-BC13B718D737}" type="pres">
      <dgm:prSet presAssocID="{744AE6FA-8F17-4DFC-8DD5-CAFF26F0B833}" presName="spacer" presStyleCnt="0"/>
      <dgm:spPr/>
    </dgm:pt>
    <dgm:pt modelId="{9531642E-EE3D-7F4C-8E3E-17DE174DD6C8}" type="pres">
      <dgm:prSet presAssocID="{D7DFEF79-1F8F-409D-A595-AA7156999DE6}" presName="parentText" presStyleLbl="node1" presStyleIdx="2" presStyleCnt="4">
        <dgm:presLayoutVars>
          <dgm:chMax val="0"/>
          <dgm:bulletEnabled val="1"/>
        </dgm:presLayoutVars>
      </dgm:prSet>
      <dgm:spPr/>
    </dgm:pt>
    <dgm:pt modelId="{33122D09-E21A-5F4F-AD4D-264266DACC9C}" type="pres">
      <dgm:prSet presAssocID="{26D699F1-EC8C-4D6B-80A7-946150CAE28D}" presName="spacer" presStyleCnt="0"/>
      <dgm:spPr/>
    </dgm:pt>
    <dgm:pt modelId="{26276F85-37D8-4A49-9E24-4B93AE508A3B}" type="pres">
      <dgm:prSet presAssocID="{D116518E-A933-D540-BF77-8010C2D398EC}" presName="parentText" presStyleLbl="node1" presStyleIdx="3" presStyleCnt="4">
        <dgm:presLayoutVars>
          <dgm:chMax val="0"/>
          <dgm:bulletEnabled val="1"/>
        </dgm:presLayoutVars>
      </dgm:prSet>
      <dgm:spPr/>
    </dgm:pt>
  </dgm:ptLst>
  <dgm:cxnLst>
    <dgm:cxn modelId="{191E8C30-5D73-CB4D-845B-326130A45B41}" type="presOf" srcId="{D116518E-A933-D540-BF77-8010C2D398EC}" destId="{26276F85-37D8-4A49-9E24-4B93AE508A3B}" srcOrd="0" destOrd="0" presId="urn:microsoft.com/office/officeart/2005/8/layout/vList2"/>
    <dgm:cxn modelId="{E6635B3D-6FF1-4D64-ADC7-8E230F74DD1D}" srcId="{8CFBCE0C-674B-4C8A-9934-CC8B0754F22D}" destId="{0F016991-1F60-4D52-B852-16A20A7F9AAE}" srcOrd="1" destOrd="0" parTransId="{20EACCC6-F30D-4F18-8FB5-925F02F07933}" sibTransId="{744AE6FA-8F17-4DFC-8DD5-CAFF26F0B833}"/>
    <dgm:cxn modelId="{8ED4A45F-7721-EE4B-B82B-3ECDD1735F33}" type="presOf" srcId="{D7DFEF79-1F8F-409D-A595-AA7156999DE6}" destId="{9531642E-EE3D-7F4C-8E3E-17DE174DD6C8}" srcOrd="0" destOrd="0" presId="urn:microsoft.com/office/officeart/2005/8/layout/vList2"/>
    <dgm:cxn modelId="{C39B7D6E-39A4-FD44-8928-57830B3A5ACB}" type="presOf" srcId="{0F016991-1F60-4D52-B852-16A20A7F9AAE}" destId="{FCA29251-75EC-C247-A2A6-893002C4DC29}" srcOrd="0" destOrd="0" presId="urn:microsoft.com/office/officeart/2005/8/layout/vList2"/>
    <dgm:cxn modelId="{F80B5576-9E81-40B5-A354-19074F39DA32}" srcId="{8CFBCE0C-674B-4C8A-9934-CC8B0754F22D}" destId="{D7DFEF79-1F8F-409D-A595-AA7156999DE6}" srcOrd="2" destOrd="0" parTransId="{F785B57B-A421-46D5-A861-8DF025B8E160}" sibTransId="{26D699F1-EC8C-4D6B-80A7-946150CAE28D}"/>
    <dgm:cxn modelId="{7046069B-E21E-DF42-9DE2-005B050AEF09}" srcId="{8CFBCE0C-674B-4C8A-9934-CC8B0754F22D}" destId="{D116518E-A933-D540-BF77-8010C2D398EC}" srcOrd="3" destOrd="0" parTransId="{88310C7D-90DF-4540-B197-D01AECA17A20}" sibTransId="{0D9C4914-7294-EB4C-B595-38854FAA0C8E}"/>
    <dgm:cxn modelId="{BB05EEC8-E2F8-5546-B3C0-B08BF50AEB5A}" type="presOf" srcId="{8CFBCE0C-674B-4C8A-9934-CC8B0754F22D}" destId="{F0652FCA-DE17-174C-BB8B-ED43C2AA8BFC}" srcOrd="0" destOrd="0" presId="urn:microsoft.com/office/officeart/2005/8/layout/vList2"/>
    <dgm:cxn modelId="{911917D3-6A6D-4991-A998-8FF1BA3AB1BA}" srcId="{8CFBCE0C-674B-4C8A-9934-CC8B0754F22D}" destId="{407DD2E3-D454-4AA1-9D27-3C0CF8914493}" srcOrd="0" destOrd="0" parTransId="{3E96DCAB-E03A-49E4-855F-52A9CD4F2EA2}" sibTransId="{31E8C12E-FF65-4B3B-86EA-312DF92699D4}"/>
    <dgm:cxn modelId="{FE155BDE-AC02-DB4A-A059-ACC7D1D829CD}" type="presOf" srcId="{407DD2E3-D454-4AA1-9D27-3C0CF8914493}" destId="{38F5DCAD-1F54-FF4F-BBC7-4BD4DD8EDDD9}" srcOrd="0" destOrd="0" presId="urn:microsoft.com/office/officeart/2005/8/layout/vList2"/>
    <dgm:cxn modelId="{89522A3D-0FF1-A34C-A2C7-E926816FE76D}" type="presParOf" srcId="{F0652FCA-DE17-174C-BB8B-ED43C2AA8BFC}" destId="{38F5DCAD-1F54-FF4F-BBC7-4BD4DD8EDDD9}" srcOrd="0" destOrd="0" presId="urn:microsoft.com/office/officeart/2005/8/layout/vList2"/>
    <dgm:cxn modelId="{BF996EC3-6B3D-7642-9AD2-F5AE795A28D2}" type="presParOf" srcId="{F0652FCA-DE17-174C-BB8B-ED43C2AA8BFC}" destId="{33C6739E-6798-D64F-B524-4161B8625688}" srcOrd="1" destOrd="0" presId="urn:microsoft.com/office/officeart/2005/8/layout/vList2"/>
    <dgm:cxn modelId="{181EE0D8-4674-8F43-AEA5-6BAAA00418A6}" type="presParOf" srcId="{F0652FCA-DE17-174C-BB8B-ED43C2AA8BFC}" destId="{FCA29251-75EC-C247-A2A6-893002C4DC29}" srcOrd="2" destOrd="0" presId="urn:microsoft.com/office/officeart/2005/8/layout/vList2"/>
    <dgm:cxn modelId="{7F3B9BAF-4936-5C47-B8AC-864655099426}" type="presParOf" srcId="{F0652FCA-DE17-174C-BB8B-ED43C2AA8BFC}" destId="{2E7BAC47-0D67-AD40-AD0E-BC13B718D737}" srcOrd="3" destOrd="0" presId="urn:microsoft.com/office/officeart/2005/8/layout/vList2"/>
    <dgm:cxn modelId="{F169A1BD-4145-2440-AFA2-816C5D2A6045}" type="presParOf" srcId="{F0652FCA-DE17-174C-BB8B-ED43C2AA8BFC}" destId="{9531642E-EE3D-7F4C-8E3E-17DE174DD6C8}" srcOrd="4" destOrd="0" presId="urn:microsoft.com/office/officeart/2005/8/layout/vList2"/>
    <dgm:cxn modelId="{D18A8487-EECF-D942-A16E-5BCA0C14BC05}" type="presParOf" srcId="{F0652FCA-DE17-174C-BB8B-ED43C2AA8BFC}" destId="{33122D09-E21A-5F4F-AD4D-264266DACC9C}" srcOrd="5" destOrd="0" presId="urn:microsoft.com/office/officeart/2005/8/layout/vList2"/>
    <dgm:cxn modelId="{582778EA-B9DA-E449-B446-5247480939A8}" type="presParOf" srcId="{F0652FCA-DE17-174C-BB8B-ED43C2AA8BFC}" destId="{26276F85-37D8-4A49-9E24-4B93AE508A3B}"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8F5DCAD-1F54-FF4F-BBC7-4BD4DD8EDDD9}">
      <dsp:nvSpPr>
        <dsp:cNvPr id="0" name=""/>
        <dsp:cNvSpPr/>
      </dsp:nvSpPr>
      <dsp:spPr>
        <a:xfrm>
          <a:off x="0" y="96982"/>
          <a:ext cx="6151562" cy="1221041"/>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kern="1200" dirty="0"/>
            <a:t>166 students flagged – 60 of those with specific learning differences</a:t>
          </a:r>
        </a:p>
      </dsp:txBody>
      <dsp:txXfrm>
        <a:off x="59606" y="156588"/>
        <a:ext cx="6032350" cy="1101829"/>
      </dsp:txXfrm>
    </dsp:sp>
    <dsp:sp modelId="{FCA29251-75EC-C247-A2A6-893002C4DC29}">
      <dsp:nvSpPr>
        <dsp:cNvPr id="0" name=""/>
        <dsp:cNvSpPr/>
      </dsp:nvSpPr>
      <dsp:spPr>
        <a:xfrm>
          <a:off x="0" y="1384263"/>
          <a:ext cx="6151562" cy="1221041"/>
        </a:xfrm>
        <a:prstGeom prst="roundRect">
          <a:avLst/>
        </a:prstGeom>
        <a:solidFill>
          <a:schemeClr val="accent2">
            <a:hueOff val="-279374"/>
            <a:satOff val="-3219"/>
            <a:lumOff val="72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kern="1200"/>
            <a:t>Mental health, chronic conditions, sensory impairment, autism etc</a:t>
          </a:r>
        </a:p>
      </dsp:txBody>
      <dsp:txXfrm>
        <a:off x="59606" y="1443869"/>
        <a:ext cx="6032350" cy="1101829"/>
      </dsp:txXfrm>
    </dsp:sp>
    <dsp:sp modelId="{9531642E-EE3D-7F4C-8E3E-17DE174DD6C8}">
      <dsp:nvSpPr>
        <dsp:cNvPr id="0" name=""/>
        <dsp:cNvSpPr/>
      </dsp:nvSpPr>
      <dsp:spPr>
        <a:xfrm>
          <a:off x="0" y="2671545"/>
          <a:ext cx="6151562" cy="1221041"/>
        </a:xfrm>
        <a:prstGeom prst="roundRect">
          <a:avLst/>
        </a:prstGeom>
        <a:solidFill>
          <a:schemeClr val="accent2">
            <a:hueOff val="-558749"/>
            <a:satOff val="-6439"/>
            <a:lumOff val="1439"/>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kern="1200" dirty="0"/>
            <a:t>120 exceptional circumstances claims since January</a:t>
          </a:r>
        </a:p>
      </dsp:txBody>
      <dsp:txXfrm>
        <a:off x="59606" y="2731151"/>
        <a:ext cx="6032350" cy="1101829"/>
      </dsp:txXfrm>
    </dsp:sp>
    <dsp:sp modelId="{26276F85-37D8-4A49-9E24-4B93AE508A3B}">
      <dsp:nvSpPr>
        <dsp:cNvPr id="0" name=""/>
        <dsp:cNvSpPr/>
      </dsp:nvSpPr>
      <dsp:spPr>
        <a:xfrm>
          <a:off x="0" y="3958826"/>
          <a:ext cx="6151562" cy="1221041"/>
        </a:xfrm>
        <a:prstGeom prst="roundRect">
          <a:avLst/>
        </a:prstGeom>
        <a:solidFill>
          <a:schemeClr val="accent2">
            <a:hueOff val="-838123"/>
            <a:satOff val="-9658"/>
            <a:lumOff val="2159"/>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GB" sz="2300" kern="1200" dirty="0"/>
            <a:t>6 complaints: 3 students with dyslexia, 1 with autism, 1 with physical disabilities and 1 BAME student </a:t>
          </a:r>
        </a:p>
      </dsp:txBody>
      <dsp:txXfrm>
        <a:off x="59606" y="4018432"/>
        <a:ext cx="6032350" cy="1101829"/>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lgn="ctr">
              <a:defRPr sz="3800">
                <a:solidFill>
                  <a:srgbClr val="262626"/>
                </a:solidFill>
              </a:defRPr>
            </a:lvl1pPr>
          </a:lstStyle>
          <a:p>
            <a:r>
              <a:rPr lang="en-GB"/>
              <a:t>Click to edit Master title style</a:t>
            </a:r>
            <a:endParaRPr lang="en-US" dirty="0"/>
          </a:p>
        </p:txBody>
      </p:sp>
      <p:sp>
        <p:nvSpPr>
          <p:cNvPr id="3" name="Subtitle 2"/>
          <p:cNvSpPr>
            <a:spLocks noGrp="1"/>
          </p:cNvSpPr>
          <p:nvPr>
            <p:ph type="subTitle" idx="1"/>
          </p:nvPr>
        </p:nvSpPr>
        <p:spPr>
          <a:xfrm>
            <a:off x="2695194" y="4352544"/>
            <a:ext cx="6801612" cy="1239894"/>
          </a:xfrm>
          <a:noFill/>
        </p:spPr>
        <p:txBody>
          <a:bodyPr>
            <a:normAutofit/>
          </a:bodyPr>
          <a:lstStyle>
            <a:lvl1pPr marL="0" indent="0" algn="ctr">
              <a:buNone/>
              <a:defRPr sz="2000">
                <a:solidFill>
                  <a:schemeClr val="tx1">
                    <a:lumMod val="75000"/>
                    <a:lumOff val="2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dirty="0"/>
          </a:p>
        </p:txBody>
      </p:sp>
      <p:sp>
        <p:nvSpPr>
          <p:cNvPr id="7" name="Date Placeholder 6"/>
          <p:cNvSpPr>
            <a:spLocks noGrp="1"/>
          </p:cNvSpPr>
          <p:nvPr>
            <p:ph type="dt" sz="half" idx="10"/>
          </p:nvPr>
        </p:nvSpPr>
        <p:spPr/>
        <p:txBody>
          <a:bodyPr/>
          <a:lstStyle/>
          <a:p>
            <a:fld id="{9994D8A8-938F-CE4A-AD28-8BEE3B6DB4D4}" type="datetimeFigureOut">
              <a:rPr lang="en-US" smtClean="0"/>
              <a:t>6/3/2021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D7E4687-ADFD-6641-8D0B-CA6E2B499683}" type="slidenum">
              <a:rPr lang="en-US" smtClean="0"/>
              <a:t>‹#›</a:t>
            </a:fld>
            <a:endParaRPr lang="en-US"/>
          </a:p>
        </p:txBody>
      </p:sp>
    </p:spTree>
    <p:extLst>
      <p:ext uri="{BB962C8B-B14F-4D97-AF65-F5344CB8AC3E}">
        <p14:creationId xmlns:p14="http://schemas.microsoft.com/office/powerpoint/2010/main" val="1778678648"/>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9994D8A8-938F-CE4A-AD28-8BEE3B6DB4D4}" type="datetimeFigureOut">
              <a:rPr lang="en-US" smtClean="0"/>
              <a:t>6/3/2021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D7E4687-ADFD-6641-8D0B-CA6E2B499683}" type="slidenum">
              <a:rPr lang="en-US" smtClean="0"/>
              <a:t>‹#›</a:t>
            </a:fld>
            <a:endParaRPr lang="en-US"/>
          </a:p>
        </p:txBody>
      </p:sp>
    </p:spTree>
    <p:extLst>
      <p:ext uri="{BB962C8B-B14F-4D97-AF65-F5344CB8AC3E}">
        <p14:creationId xmlns:p14="http://schemas.microsoft.com/office/powerpoint/2010/main" val="41534383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defRPr sz="3800">
                <a:solidFill>
                  <a:srgbClr val="262626"/>
                </a:solidFill>
              </a:defRPr>
            </a:lvl1pPr>
          </a:lstStyle>
          <a:p>
            <a:r>
              <a:rPr lang="en-GB"/>
              <a:t>Click to edit Master title style</a:t>
            </a:r>
            <a:endParaRPr lang="en-US" dirty="0"/>
          </a:p>
        </p:txBody>
      </p:sp>
      <p:sp>
        <p:nvSpPr>
          <p:cNvPr id="3" name="Text Placeholder 2"/>
          <p:cNvSpPr>
            <a:spLocks noGrp="1"/>
          </p:cNvSpPr>
          <p:nvPr>
            <p:ph type="body" idx="1"/>
          </p:nvPr>
        </p:nvSpPr>
        <p:spPr>
          <a:xfrm>
            <a:off x="2695194" y="4352465"/>
            <a:ext cx="6801612" cy="1265082"/>
          </a:xfrm>
        </p:spPr>
        <p:txBody>
          <a:bodyPr anchor="t" anchorCtr="1">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7" name="Date Placeholder 6"/>
          <p:cNvSpPr>
            <a:spLocks noGrp="1"/>
          </p:cNvSpPr>
          <p:nvPr>
            <p:ph type="dt" sz="half" idx="10"/>
          </p:nvPr>
        </p:nvSpPr>
        <p:spPr/>
        <p:txBody>
          <a:bodyPr/>
          <a:lstStyle/>
          <a:p>
            <a:fld id="{9994D8A8-938F-CE4A-AD28-8BEE3B6DB4D4}" type="datetimeFigureOut">
              <a:rPr lang="en-US" smtClean="0"/>
              <a:t>6/3/2021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D7E4687-ADFD-6641-8D0B-CA6E2B499683}" type="slidenum">
              <a:rPr lang="en-US" smtClean="0"/>
              <a:t>‹#›</a:t>
            </a:fld>
            <a:endParaRPr lang="en-US"/>
          </a:p>
        </p:txBody>
      </p:sp>
    </p:spTree>
    <p:extLst>
      <p:ext uri="{BB962C8B-B14F-4D97-AF65-F5344CB8AC3E}">
        <p14:creationId xmlns:p14="http://schemas.microsoft.com/office/powerpoint/2010/main" val="2604642397"/>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1581912" y="2638044"/>
            <a:ext cx="4271771" cy="310198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6338315" y="2638044"/>
            <a:ext cx="4270247" cy="310198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Date Placeholder 7"/>
          <p:cNvSpPr>
            <a:spLocks noGrp="1"/>
          </p:cNvSpPr>
          <p:nvPr>
            <p:ph type="dt" sz="half" idx="10"/>
          </p:nvPr>
        </p:nvSpPr>
        <p:spPr/>
        <p:txBody>
          <a:bodyPr/>
          <a:lstStyle/>
          <a:p>
            <a:fld id="{9994D8A8-938F-CE4A-AD28-8BEE3B6DB4D4}" type="datetimeFigureOut">
              <a:rPr lang="en-US" smtClean="0"/>
              <a:t>6/3/2021</a:t>
            </a:fld>
            <a:endParaRPr lang="en-US"/>
          </a:p>
        </p:txBody>
      </p:sp>
      <p:sp>
        <p:nvSpPr>
          <p:cNvPr id="9" name="Footer Placeholder 8"/>
          <p:cNvSpPr>
            <a:spLocks noGrp="1"/>
          </p:cNvSpPr>
          <p:nvPr>
            <p:ph type="ftr" sz="quarter" idx="11"/>
          </p:nvPr>
        </p:nvSpPr>
        <p:spPr/>
        <p:txBody>
          <a:bodyPr/>
          <a:lstStyle/>
          <a:p>
            <a:endParaRPr lang="en-US"/>
          </a:p>
        </p:txBody>
      </p:sp>
      <p:sp>
        <p:nvSpPr>
          <p:cNvPr id="10" name="Slide Number Placeholder 9"/>
          <p:cNvSpPr>
            <a:spLocks noGrp="1"/>
          </p:cNvSpPr>
          <p:nvPr>
            <p:ph type="sldNum" sz="quarter" idx="12"/>
          </p:nvPr>
        </p:nvSpPr>
        <p:spPr/>
        <p:txBody>
          <a:bodyPr/>
          <a:lstStyle/>
          <a:p>
            <a:fld id="{FD7E4687-ADFD-6641-8D0B-CA6E2B499683}" type="slidenum">
              <a:rPr lang="en-US" smtClean="0"/>
              <a:t>‹#›</a:t>
            </a:fld>
            <a:endParaRPr lang="en-US"/>
          </a:p>
        </p:txBody>
      </p:sp>
    </p:spTree>
    <p:extLst>
      <p:ext uri="{BB962C8B-B14F-4D97-AF65-F5344CB8AC3E}">
        <p14:creationId xmlns:p14="http://schemas.microsoft.com/office/powerpoint/2010/main" val="2211276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58343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1583436" y="3143250"/>
            <a:ext cx="4270248" cy="2596776"/>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6" name="Content Placeholder 5"/>
          <p:cNvSpPr>
            <a:spLocks noGrp="1"/>
          </p:cNvSpPr>
          <p:nvPr>
            <p:ph sz="quarter" idx="4"/>
          </p:nvPr>
        </p:nvSpPr>
        <p:spPr>
          <a:xfrm>
            <a:off x="6338316" y="3143250"/>
            <a:ext cx="4253484" cy="2596776"/>
          </a:xfrm>
        </p:spPr>
        <p:txBody>
          <a:bodyPr/>
          <a:lstStyle>
            <a:lvl5pPr>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11" name="Text Placeholder 4"/>
          <p:cNvSpPr>
            <a:spLocks noGrp="1"/>
          </p:cNvSpPr>
          <p:nvPr>
            <p:ph type="body" sz="quarter" idx="13"/>
          </p:nvPr>
        </p:nvSpPr>
        <p:spPr>
          <a:xfrm>
            <a:off x="633831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7" name="Date Placeholder 6"/>
          <p:cNvSpPr>
            <a:spLocks noGrp="1"/>
          </p:cNvSpPr>
          <p:nvPr>
            <p:ph type="dt" sz="half" idx="10"/>
          </p:nvPr>
        </p:nvSpPr>
        <p:spPr/>
        <p:txBody>
          <a:bodyPr/>
          <a:lstStyle/>
          <a:p>
            <a:fld id="{9994D8A8-938F-CE4A-AD28-8BEE3B6DB4D4}" type="datetimeFigureOut">
              <a:rPr lang="en-US" smtClean="0"/>
              <a:t>6/3/2021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D7E4687-ADFD-6641-8D0B-CA6E2B499683}" type="slidenum">
              <a:rPr lang="en-US" smtClean="0"/>
              <a:t>‹#›</a:t>
            </a:fld>
            <a:endParaRPr lang="en-US"/>
          </a:p>
        </p:txBody>
      </p:sp>
      <p:sp>
        <p:nvSpPr>
          <p:cNvPr id="10" name="Title 9"/>
          <p:cNvSpPr>
            <a:spLocks noGrp="1"/>
          </p:cNvSpPr>
          <p:nvPr>
            <p:ph type="title"/>
          </p:nvPr>
        </p:nvSpPr>
        <p:spPr/>
        <p:txBody>
          <a:bodyPr/>
          <a:lstStyle/>
          <a:p>
            <a:r>
              <a:rPr lang="en-GB"/>
              <a:t>Click to edit Master title style</a:t>
            </a:r>
            <a:endParaRPr lang="en-US" dirty="0"/>
          </a:p>
        </p:txBody>
      </p:sp>
    </p:spTree>
    <p:extLst>
      <p:ext uri="{BB962C8B-B14F-4D97-AF65-F5344CB8AC3E}">
        <p14:creationId xmlns:p14="http://schemas.microsoft.com/office/powerpoint/2010/main" val="6022480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9994D8A8-938F-CE4A-AD28-8BEE3B6DB4D4}" type="datetimeFigureOut">
              <a:rPr lang="en-US" smtClean="0"/>
              <a:t>6/3/2021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D7E4687-ADFD-6641-8D0B-CA6E2B499683}" type="slidenum">
              <a:rPr lang="en-US" smtClean="0"/>
              <a:t>‹#›</a:t>
            </a:fld>
            <a:endParaRPr lang="en-US"/>
          </a:p>
        </p:txBody>
      </p:sp>
    </p:spTree>
    <p:extLst>
      <p:ext uri="{BB962C8B-B14F-4D97-AF65-F5344CB8AC3E}">
        <p14:creationId xmlns:p14="http://schemas.microsoft.com/office/powerpoint/2010/main" val="38068116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994D8A8-938F-CE4A-AD28-8BEE3B6DB4D4}" type="datetimeFigureOut">
              <a:rPr lang="en-US" smtClean="0"/>
              <a:t>6/3/2021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D7E4687-ADFD-6641-8D0B-CA6E2B499683}" type="slidenum">
              <a:rPr lang="en-US" smtClean="0"/>
              <a:t>‹#›</a:t>
            </a:fld>
            <a:endParaRPr lang="en-US"/>
          </a:p>
        </p:txBody>
      </p:sp>
    </p:spTree>
    <p:extLst>
      <p:ext uri="{BB962C8B-B14F-4D97-AF65-F5344CB8AC3E}">
        <p14:creationId xmlns:p14="http://schemas.microsoft.com/office/powerpoint/2010/main" val="9413657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6" name="Rectangle 25"/>
          <p:cNvSpPr/>
          <p:nvPr/>
        </p:nvSpPr>
        <p:spPr>
          <a:xfrm>
            <a:off x="0" y="0"/>
            <a:ext cx="6096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4672" y="2243828"/>
            <a:ext cx="4486656" cy="1141497"/>
          </a:xfrm>
          <a:solidFill>
            <a:srgbClr val="FFFFFF"/>
          </a:solidFill>
          <a:ln>
            <a:solidFill>
              <a:srgbClr val="404040"/>
            </a:solidFill>
          </a:ln>
        </p:spPr>
        <p:txBody>
          <a:bodyPr anchor="ctr" anchorCtr="1">
            <a:normAutofit/>
          </a:bodyPr>
          <a:lstStyle>
            <a:lvl1pPr>
              <a:defRPr sz="2200">
                <a:solidFill>
                  <a:srgbClr val="262626"/>
                </a:solidFill>
              </a:defRPr>
            </a:lvl1pPr>
          </a:lstStyle>
          <a:p>
            <a:r>
              <a:rPr lang="en-GB"/>
              <a:t>Click to edit Master title style</a:t>
            </a:r>
            <a:endParaRPr lang="en-US" dirty="0"/>
          </a:p>
        </p:txBody>
      </p:sp>
      <p:sp>
        <p:nvSpPr>
          <p:cNvPr id="3" name="Content Placeholder 2"/>
          <p:cNvSpPr>
            <a:spLocks noGrp="1"/>
          </p:cNvSpPr>
          <p:nvPr>
            <p:ph idx="1"/>
          </p:nvPr>
        </p:nvSpPr>
        <p:spPr>
          <a:xfrm>
            <a:off x="6736080" y="804672"/>
            <a:ext cx="4815840" cy="5248656"/>
          </a:xfrm>
        </p:spPr>
        <p:txBody>
          <a:bodyPr>
            <a:normAutofit/>
          </a:bodyPr>
          <a:lstStyle>
            <a:lvl1pPr>
              <a:defRPr sz="19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1115568" y="3549918"/>
            <a:ext cx="3794760" cy="2194036"/>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9" name="Date Placeholder 8"/>
          <p:cNvSpPr>
            <a:spLocks noGrp="1"/>
          </p:cNvSpPr>
          <p:nvPr>
            <p:ph type="dt" sz="half" idx="10"/>
          </p:nvPr>
        </p:nvSpPr>
        <p:spPr/>
        <p:txBody>
          <a:bodyPr/>
          <a:lstStyle/>
          <a:p>
            <a:fld id="{9994D8A8-938F-CE4A-AD28-8BEE3B6DB4D4}" type="datetimeFigureOut">
              <a:rPr lang="en-US" smtClean="0"/>
              <a:t>6/3/2021</a:t>
            </a:fld>
            <a:endParaRPr lang="en-US"/>
          </a:p>
        </p:txBody>
      </p:sp>
      <p:sp>
        <p:nvSpPr>
          <p:cNvPr id="10" name="Footer Placeholder 9"/>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en-US"/>
          </a:p>
        </p:txBody>
      </p:sp>
      <p:sp>
        <p:nvSpPr>
          <p:cNvPr id="11" name="Slide Number Placeholder 10"/>
          <p:cNvSpPr>
            <a:spLocks noGrp="1"/>
          </p:cNvSpPr>
          <p:nvPr>
            <p:ph type="sldNum" sz="quarter" idx="12"/>
          </p:nvPr>
        </p:nvSpPr>
        <p:spPr/>
        <p:txBody>
          <a:bodyPr/>
          <a:lstStyle/>
          <a:p>
            <a:fld id="{FD7E4687-ADFD-6641-8D0B-CA6E2B499683}" type="slidenum">
              <a:rPr lang="en-US" smtClean="0"/>
              <a:t>‹#›</a:t>
            </a:fld>
            <a:endParaRPr lang="en-US"/>
          </a:p>
        </p:txBody>
      </p:sp>
    </p:spTree>
    <p:extLst>
      <p:ext uri="{BB962C8B-B14F-4D97-AF65-F5344CB8AC3E}">
        <p14:creationId xmlns:p14="http://schemas.microsoft.com/office/powerpoint/2010/main" val="27781802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8" name="Rectangle 17"/>
          <p:cNvSpPr/>
          <p:nvPr/>
        </p:nvSpPr>
        <p:spPr>
          <a:xfrm>
            <a:off x="0" y="0"/>
            <a:ext cx="609599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8523" y="2243828"/>
            <a:ext cx="4494998" cy="1134640"/>
          </a:xfrm>
          <a:solidFill>
            <a:srgbClr val="FFFFFF"/>
          </a:solidFill>
          <a:ln>
            <a:solidFill>
              <a:srgbClr val="404040"/>
            </a:solidFill>
          </a:ln>
        </p:spPr>
        <p:txBody>
          <a:bodyPr anchor="ctr" anchorCtr="1">
            <a:noAutofit/>
          </a:bodyPr>
          <a:lstStyle>
            <a:lvl1pPr>
              <a:defRPr sz="2200">
                <a:solidFill>
                  <a:srgbClr val="262626"/>
                </a:solidFill>
              </a:defRPr>
            </a:lvl1pPr>
          </a:lstStyle>
          <a:p>
            <a:r>
              <a:rPr lang="en-GB"/>
              <a:t>Click to edit Master title style</a:t>
            </a:r>
            <a:endParaRPr lang="en-US" dirty="0"/>
          </a:p>
        </p:txBody>
      </p:sp>
      <p:sp>
        <p:nvSpPr>
          <p:cNvPr id="3" name="Picture Placeholder 2"/>
          <p:cNvSpPr>
            <a:spLocks noGrp="1" noChangeAspect="1"/>
          </p:cNvSpPr>
          <p:nvPr>
            <p:ph type="pic" idx="1"/>
          </p:nvPr>
        </p:nvSpPr>
        <p:spPr>
          <a:xfrm>
            <a:off x="6095999" y="0"/>
            <a:ext cx="6102097" cy="6858000"/>
          </a:xfrm>
          <a:solidFill>
            <a:schemeClr val="bg1">
              <a:lumMod val="75000"/>
            </a:schemeClr>
          </a:solidFill>
        </p:spPr>
        <p:txBody>
          <a:bodyPr anchor="t"/>
          <a:lstStyle>
            <a:lvl1pPr marL="0" indent="0">
              <a:buNone/>
              <a:defRPr sz="3200">
                <a:solidFill>
                  <a:schemeClr val="bg1">
                    <a:lumMod val="85000"/>
                    <a:lumOff val="1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dirty="0"/>
          </a:p>
        </p:txBody>
      </p:sp>
      <p:sp>
        <p:nvSpPr>
          <p:cNvPr id="4" name="Text Placeholder 3"/>
          <p:cNvSpPr>
            <a:spLocks noGrp="1"/>
          </p:cNvSpPr>
          <p:nvPr>
            <p:ph type="body" sz="half" idx="2"/>
          </p:nvPr>
        </p:nvSpPr>
        <p:spPr>
          <a:xfrm>
            <a:off x="1115568" y="3549918"/>
            <a:ext cx="3794760" cy="2194037"/>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8" name="Date Placeholder 7"/>
          <p:cNvSpPr>
            <a:spLocks noGrp="1"/>
          </p:cNvSpPr>
          <p:nvPr>
            <p:ph type="dt" sz="half" idx="10"/>
          </p:nvPr>
        </p:nvSpPr>
        <p:spPr/>
        <p:txBody>
          <a:bodyPr/>
          <a:lstStyle>
            <a:lvl1pPr>
              <a:defRPr>
                <a:solidFill>
                  <a:srgbClr val="FFFFFF"/>
                </a:solidFill>
                <a:effectLst>
                  <a:outerShdw blurRad="50800" dist="38100" dir="2700000" algn="tl" rotWithShape="0">
                    <a:prstClr val="black">
                      <a:alpha val="43000"/>
                    </a:prstClr>
                  </a:outerShdw>
                </a:effectLst>
              </a:defRPr>
            </a:lvl1pPr>
          </a:lstStyle>
          <a:p>
            <a:fld id="{9994D8A8-938F-CE4A-AD28-8BEE3B6DB4D4}" type="datetimeFigureOut">
              <a:rPr lang="en-US" smtClean="0"/>
              <a:t>6/3/2021</a:t>
            </a:fld>
            <a:endParaRPr lang="en-US"/>
          </a:p>
        </p:txBody>
      </p:sp>
      <p:sp>
        <p:nvSpPr>
          <p:cNvPr id="9" name="Footer Placeholder 8"/>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en-US" dirty="0"/>
          </a:p>
        </p:txBody>
      </p:sp>
      <p:sp>
        <p:nvSpPr>
          <p:cNvPr id="10" name="Slide Number Placeholder 9"/>
          <p:cNvSpPr>
            <a:spLocks noGrp="1"/>
          </p:cNvSpPr>
          <p:nvPr>
            <p:ph type="sldNum" sz="quarter" idx="12"/>
          </p:nvPr>
        </p:nvSpPr>
        <p:spPr/>
        <p:txBody>
          <a:bodyPr/>
          <a:lstStyle/>
          <a:p>
            <a:fld id="{FD7E4687-ADFD-6641-8D0B-CA6E2B499683}" type="slidenum">
              <a:rPr lang="en-US" smtClean="0"/>
              <a:t>‹#›</a:t>
            </a:fld>
            <a:endParaRPr lang="en-US"/>
          </a:p>
        </p:txBody>
      </p:sp>
    </p:spTree>
    <p:extLst>
      <p:ext uri="{BB962C8B-B14F-4D97-AF65-F5344CB8AC3E}">
        <p14:creationId xmlns:p14="http://schemas.microsoft.com/office/powerpoint/2010/main" val="17297542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9994D8A8-938F-CE4A-AD28-8BEE3B6DB4D4}" type="datetimeFigureOut">
              <a:rPr lang="en-US" smtClean="0"/>
              <a:t>6/3/2021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D7E4687-ADFD-6641-8D0B-CA6E2B499683}" type="slidenum">
              <a:rPr lang="en-US" smtClean="0"/>
              <a:t>‹#›</a:t>
            </a:fld>
            <a:endParaRPr lang="en-US"/>
          </a:p>
        </p:txBody>
      </p:sp>
    </p:spTree>
    <p:extLst>
      <p:ext uri="{BB962C8B-B14F-4D97-AF65-F5344CB8AC3E}">
        <p14:creationId xmlns:p14="http://schemas.microsoft.com/office/powerpoint/2010/main" val="676674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53112" y="937260"/>
            <a:ext cx="1298608" cy="4983480"/>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2231136" y="937260"/>
            <a:ext cx="6198489" cy="498348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9994D8A8-938F-CE4A-AD28-8BEE3B6DB4D4}" type="datetimeFigureOut">
              <a:rPr lang="en-US" smtClean="0"/>
              <a:t>6/3/2021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D7E4687-ADFD-6641-8D0B-CA6E2B499683}" type="slidenum">
              <a:rPr lang="en-US" smtClean="0"/>
              <a:t>‹#›</a:t>
            </a:fld>
            <a:endParaRPr lang="en-US"/>
          </a:p>
        </p:txBody>
      </p:sp>
    </p:spTree>
    <p:extLst>
      <p:ext uri="{BB962C8B-B14F-4D97-AF65-F5344CB8AC3E}">
        <p14:creationId xmlns:p14="http://schemas.microsoft.com/office/powerpoint/2010/main" val="37051688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bwMode="black">
          <a:xfrm>
            <a:off x="2231136" y="964692"/>
            <a:ext cx="7729728" cy="1188720"/>
          </a:xfrm>
          <a:prstGeom prst="rect">
            <a:avLst/>
          </a:prstGeom>
          <a:solidFill>
            <a:srgbClr val="FFFFFF"/>
          </a:solidFill>
          <a:ln w="31750" cap="sq">
            <a:solidFill>
              <a:srgbClr val="404040"/>
            </a:solidFill>
            <a:miter lim="800000"/>
          </a:ln>
        </p:spPr>
        <p:txBody>
          <a:bodyPr vert="horz" lIns="182880" tIns="182880" rIns="182880" bIns="18288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2231136" y="2638044"/>
            <a:ext cx="7729728" cy="3101983"/>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7821429" y="6238816"/>
            <a:ext cx="2753746" cy="323968"/>
          </a:xfrm>
          <a:prstGeom prst="rect">
            <a:avLst/>
          </a:prstGeom>
        </p:spPr>
        <p:txBody>
          <a:bodyPr vert="horz" lIns="91440" tIns="45720" rIns="91440" bIns="45720" rtlCol="0" anchor="ctr"/>
          <a:lstStyle>
            <a:lvl1pPr algn="r">
              <a:defRPr sz="1050">
                <a:solidFill>
                  <a:schemeClr val="tx1">
                    <a:alpha val="70000"/>
                  </a:schemeClr>
                </a:solidFill>
              </a:defRPr>
            </a:lvl1pPr>
          </a:lstStyle>
          <a:p>
            <a:fld id="{9994D8A8-938F-CE4A-AD28-8BEE3B6DB4D4}" type="datetimeFigureOut">
              <a:rPr lang="en-US" smtClean="0"/>
              <a:t>6/3/2021</a:t>
            </a:fld>
            <a:endParaRPr lang="en-US"/>
          </a:p>
        </p:txBody>
      </p:sp>
      <p:sp>
        <p:nvSpPr>
          <p:cNvPr id="5" name="Footer Placeholder 4"/>
          <p:cNvSpPr>
            <a:spLocks noGrp="1"/>
          </p:cNvSpPr>
          <p:nvPr>
            <p:ph type="ftr" sz="quarter" idx="3"/>
          </p:nvPr>
        </p:nvSpPr>
        <p:spPr>
          <a:xfrm>
            <a:off x="1600200" y="6236208"/>
            <a:ext cx="5901189" cy="320040"/>
          </a:xfrm>
          <a:prstGeom prst="rect">
            <a:avLst/>
          </a:prstGeom>
        </p:spPr>
        <p:txBody>
          <a:bodyPr vert="horz" lIns="91440" tIns="45720" rIns="91440" bIns="45720" rtlCol="0" anchor="ctr"/>
          <a:lstStyle>
            <a:lvl1pPr algn="l">
              <a:defRPr sz="1050">
                <a:solidFill>
                  <a:schemeClr val="tx1">
                    <a:alpha val="70000"/>
                  </a:schemeClr>
                </a:solidFill>
              </a:defRPr>
            </a:lvl1pPr>
          </a:lstStyle>
          <a:p>
            <a:endParaRPr lang="en-US"/>
          </a:p>
        </p:txBody>
      </p:sp>
      <p:sp>
        <p:nvSpPr>
          <p:cNvPr id="6" name="Slide Number Placeholder 5"/>
          <p:cNvSpPr>
            <a:spLocks noGrp="1"/>
          </p:cNvSpPr>
          <p:nvPr>
            <p:ph type="sldNum" sz="quarter" idx="4"/>
          </p:nvPr>
        </p:nvSpPr>
        <p:spPr>
          <a:xfrm>
            <a:off x="10758922" y="6217920"/>
            <a:ext cx="365760" cy="365760"/>
          </a:xfrm>
          <a:prstGeom prst="ellipse">
            <a:avLst/>
          </a:prstGeom>
          <a:solidFill>
            <a:srgbClr val="1D1D1D">
              <a:alpha val="70000"/>
            </a:srgbClr>
          </a:solidFill>
        </p:spPr>
        <p:txBody>
          <a:bodyPr vert="horz" lIns="18288" tIns="45720" rIns="18288" bIns="45720" rtlCol="0" anchor="ctr">
            <a:noAutofit/>
          </a:bodyPr>
          <a:lstStyle>
            <a:lvl1pPr algn="ctr">
              <a:defRPr sz="1100" spc="0" baseline="0">
                <a:solidFill>
                  <a:srgbClr val="FFFFFF"/>
                </a:solidFill>
              </a:defRPr>
            </a:lvl1pPr>
          </a:lstStyle>
          <a:p>
            <a:fld id="{FD7E4687-ADFD-6641-8D0B-CA6E2B499683}" type="slidenum">
              <a:rPr lang="en-US" smtClean="0"/>
              <a:t>‹#›</a:t>
            </a:fld>
            <a:endParaRPr lang="en-US"/>
          </a:p>
        </p:txBody>
      </p:sp>
    </p:spTree>
    <p:extLst>
      <p:ext uri="{BB962C8B-B14F-4D97-AF65-F5344CB8AC3E}">
        <p14:creationId xmlns:p14="http://schemas.microsoft.com/office/powerpoint/2010/main" val="1932014016"/>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Lst>
  <p:txStyles>
    <p:titleStyle>
      <a:lvl1pPr algn="ctr" defTabSz="914400" rtl="0" eaLnBrk="1" latinLnBrk="0" hangingPunct="1">
        <a:lnSpc>
          <a:spcPct val="90000"/>
        </a:lnSpc>
        <a:spcBef>
          <a:spcPct val="0"/>
        </a:spcBef>
        <a:buNone/>
        <a:defRPr sz="2800" kern="1200" cap="all" spc="200" baseline="0">
          <a:solidFill>
            <a:srgbClr val="262626"/>
          </a:solidFill>
          <a:latin typeface="+mj-lt"/>
          <a:ea typeface="+mj-ea"/>
          <a:cs typeface="+mj-cs"/>
        </a:defRPr>
      </a:lvl1pPr>
    </p:titleStyle>
    <p:body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2E7D8F-2ED0-1940-818C-E9B0F1613943}"/>
              </a:ext>
            </a:extLst>
          </p:cNvPr>
          <p:cNvSpPr>
            <a:spLocks noGrp="1"/>
          </p:cNvSpPr>
          <p:nvPr>
            <p:ph type="ctrTitle"/>
          </p:nvPr>
        </p:nvSpPr>
        <p:spPr/>
        <p:txBody>
          <a:bodyPr>
            <a:normAutofit fontScale="90000"/>
          </a:bodyPr>
          <a:lstStyle/>
          <a:p>
            <a:r>
              <a:rPr lang="en-US" b="1" dirty="0">
                <a:solidFill>
                  <a:schemeClr val="bg2"/>
                </a:solidFill>
              </a:rPr>
              <a:t>From pillar to post: Disability and inclusion in ESW</a:t>
            </a:r>
          </a:p>
        </p:txBody>
      </p:sp>
      <p:sp>
        <p:nvSpPr>
          <p:cNvPr id="3" name="Subtitle 2">
            <a:extLst>
              <a:ext uri="{FF2B5EF4-FFF2-40B4-BE49-F238E27FC236}">
                <a16:creationId xmlns:a16="http://schemas.microsoft.com/office/drawing/2014/main" id="{9F923811-7EB2-9543-99A8-C44FB3B0F961}"/>
              </a:ext>
            </a:extLst>
          </p:cNvPr>
          <p:cNvSpPr>
            <a:spLocks noGrp="1"/>
          </p:cNvSpPr>
          <p:nvPr>
            <p:ph type="subTitle" idx="1"/>
          </p:nvPr>
        </p:nvSpPr>
        <p:spPr/>
        <p:txBody>
          <a:bodyPr/>
          <a:lstStyle/>
          <a:p>
            <a:r>
              <a:rPr lang="en-US" dirty="0">
                <a:solidFill>
                  <a:schemeClr val="bg2"/>
                </a:solidFill>
              </a:rPr>
              <a:t>Jacqui Shepherd with student panel</a:t>
            </a:r>
          </a:p>
          <a:p>
            <a:r>
              <a:rPr lang="en-US" dirty="0">
                <a:solidFill>
                  <a:schemeClr val="bg2"/>
                </a:solidFill>
              </a:rPr>
              <a:t>Wednesday 21</a:t>
            </a:r>
            <a:r>
              <a:rPr lang="en-US" baseline="30000" dirty="0">
                <a:solidFill>
                  <a:schemeClr val="bg2"/>
                </a:solidFill>
              </a:rPr>
              <a:t>st</a:t>
            </a:r>
            <a:r>
              <a:rPr lang="en-US" dirty="0">
                <a:solidFill>
                  <a:schemeClr val="bg2"/>
                </a:solidFill>
              </a:rPr>
              <a:t> April</a:t>
            </a:r>
          </a:p>
        </p:txBody>
      </p:sp>
    </p:spTree>
    <p:extLst>
      <p:ext uri="{BB962C8B-B14F-4D97-AF65-F5344CB8AC3E}">
        <p14:creationId xmlns:p14="http://schemas.microsoft.com/office/powerpoint/2010/main" val="33857475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6F1B33-63F5-B349-87C3-285CBAA4E427}"/>
              </a:ext>
            </a:extLst>
          </p:cNvPr>
          <p:cNvSpPr>
            <a:spLocks noGrp="1"/>
          </p:cNvSpPr>
          <p:nvPr>
            <p:ph type="title"/>
          </p:nvPr>
        </p:nvSpPr>
        <p:spPr/>
        <p:txBody>
          <a:bodyPr/>
          <a:lstStyle/>
          <a:p>
            <a:r>
              <a:rPr lang="en-US" b="1" dirty="0">
                <a:solidFill>
                  <a:schemeClr val="tx2"/>
                </a:solidFill>
              </a:rPr>
              <a:t>rationale</a:t>
            </a:r>
          </a:p>
        </p:txBody>
      </p:sp>
      <p:sp>
        <p:nvSpPr>
          <p:cNvPr id="3" name="Content Placeholder 2">
            <a:extLst>
              <a:ext uri="{FF2B5EF4-FFF2-40B4-BE49-F238E27FC236}">
                <a16:creationId xmlns:a16="http://schemas.microsoft.com/office/drawing/2014/main" id="{8FCF14C1-40A3-3741-9ABC-AD90EC827A10}"/>
              </a:ext>
            </a:extLst>
          </p:cNvPr>
          <p:cNvSpPr>
            <a:spLocks noGrp="1"/>
          </p:cNvSpPr>
          <p:nvPr>
            <p:ph idx="1"/>
          </p:nvPr>
        </p:nvSpPr>
        <p:spPr>
          <a:xfrm>
            <a:off x="1857375" y="2638045"/>
            <a:ext cx="8529638" cy="3376994"/>
          </a:xfrm>
        </p:spPr>
        <p:txBody>
          <a:bodyPr>
            <a:noAutofit/>
          </a:bodyPr>
          <a:lstStyle/>
          <a:p>
            <a:r>
              <a:rPr lang="en-US" sz="2400" dirty="0">
                <a:solidFill>
                  <a:schemeClr val="tx2"/>
                </a:solidFill>
              </a:rPr>
              <a:t>Discussion with EDI committee</a:t>
            </a:r>
          </a:p>
          <a:p>
            <a:r>
              <a:rPr lang="en-US" sz="2400" dirty="0">
                <a:solidFill>
                  <a:schemeClr val="tx2"/>
                </a:solidFill>
              </a:rPr>
              <a:t>Discussions with students</a:t>
            </a:r>
          </a:p>
          <a:p>
            <a:r>
              <a:rPr lang="en-US" sz="2400" dirty="0">
                <a:solidFill>
                  <a:schemeClr val="tx2"/>
                </a:solidFill>
              </a:rPr>
              <a:t>Seeing the EC claims, disability flags and sometimes complaints – correlation with disability</a:t>
            </a:r>
          </a:p>
          <a:p>
            <a:r>
              <a:rPr lang="en-US" sz="2400" dirty="0">
                <a:solidFill>
                  <a:schemeClr val="tx2"/>
                </a:solidFill>
              </a:rPr>
              <a:t>Doing our best for all our students</a:t>
            </a:r>
          </a:p>
          <a:p>
            <a:r>
              <a:rPr lang="en-US" sz="2400" dirty="0">
                <a:solidFill>
                  <a:schemeClr val="tx2"/>
                </a:solidFill>
              </a:rPr>
              <a:t>Striving towards being the most inclusive school we can be</a:t>
            </a:r>
          </a:p>
          <a:p>
            <a:r>
              <a:rPr lang="en-US" sz="2400" dirty="0">
                <a:solidFill>
                  <a:schemeClr val="tx2"/>
                </a:solidFill>
              </a:rPr>
              <a:t>Start by listening to the students</a:t>
            </a:r>
          </a:p>
        </p:txBody>
      </p:sp>
    </p:spTree>
    <p:extLst>
      <p:ext uri="{BB962C8B-B14F-4D97-AF65-F5344CB8AC3E}">
        <p14:creationId xmlns:p14="http://schemas.microsoft.com/office/powerpoint/2010/main" val="1041228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33976D1-3430-450C-A978-87A9A6E8E7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7D6AAC78-7D86-415A-ADC1-2B47480796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49680" y="1248156"/>
            <a:ext cx="9692640" cy="4361688"/>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F2A658D9-F185-44F1-BA33-D50320D1D0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62228" y="1060704"/>
            <a:ext cx="10067544" cy="4736592"/>
          </a:xfrm>
          <a:prstGeom prst="rect">
            <a:avLst/>
          </a:prstGeom>
          <a:noFill/>
          <a:ln w="317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5D4B388-9D80-1644-B2EB-C895D559F1D8}"/>
              </a:ext>
            </a:extLst>
          </p:cNvPr>
          <p:cNvSpPr>
            <a:spLocks noGrp="1"/>
          </p:cNvSpPr>
          <p:nvPr>
            <p:ph type="title"/>
          </p:nvPr>
        </p:nvSpPr>
        <p:spPr>
          <a:xfrm>
            <a:off x="2231136" y="467418"/>
            <a:ext cx="7729728" cy="1188720"/>
          </a:xfrm>
          <a:solidFill>
            <a:srgbClr val="FFFFFF"/>
          </a:solidFill>
        </p:spPr>
        <p:txBody>
          <a:bodyPr>
            <a:normAutofit/>
          </a:bodyPr>
          <a:lstStyle/>
          <a:p>
            <a:r>
              <a:rPr lang="en-US" b="1" dirty="0">
                <a:solidFill>
                  <a:schemeClr val="tx2"/>
                </a:solidFill>
              </a:rPr>
              <a:t>EDI strategy for </a:t>
            </a:r>
            <a:r>
              <a:rPr lang="en-US" b="1" dirty="0" err="1">
                <a:solidFill>
                  <a:schemeClr val="tx2"/>
                </a:solidFill>
              </a:rPr>
              <a:t>sussex</a:t>
            </a:r>
            <a:endParaRPr lang="en-US" b="1" dirty="0">
              <a:solidFill>
                <a:schemeClr val="tx2"/>
              </a:solidFill>
            </a:endParaRPr>
          </a:p>
        </p:txBody>
      </p:sp>
      <p:sp>
        <p:nvSpPr>
          <p:cNvPr id="3" name="Content Placeholder 2">
            <a:extLst>
              <a:ext uri="{FF2B5EF4-FFF2-40B4-BE49-F238E27FC236}">
                <a16:creationId xmlns:a16="http://schemas.microsoft.com/office/drawing/2014/main" id="{B4071630-EAD2-E545-9E29-4DB44F70F4B5}"/>
              </a:ext>
            </a:extLst>
          </p:cNvPr>
          <p:cNvSpPr>
            <a:spLocks noGrp="1"/>
          </p:cNvSpPr>
          <p:nvPr>
            <p:ph idx="1"/>
          </p:nvPr>
        </p:nvSpPr>
        <p:spPr>
          <a:xfrm>
            <a:off x="1706062" y="2291262"/>
            <a:ext cx="8779512" cy="2879256"/>
          </a:xfrm>
        </p:spPr>
        <p:txBody>
          <a:bodyPr>
            <a:normAutofit/>
          </a:bodyPr>
          <a:lstStyle/>
          <a:p>
            <a:pPr marL="0" indent="0">
              <a:buNone/>
            </a:pPr>
            <a:r>
              <a:rPr lang="en-GB" i="1" dirty="0">
                <a:solidFill>
                  <a:srgbClr val="404040"/>
                </a:solidFill>
                <a:latin typeface="Neue Haas Grotesk Text Pro" panose="020B0504020202020204" pitchFamily="34" charset="77"/>
                <a:cs typeface="Gujarati Sangam MN" pitchFamily="2" charset="0"/>
              </a:rPr>
              <a:t>‘We aim to be the most accessible University in the UK, transforming the University so that all members of our campus community have a fully inclusive experience, providing the kind of environment where people can achieve their ambitions and potential. We will provide equal access to excellent learning, research and employment opportunities regardless of physical or unseen disabilities. We will focus on all aspects of accessibility and move towards a campus where no areas are ‘out of bounds’ to people with disabilities. Our belief that what is necessary for some is generally good for all will be at the heart of how we design our services and facilities.’ (2018)</a:t>
            </a:r>
          </a:p>
          <a:p>
            <a:endParaRPr lang="en-US" dirty="0">
              <a:solidFill>
                <a:srgbClr val="404040"/>
              </a:solidFill>
            </a:endParaRPr>
          </a:p>
        </p:txBody>
      </p:sp>
    </p:spTree>
    <p:extLst>
      <p:ext uri="{BB962C8B-B14F-4D97-AF65-F5344CB8AC3E}">
        <p14:creationId xmlns:p14="http://schemas.microsoft.com/office/powerpoint/2010/main" val="12051419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EC5A74-5257-AB4C-A257-86F2E0CC46C9}"/>
              </a:ext>
            </a:extLst>
          </p:cNvPr>
          <p:cNvSpPr>
            <a:spLocks noGrp="1"/>
          </p:cNvSpPr>
          <p:nvPr>
            <p:ph type="title"/>
          </p:nvPr>
        </p:nvSpPr>
        <p:spPr/>
        <p:txBody>
          <a:bodyPr/>
          <a:lstStyle/>
          <a:p>
            <a:r>
              <a:rPr lang="en-US" b="1" dirty="0">
                <a:solidFill>
                  <a:schemeClr val="tx2"/>
                </a:solidFill>
              </a:rPr>
              <a:t>Unconscious bias</a:t>
            </a:r>
          </a:p>
        </p:txBody>
      </p:sp>
      <p:sp>
        <p:nvSpPr>
          <p:cNvPr id="3" name="Content Placeholder 2">
            <a:extLst>
              <a:ext uri="{FF2B5EF4-FFF2-40B4-BE49-F238E27FC236}">
                <a16:creationId xmlns:a16="http://schemas.microsoft.com/office/drawing/2014/main" id="{BE3F3EED-4DE1-2C4F-AE65-9E81D6DC6D74}"/>
              </a:ext>
            </a:extLst>
          </p:cNvPr>
          <p:cNvSpPr>
            <a:spLocks noGrp="1"/>
          </p:cNvSpPr>
          <p:nvPr>
            <p:ph idx="1"/>
          </p:nvPr>
        </p:nvSpPr>
        <p:spPr/>
        <p:txBody>
          <a:bodyPr/>
          <a:lstStyle/>
          <a:p>
            <a:r>
              <a:rPr lang="en-GB" sz="2400" dirty="0">
                <a:solidFill>
                  <a:schemeClr val="tx2"/>
                </a:solidFill>
              </a:rPr>
              <a:t>‘…and I just think it’s not that people miss things on purpose it’s that they aren’t fully aware of the daily struggles anyone with disabilities have. Everyone forgets things and bypasses things, but I think  if more is made regular practice the education world would benefit.’ </a:t>
            </a:r>
          </a:p>
          <a:p>
            <a:pPr marL="0" indent="0" algn="r">
              <a:buNone/>
            </a:pPr>
            <a:r>
              <a:rPr lang="en-US" dirty="0">
                <a:solidFill>
                  <a:schemeClr val="tx2"/>
                </a:solidFill>
              </a:rPr>
              <a:t>(ESW student, 2021)</a:t>
            </a:r>
          </a:p>
        </p:txBody>
      </p:sp>
    </p:spTree>
    <p:extLst>
      <p:ext uri="{BB962C8B-B14F-4D97-AF65-F5344CB8AC3E}">
        <p14:creationId xmlns:p14="http://schemas.microsoft.com/office/powerpoint/2010/main" val="33745130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4E866FF9-A729-45F0-A163-10E89E8716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738255" cy="6858000"/>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515ABD9-C247-294D-A1CA-7051AE34E4F1}"/>
              </a:ext>
            </a:extLst>
          </p:cNvPr>
          <p:cNvSpPr>
            <a:spLocks noGrp="1"/>
          </p:cNvSpPr>
          <p:nvPr>
            <p:ph type="title"/>
          </p:nvPr>
        </p:nvSpPr>
        <p:spPr>
          <a:xfrm>
            <a:off x="640080" y="2681105"/>
            <a:ext cx="3401568" cy="1495794"/>
          </a:xfrm>
          <a:solidFill>
            <a:srgbClr val="FFFFFF"/>
          </a:solidFill>
          <a:ln>
            <a:solidFill>
              <a:srgbClr val="262626"/>
            </a:solidFill>
          </a:ln>
        </p:spPr>
        <p:txBody>
          <a:bodyPr>
            <a:normAutofit/>
          </a:bodyPr>
          <a:lstStyle/>
          <a:p>
            <a:r>
              <a:rPr lang="en-US" b="1" dirty="0">
                <a:solidFill>
                  <a:schemeClr val="tx2"/>
                </a:solidFill>
              </a:rPr>
              <a:t>ESW students</a:t>
            </a:r>
          </a:p>
        </p:txBody>
      </p:sp>
      <p:sp useBgFill="1">
        <p:nvSpPr>
          <p:cNvPr id="20" name="Rectangle 19">
            <a:extLst>
              <a:ext uri="{FF2B5EF4-FFF2-40B4-BE49-F238E27FC236}">
                <a16:creationId xmlns:a16="http://schemas.microsoft.com/office/drawing/2014/main" id="{A804366F-2366-4688-98E7-B101C7BC61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53278" y="0"/>
            <a:ext cx="7438722" cy="68579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4" name="Content Placeholder 2">
            <a:extLst>
              <a:ext uri="{FF2B5EF4-FFF2-40B4-BE49-F238E27FC236}">
                <a16:creationId xmlns:a16="http://schemas.microsoft.com/office/drawing/2014/main" id="{2823E9DA-38C7-42E0-9290-32229DE7C4B7}"/>
              </a:ext>
            </a:extLst>
          </p:cNvPr>
          <p:cNvGraphicFramePr>
            <a:graphicFrameLocks noGrp="1"/>
          </p:cNvGraphicFramePr>
          <p:nvPr>
            <p:ph idx="1"/>
            <p:extLst>
              <p:ext uri="{D42A27DB-BD31-4B8C-83A1-F6EECF244321}">
                <p14:modId xmlns:p14="http://schemas.microsoft.com/office/powerpoint/2010/main" val="1665286676"/>
              </p:ext>
            </p:extLst>
          </p:nvPr>
        </p:nvGraphicFramePr>
        <p:xfrm>
          <a:off x="5397500" y="639763"/>
          <a:ext cx="6151563" cy="52768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6364249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UDL principles.png"/>
          <p:cNvPicPr>
            <a:picLocks noGrp="1" noChangeAspect="1"/>
          </p:cNvPicPr>
          <p:nvPr>
            <p:ph idx="1"/>
          </p:nvPr>
        </p:nvPicPr>
        <p:blipFill>
          <a:blip r:embed="rId2">
            <a:extLst>
              <a:ext uri="{28A0092B-C50C-407E-A947-70E740481C1C}">
                <a14:useLocalDpi xmlns:a14="http://schemas.microsoft.com/office/drawing/2010/main" val="0"/>
              </a:ext>
            </a:extLst>
          </a:blip>
          <a:srcRect t="-2554" b="-2554"/>
          <a:stretch>
            <a:fillRect/>
          </a:stretch>
        </p:blipFill>
        <p:spPr>
          <a:xfrm>
            <a:off x="1524001" y="1806324"/>
            <a:ext cx="9185511" cy="5051677"/>
          </a:xfrm>
        </p:spPr>
      </p:pic>
      <p:sp>
        <p:nvSpPr>
          <p:cNvPr id="5" name="TextBox 4"/>
          <p:cNvSpPr txBox="1"/>
          <p:nvPr/>
        </p:nvSpPr>
        <p:spPr>
          <a:xfrm>
            <a:off x="1914753" y="325602"/>
            <a:ext cx="8336039" cy="1508105"/>
          </a:xfrm>
          <a:prstGeom prst="rect">
            <a:avLst/>
          </a:prstGeom>
          <a:noFill/>
        </p:spPr>
        <p:txBody>
          <a:bodyPr wrap="square" rtlCol="0">
            <a:spAutoFit/>
          </a:bodyPr>
          <a:lstStyle/>
          <a:p>
            <a:pPr algn="ctr"/>
            <a:r>
              <a:rPr lang="en-US" sz="2000" b="1" dirty="0">
                <a:solidFill>
                  <a:srgbClr val="1F497D"/>
                </a:solidFill>
              </a:rPr>
              <a:t>Universal Design for Learning: </a:t>
            </a:r>
          </a:p>
          <a:p>
            <a:pPr algn="ctr"/>
            <a:r>
              <a:rPr lang="en-US" dirty="0">
                <a:solidFill>
                  <a:srgbClr val="1F497D"/>
                </a:solidFill>
              </a:rPr>
              <a:t>Adapting environments to </a:t>
            </a:r>
            <a:r>
              <a:rPr lang="en-US" dirty="0" err="1">
                <a:solidFill>
                  <a:srgbClr val="1F497D"/>
                </a:solidFill>
              </a:rPr>
              <a:t>maximise</a:t>
            </a:r>
            <a:r>
              <a:rPr lang="en-US" dirty="0">
                <a:solidFill>
                  <a:srgbClr val="1F497D"/>
                </a:solidFill>
              </a:rPr>
              <a:t> learning opportunities for all</a:t>
            </a:r>
          </a:p>
          <a:p>
            <a:pPr algn="ctr"/>
            <a:endParaRPr lang="en-US" dirty="0">
              <a:solidFill>
                <a:srgbClr val="1F497D"/>
              </a:solidFill>
            </a:endParaRPr>
          </a:p>
          <a:p>
            <a:pPr algn="ctr"/>
            <a:r>
              <a:rPr lang="en-US" b="1" dirty="0">
                <a:solidFill>
                  <a:srgbClr val="1F497D"/>
                </a:solidFill>
              </a:rPr>
              <a:t>The three key principles of UDL: </a:t>
            </a:r>
          </a:p>
          <a:p>
            <a:endParaRPr lang="en-US" dirty="0"/>
          </a:p>
        </p:txBody>
      </p:sp>
    </p:spTree>
    <p:extLst>
      <p:ext uri="{BB962C8B-B14F-4D97-AF65-F5344CB8AC3E}">
        <p14:creationId xmlns:p14="http://schemas.microsoft.com/office/powerpoint/2010/main" val="30479624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40079" y="640079"/>
            <a:ext cx="3402531" cy="5272242"/>
          </a:xfrm>
        </p:spPr>
        <p:txBody>
          <a:bodyPr>
            <a:normAutofit/>
          </a:bodyPr>
          <a:lstStyle/>
          <a:p>
            <a:r>
              <a:rPr lang="en-US" b="1" dirty="0">
                <a:solidFill>
                  <a:schemeClr val="tx2"/>
                </a:solidFill>
              </a:rPr>
              <a:t>Pre-university</a:t>
            </a:r>
          </a:p>
        </p:txBody>
      </p:sp>
      <p:sp>
        <p:nvSpPr>
          <p:cNvPr id="3" name="Content Placeholder 2"/>
          <p:cNvSpPr>
            <a:spLocks noGrp="1"/>
          </p:cNvSpPr>
          <p:nvPr>
            <p:ph idx="1"/>
          </p:nvPr>
        </p:nvSpPr>
        <p:spPr>
          <a:xfrm>
            <a:off x="4557713" y="640079"/>
            <a:ext cx="6997462" cy="3046704"/>
          </a:xfrm>
        </p:spPr>
        <p:txBody>
          <a:bodyPr>
            <a:normAutofit lnSpcReduction="10000"/>
          </a:bodyPr>
          <a:lstStyle/>
          <a:p>
            <a:pPr marL="0" indent="0">
              <a:lnSpc>
                <a:spcPct val="90000"/>
              </a:lnSpc>
              <a:buNone/>
            </a:pPr>
            <a:r>
              <a:rPr lang="en-US" b="1" dirty="0">
                <a:solidFill>
                  <a:schemeClr val="tx2"/>
                </a:solidFill>
              </a:rPr>
              <a:t>Open Days </a:t>
            </a:r>
            <a:r>
              <a:rPr lang="en-US" dirty="0">
                <a:solidFill>
                  <a:schemeClr val="tx2"/>
                </a:solidFill>
              </a:rPr>
              <a:t>– </a:t>
            </a:r>
            <a:r>
              <a:rPr lang="en-US" i="1" dirty="0">
                <a:solidFill>
                  <a:schemeClr val="tx2"/>
                </a:solidFill>
              </a:rPr>
              <a:t>‘I didn’t talk to anyone on open day’</a:t>
            </a:r>
          </a:p>
          <a:p>
            <a:pPr marL="0" indent="0">
              <a:lnSpc>
                <a:spcPct val="90000"/>
              </a:lnSpc>
              <a:buNone/>
            </a:pPr>
            <a:r>
              <a:rPr lang="en-US" i="1" dirty="0">
                <a:solidFill>
                  <a:schemeClr val="tx2"/>
                </a:solidFill>
              </a:rPr>
              <a:t>‘I didn’t know what to ask but it was sunny and I had a good feeling about it’</a:t>
            </a:r>
          </a:p>
          <a:p>
            <a:pPr marL="0" indent="0">
              <a:lnSpc>
                <a:spcPct val="90000"/>
              </a:lnSpc>
              <a:buNone/>
            </a:pPr>
            <a:r>
              <a:rPr lang="en-US" dirty="0">
                <a:solidFill>
                  <a:schemeClr val="tx2"/>
                </a:solidFill>
              </a:rPr>
              <a:t>‘</a:t>
            </a:r>
            <a:r>
              <a:rPr lang="en-US" b="1" dirty="0">
                <a:solidFill>
                  <a:schemeClr val="tx2"/>
                </a:solidFill>
              </a:rPr>
              <a:t>Sensory-safe spaces</a:t>
            </a:r>
            <a:r>
              <a:rPr lang="en-US" dirty="0">
                <a:solidFill>
                  <a:schemeClr val="tx2"/>
                </a:solidFill>
              </a:rPr>
              <a:t>’ – how to negotiate the space, sensory guides - </a:t>
            </a:r>
            <a:r>
              <a:rPr lang="en-US" i="1" dirty="0">
                <a:solidFill>
                  <a:schemeClr val="tx2"/>
                </a:solidFill>
              </a:rPr>
              <a:t>‘there are points in the day where everything dissolves into hieroglyphics and the world becomes unintelligible’</a:t>
            </a:r>
          </a:p>
          <a:p>
            <a:pPr marL="0" indent="0">
              <a:lnSpc>
                <a:spcPct val="90000"/>
              </a:lnSpc>
              <a:buNone/>
            </a:pPr>
            <a:r>
              <a:rPr lang="en-GB" dirty="0">
                <a:solidFill>
                  <a:schemeClr val="tx2"/>
                </a:solidFill>
              </a:rPr>
              <a:t>‘As a positive, Sussex was the only university where I felt supported on the open days! At other universities the taster lectures were in inaccessible rooms and I was constantly told I was differently abled which I didn’t like at all! At Sussex I felt that the school had thought about having disabled students and the student support centre was actively showing what they could do to support me’</a:t>
            </a:r>
          </a:p>
          <a:p>
            <a:pPr marL="0" indent="0">
              <a:lnSpc>
                <a:spcPct val="90000"/>
              </a:lnSpc>
              <a:buNone/>
            </a:pPr>
            <a:endParaRPr lang="en-US" sz="1500" i="1" dirty="0"/>
          </a:p>
          <a:p>
            <a:pPr marL="0" indent="0">
              <a:lnSpc>
                <a:spcPct val="90000"/>
              </a:lnSpc>
              <a:buNone/>
            </a:pPr>
            <a:endParaRPr lang="en-US" sz="1500" dirty="0"/>
          </a:p>
        </p:txBody>
      </p:sp>
      <p:pic>
        <p:nvPicPr>
          <p:cNvPr id="6" name="Picture 5" descr="A group of people outside a building&#10;&#10;Description automatically generated with medium confidence">
            <a:extLst>
              <a:ext uri="{FF2B5EF4-FFF2-40B4-BE49-F238E27FC236}">
                <a16:creationId xmlns:a16="http://schemas.microsoft.com/office/drawing/2014/main" id="{FCFB241F-6F32-434E-BCE7-14ACA8E1AF9D}"/>
              </a:ext>
            </a:extLst>
          </p:cNvPr>
          <p:cNvPicPr>
            <a:picLocks noChangeAspect="1"/>
          </p:cNvPicPr>
          <p:nvPr/>
        </p:nvPicPr>
        <p:blipFill>
          <a:blip r:embed="rId2"/>
          <a:stretch>
            <a:fillRect/>
          </a:stretch>
        </p:blipFill>
        <p:spPr>
          <a:xfrm>
            <a:off x="5222887" y="3858233"/>
            <a:ext cx="5667114" cy="2203878"/>
          </a:xfrm>
          <a:prstGeom prst="rect">
            <a:avLst/>
          </a:prstGeom>
          <a:solidFill>
            <a:schemeClr val="accent2">
              <a:lumMod val="20000"/>
              <a:lumOff val="80000"/>
            </a:schemeClr>
          </a:solidFill>
          <a:ln w="31750" cap="sq">
            <a:solidFill>
              <a:srgbClr val="FFFFFF"/>
            </a:solidFill>
            <a:miter lim="800000"/>
          </a:ln>
        </p:spPr>
      </p:pic>
    </p:spTree>
    <p:extLst>
      <p:ext uri="{BB962C8B-B14F-4D97-AF65-F5344CB8AC3E}">
        <p14:creationId xmlns:p14="http://schemas.microsoft.com/office/powerpoint/2010/main" val="37907365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65AC28-6938-3444-9A3E-3C9D28C8CF14}"/>
              </a:ext>
            </a:extLst>
          </p:cNvPr>
          <p:cNvSpPr>
            <a:spLocks noGrp="1"/>
          </p:cNvSpPr>
          <p:nvPr>
            <p:ph type="title"/>
          </p:nvPr>
        </p:nvSpPr>
        <p:spPr/>
        <p:txBody>
          <a:bodyPr/>
          <a:lstStyle/>
          <a:p>
            <a:r>
              <a:rPr lang="en-US" b="1" dirty="0">
                <a:solidFill>
                  <a:srgbClr val="1F497D"/>
                </a:solidFill>
              </a:rPr>
              <a:t>Accessing the university environment</a:t>
            </a:r>
            <a:endParaRPr lang="en-US" dirty="0"/>
          </a:p>
        </p:txBody>
      </p:sp>
      <p:sp>
        <p:nvSpPr>
          <p:cNvPr id="3" name="Content Placeholder 2">
            <a:extLst>
              <a:ext uri="{FF2B5EF4-FFF2-40B4-BE49-F238E27FC236}">
                <a16:creationId xmlns:a16="http://schemas.microsoft.com/office/drawing/2014/main" id="{1987E39C-5648-C94B-926A-152C1345AF5A}"/>
              </a:ext>
            </a:extLst>
          </p:cNvPr>
          <p:cNvSpPr>
            <a:spLocks noGrp="1"/>
          </p:cNvSpPr>
          <p:nvPr>
            <p:ph idx="1"/>
          </p:nvPr>
        </p:nvSpPr>
        <p:spPr/>
        <p:txBody>
          <a:bodyPr/>
          <a:lstStyle/>
          <a:p>
            <a:pPr marL="0" indent="0">
              <a:buNone/>
            </a:pPr>
            <a:r>
              <a:rPr lang="en-US" b="1" dirty="0">
                <a:solidFill>
                  <a:srgbClr val="1F497D"/>
                </a:solidFill>
              </a:rPr>
              <a:t>Maps and plans</a:t>
            </a:r>
            <a:r>
              <a:rPr lang="en-US" dirty="0">
                <a:solidFill>
                  <a:srgbClr val="1F497D"/>
                </a:solidFill>
              </a:rPr>
              <a:t>: how to access quiet places beyond just the physical location; floor plans of all buildings</a:t>
            </a:r>
          </a:p>
          <a:p>
            <a:pPr marL="0" indent="0">
              <a:buNone/>
            </a:pPr>
            <a:r>
              <a:rPr lang="en-US" b="1" dirty="0">
                <a:solidFill>
                  <a:srgbClr val="1F497D"/>
                </a:solidFill>
              </a:rPr>
              <a:t>Support services</a:t>
            </a:r>
            <a:r>
              <a:rPr lang="en-US" dirty="0">
                <a:solidFill>
                  <a:srgbClr val="1F497D"/>
                </a:solidFill>
              </a:rPr>
              <a:t>: Fragmentation of support </a:t>
            </a:r>
          </a:p>
          <a:p>
            <a:pPr marL="0" indent="0">
              <a:buNone/>
            </a:pPr>
            <a:r>
              <a:rPr lang="en-US" dirty="0">
                <a:solidFill>
                  <a:srgbClr val="1F497D"/>
                </a:solidFill>
              </a:rPr>
              <a:t>– different supports for different things – </a:t>
            </a:r>
          </a:p>
          <a:p>
            <a:pPr marL="0" indent="0">
              <a:buNone/>
            </a:pPr>
            <a:r>
              <a:rPr lang="en-US" dirty="0">
                <a:solidFill>
                  <a:srgbClr val="1F497D"/>
                </a:solidFill>
              </a:rPr>
              <a:t>autism, epilepsy, ADHD, academic advisers, mentors, buddies, study support, security, health </a:t>
            </a:r>
            <a:r>
              <a:rPr lang="en-US" dirty="0" err="1">
                <a:solidFill>
                  <a:srgbClr val="1F497D"/>
                </a:solidFill>
              </a:rPr>
              <a:t>centre</a:t>
            </a:r>
            <a:r>
              <a:rPr lang="en-US" dirty="0">
                <a:solidFill>
                  <a:srgbClr val="1F497D"/>
                </a:solidFill>
              </a:rPr>
              <a:t> </a:t>
            </a:r>
          </a:p>
          <a:p>
            <a:pPr marL="0" indent="0">
              <a:buNone/>
            </a:pPr>
            <a:r>
              <a:rPr lang="en-US" dirty="0">
                <a:solidFill>
                  <a:srgbClr val="1F497D"/>
                </a:solidFill>
              </a:rPr>
              <a:t>Being told </a:t>
            </a:r>
            <a:r>
              <a:rPr lang="en-US" i="1" dirty="0">
                <a:solidFill>
                  <a:schemeClr val="accent1"/>
                </a:solidFill>
              </a:rPr>
              <a:t>‘It’s on the website’  </a:t>
            </a:r>
            <a:r>
              <a:rPr lang="en-US" dirty="0">
                <a:solidFill>
                  <a:schemeClr val="tx2"/>
                </a:solidFill>
              </a:rPr>
              <a:t>is not helpful</a:t>
            </a:r>
          </a:p>
          <a:p>
            <a:pPr marL="0" indent="0">
              <a:buNone/>
            </a:pPr>
            <a:r>
              <a:rPr lang="en-GB" i="1" dirty="0">
                <a:solidFill>
                  <a:schemeClr val="accent1"/>
                </a:solidFill>
              </a:rPr>
              <a:t>‘Access to services can be overwhelming; where am I looking? Who am I asking?’</a:t>
            </a:r>
          </a:p>
          <a:p>
            <a:pPr marL="0" indent="0">
              <a:buNone/>
            </a:pPr>
            <a:endParaRPr lang="en-US" i="1" dirty="0">
              <a:solidFill>
                <a:schemeClr val="accent1"/>
              </a:solidFill>
            </a:endParaRPr>
          </a:p>
          <a:p>
            <a:endParaRPr lang="en-US" dirty="0"/>
          </a:p>
        </p:txBody>
      </p:sp>
    </p:spTree>
    <p:extLst>
      <p:ext uri="{BB962C8B-B14F-4D97-AF65-F5344CB8AC3E}">
        <p14:creationId xmlns:p14="http://schemas.microsoft.com/office/powerpoint/2010/main" val="1084212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1F497D"/>
                </a:solidFill>
              </a:rPr>
              <a:t>Academic expectations</a:t>
            </a:r>
          </a:p>
        </p:txBody>
      </p:sp>
      <p:sp>
        <p:nvSpPr>
          <p:cNvPr id="3" name="Content Placeholder 2"/>
          <p:cNvSpPr>
            <a:spLocks noGrp="1"/>
          </p:cNvSpPr>
          <p:nvPr>
            <p:ph idx="1"/>
          </p:nvPr>
        </p:nvSpPr>
        <p:spPr>
          <a:xfrm>
            <a:off x="457200" y="2274570"/>
            <a:ext cx="11510010" cy="4196390"/>
          </a:xfrm>
        </p:spPr>
        <p:txBody>
          <a:bodyPr>
            <a:normAutofit fontScale="92500" lnSpcReduction="20000"/>
          </a:bodyPr>
          <a:lstStyle/>
          <a:p>
            <a:pPr marL="0" indent="0">
              <a:buNone/>
            </a:pPr>
            <a:r>
              <a:rPr lang="en-US" sz="1900" b="1" dirty="0">
                <a:solidFill>
                  <a:srgbClr val="1F497D"/>
                </a:solidFill>
              </a:rPr>
              <a:t>Teaching and learning</a:t>
            </a:r>
            <a:endParaRPr lang="en-US" sz="1900" dirty="0">
              <a:solidFill>
                <a:srgbClr val="1F497D"/>
              </a:solidFill>
            </a:endParaRPr>
          </a:p>
          <a:p>
            <a:pPr marL="171450" indent="0">
              <a:buNone/>
            </a:pPr>
            <a:r>
              <a:rPr lang="en-US" sz="1900" i="1" dirty="0">
                <a:solidFill>
                  <a:schemeClr val="accent1"/>
                </a:solidFill>
              </a:rPr>
              <a:t>‘staff need to be mindful that when a student with autism asks them a question and they do not give explicit answers then they will effectively be giving a non-answer and cause a great deal of uncertainty and stress’</a:t>
            </a:r>
          </a:p>
          <a:p>
            <a:pPr marL="171450" indent="0">
              <a:buNone/>
            </a:pPr>
            <a:r>
              <a:rPr lang="en-US" sz="1900" i="1" dirty="0">
                <a:solidFill>
                  <a:schemeClr val="accent1"/>
                </a:solidFill>
              </a:rPr>
              <a:t>‘Just saying it’s on Canvas is hard as sites are so different to navigate and I can’t always find the right bit’</a:t>
            </a:r>
          </a:p>
          <a:p>
            <a:pPr marL="171450" indent="0">
              <a:buNone/>
            </a:pPr>
            <a:r>
              <a:rPr lang="en-US" sz="1900" dirty="0">
                <a:solidFill>
                  <a:schemeClr val="tx2"/>
                </a:solidFill>
              </a:rPr>
              <a:t>Questions asked in seminars are too broad – not sure how to answer; Lecturers talk too much</a:t>
            </a:r>
          </a:p>
          <a:p>
            <a:pPr marL="171450" indent="0">
              <a:buNone/>
            </a:pPr>
            <a:r>
              <a:rPr lang="en-US" sz="1900" dirty="0">
                <a:solidFill>
                  <a:schemeClr val="tx2"/>
                </a:solidFill>
              </a:rPr>
              <a:t> </a:t>
            </a:r>
            <a:r>
              <a:rPr lang="en-US" sz="1900" i="1" dirty="0">
                <a:solidFill>
                  <a:schemeClr val="accent1"/>
                </a:solidFill>
              </a:rPr>
              <a:t>‘I work much better when doing’</a:t>
            </a:r>
          </a:p>
          <a:p>
            <a:pPr lvl="0"/>
            <a:r>
              <a:rPr lang="en-GB" sz="1900" dirty="0">
                <a:solidFill>
                  <a:schemeClr val="accent1"/>
                </a:solidFill>
              </a:rPr>
              <a:t>Knowing what I need to do before lectures/seminars is really helps to reduce anxiety especially if you missed the past session</a:t>
            </a:r>
            <a:endParaRPr lang="en-US" sz="1900" i="1" dirty="0">
              <a:solidFill>
                <a:schemeClr val="accent1"/>
              </a:solidFill>
            </a:endParaRPr>
          </a:p>
          <a:p>
            <a:pPr marL="0" lvl="1" indent="0">
              <a:buNone/>
            </a:pPr>
            <a:r>
              <a:rPr lang="en-US" sz="1900" b="1" dirty="0">
                <a:solidFill>
                  <a:srgbClr val="1F497D"/>
                </a:solidFill>
              </a:rPr>
              <a:t>Academic support</a:t>
            </a:r>
            <a:r>
              <a:rPr lang="en-US" sz="1900" dirty="0">
                <a:solidFill>
                  <a:srgbClr val="1F497D"/>
                </a:solidFill>
              </a:rPr>
              <a:t>: </a:t>
            </a:r>
          </a:p>
          <a:p>
            <a:pPr marL="0" lvl="1" indent="0">
              <a:buNone/>
            </a:pPr>
            <a:r>
              <a:rPr lang="en-US" sz="1900" dirty="0">
                <a:solidFill>
                  <a:schemeClr val="tx2"/>
                </a:solidFill>
              </a:rPr>
              <a:t>fear of disclosure because of potential negative repercussions</a:t>
            </a:r>
          </a:p>
          <a:p>
            <a:pPr marL="0" lvl="1" indent="0">
              <a:buNone/>
            </a:pPr>
            <a:r>
              <a:rPr lang="en-US" sz="1900" i="1" dirty="0">
                <a:solidFill>
                  <a:schemeClr val="accent1"/>
                </a:solidFill>
              </a:rPr>
              <a:t> ‘it’s impossible to go to office hour and just drop-in’  ‘I feel quite alienated’ [from academics]</a:t>
            </a:r>
          </a:p>
          <a:p>
            <a:pPr marL="0" lvl="1" indent="0">
              <a:buNone/>
            </a:pPr>
            <a:r>
              <a:rPr lang="en-US" sz="1900" i="1" dirty="0">
                <a:solidFill>
                  <a:schemeClr val="accent1"/>
                </a:solidFill>
              </a:rPr>
              <a:t>‘if I don’t know what the process is then I just won’t do it’  ‘I might say something that is wrong’</a:t>
            </a:r>
          </a:p>
          <a:p>
            <a:endParaRPr lang="en-US" dirty="0"/>
          </a:p>
        </p:txBody>
      </p:sp>
    </p:spTree>
    <p:extLst>
      <p:ext uri="{BB962C8B-B14F-4D97-AF65-F5344CB8AC3E}">
        <p14:creationId xmlns:p14="http://schemas.microsoft.com/office/powerpoint/2010/main" val="21355367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020349-5C36-1E45-8755-79C1630C8C8F}"/>
              </a:ext>
            </a:extLst>
          </p:cNvPr>
          <p:cNvSpPr>
            <a:spLocks noGrp="1"/>
          </p:cNvSpPr>
          <p:nvPr>
            <p:ph type="title"/>
          </p:nvPr>
        </p:nvSpPr>
        <p:spPr>
          <a:xfrm>
            <a:off x="5445496" y="978776"/>
            <a:ext cx="5925310" cy="1174991"/>
          </a:xfrm>
        </p:spPr>
        <p:txBody>
          <a:bodyPr>
            <a:normAutofit/>
          </a:bodyPr>
          <a:lstStyle/>
          <a:p>
            <a:r>
              <a:rPr lang="en-US" sz="2400" b="1" dirty="0">
                <a:solidFill>
                  <a:schemeClr val="tx2"/>
                </a:solidFill>
              </a:rPr>
              <a:t>Looks can be deceptive</a:t>
            </a:r>
          </a:p>
        </p:txBody>
      </p:sp>
      <p:pic>
        <p:nvPicPr>
          <p:cNvPr id="5" name="Picture 4" descr="A picture containing doll, vector graphics&#10;&#10;Description automatically generated">
            <a:extLst>
              <a:ext uri="{FF2B5EF4-FFF2-40B4-BE49-F238E27FC236}">
                <a16:creationId xmlns:a16="http://schemas.microsoft.com/office/drawing/2014/main" id="{AA93EECA-5B8E-8D4F-B731-2F456450322C}"/>
              </a:ext>
            </a:extLst>
          </p:cNvPr>
          <p:cNvPicPr>
            <a:picLocks noChangeAspect="1"/>
          </p:cNvPicPr>
          <p:nvPr/>
        </p:nvPicPr>
        <p:blipFill rotWithShape="1">
          <a:blip r:embed="rId2"/>
          <a:srcRect l="24841" r="29828" b="-1"/>
          <a:stretch/>
        </p:blipFill>
        <p:spPr>
          <a:xfrm>
            <a:off x="20" y="10"/>
            <a:ext cx="4657325" cy="6857990"/>
          </a:xfrm>
          <a:prstGeom prst="rect">
            <a:avLst/>
          </a:prstGeom>
        </p:spPr>
      </p:pic>
      <p:sp>
        <p:nvSpPr>
          <p:cNvPr id="3" name="Content Placeholder 2">
            <a:extLst>
              <a:ext uri="{FF2B5EF4-FFF2-40B4-BE49-F238E27FC236}">
                <a16:creationId xmlns:a16="http://schemas.microsoft.com/office/drawing/2014/main" id="{9E470C2A-C73C-E444-BF4F-73320E732CA2}"/>
              </a:ext>
            </a:extLst>
          </p:cNvPr>
          <p:cNvSpPr>
            <a:spLocks noGrp="1"/>
          </p:cNvSpPr>
          <p:nvPr>
            <p:ph idx="1"/>
          </p:nvPr>
        </p:nvSpPr>
        <p:spPr>
          <a:xfrm>
            <a:off x="5445495" y="2640691"/>
            <a:ext cx="6255967" cy="3802971"/>
          </a:xfrm>
        </p:spPr>
        <p:txBody>
          <a:bodyPr>
            <a:normAutofit/>
          </a:bodyPr>
          <a:lstStyle/>
          <a:p>
            <a:pPr marL="0" indent="0">
              <a:lnSpc>
                <a:spcPct val="90000"/>
              </a:lnSpc>
              <a:buNone/>
            </a:pPr>
            <a:r>
              <a:rPr lang="en-GB" sz="2000" dirty="0">
                <a:solidFill>
                  <a:schemeClr val="tx2"/>
                </a:solidFill>
              </a:rPr>
              <a:t>‘</a:t>
            </a:r>
            <a:r>
              <a:rPr lang="en-GB" sz="2000" i="1" dirty="0">
                <a:solidFill>
                  <a:schemeClr val="tx2"/>
                </a:solidFill>
              </a:rPr>
              <a:t>Don’t judge me by what you see, just because I don’t have a physical impairment.... invisible disabilities exist’</a:t>
            </a:r>
          </a:p>
          <a:p>
            <a:pPr marL="0" indent="0">
              <a:lnSpc>
                <a:spcPct val="90000"/>
              </a:lnSpc>
              <a:buNone/>
            </a:pPr>
            <a:r>
              <a:rPr lang="en-GB" sz="2000" dirty="0">
                <a:solidFill>
                  <a:schemeClr val="tx2"/>
                </a:solidFill>
              </a:rPr>
              <a:t>‘</a:t>
            </a:r>
            <a:r>
              <a:rPr lang="en-GB" sz="2000" i="1" dirty="0">
                <a:solidFill>
                  <a:schemeClr val="tx2"/>
                </a:solidFill>
              </a:rPr>
              <a:t>A smile doesn’t mean I’m OK’</a:t>
            </a:r>
          </a:p>
          <a:p>
            <a:pPr marL="0" indent="0">
              <a:lnSpc>
                <a:spcPct val="90000"/>
              </a:lnSpc>
              <a:buNone/>
            </a:pPr>
            <a:r>
              <a:rPr lang="en-GB" sz="2000" i="1" dirty="0">
                <a:solidFill>
                  <a:schemeClr val="tx2"/>
                </a:solidFill>
              </a:rPr>
              <a:t>‘I don’t look ‘sick’</a:t>
            </a:r>
          </a:p>
          <a:p>
            <a:pPr marL="0" indent="0">
              <a:lnSpc>
                <a:spcPct val="90000"/>
              </a:lnSpc>
              <a:buNone/>
            </a:pPr>
            <a:r>
              <a:rPr lang="en-GB" sz="2000" dirty="0">
                <a:solidFill>
                  <a:schemeClr val="tx2"/>
                </a:solidFill>
              </a:rPr>
              <a:t>‘</a:t>
            </a:r>
            <a:r>
              <a:rPr lang="en-GB" sz="2000" i="1" dirty="0">
                <a:solidFill>
                  <a:schemeClr val="tx2"/>
                </a:solidFill>
              </a:rPr>
              <a:t>My disability is invisible NOT imaginary’</a:t>
            </a:r>
          </a:p>
          <a:p>
            <a:pPr marL="0" indent="0">
              <a:lnSpc>
                <a:spcPct val="90000"/>
              </a:lnSpc>
              <a:buNone/>
            </a:pPr>
            <a:r>
              <a:rPr lang="en-GB" sz="2000" i="1" dirty="0">
                <a:solidFill>
                  <a:schemeClr val="tx2"/>
                </a:solidFill>
              </a:rPr>
              <a:t>‘Just because I am quiet doesn’t mean I am not taking the information in</a:t>
            </a:r>
            <a:r>
              <a:rPr lang="en-GB" sz="2000" dirty="0">
                <a:solidFill>
                  <a:schemeClr val="tx2"/>
                </a:solidFill>
              </a:rPr>
              <a:t>’ </a:t>
            </a:r>
          </a:p>
          <a:p>
            <a:pPr marL="0" indent="0">
              <a:lnSpc>
                <a:spcPct val="90000"/>
              </a:lnSpc>
              <a:buNone/>
            </a:pPr>
            <a:r>
              <a:rPr lang="en-GB" sz="2000" i="1" dirty="0">
                <a:solidFill>
                  <a:schemeClr val="tx2"/>
                </a:solidFill>
              </a:rPr>
              <a:t>‘What is ok one day May not be doable the next’ </a:t>
            </a:r>
          </a:p>
          <a:p>
            <a:pPr marL="0" indent="0">
              <a:lnSpc>
                <a:spcPct val="90000"/>
              </a:lnSpc>
              <a:buNone/>
            </a:pPr>
            <a:r>
              <a:rPr lang="en-GB" sz="2000" i="1" dirty="0">
                <a:solidFill>
                  <a:schemeClr val="tx2"/>
                </a:solidFill>
              </a:rPr>
              <a:t>‘Everyday is different, everyday I feel different’</a:t>
            </a:r>
            <a:br>
              <a:rPr lang="en-GB" sz="2000" i="1" dirty="0">
                <a:solidFill>
                  <a:schemeClr val="tx2"/>
                </a:solidFill>
              </a:rPr>
            </a:br>
            <a:endParaRPr lang="en-GB" sz="2000" i="1" dirty="0">
              <a:solidFill>
                <a:schemeClr val="tx2"/>
              </a:solidFill>
            </a:endParaRPr>
          </a:p>
          <a:p>
            <a:pPr marL="0" indent="0">
              <a:lnSpc>
                <a:spcPct val="90000"/>
              </a:lnSpc>
              <a:buNone/>
            </a:pPr>
            <a:endParaRPr lang="en-US" sz="1700" i="1" dirty="0"/>
          </a:p>
        </p:txBody>
      </p:sp>
    </p:spTree>
    <p:extLst>
      <p:ext uri="{BB962C8B-B14F-4D97-AF65-F5344CB8AC3E}">
        <p14:creationId xmlns:p14="http://schemas.microsoft.com/office/powerpoint/2010/main" val="8256845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C35BEE-5E2A-1B4D-8AD9-CE2675A064D0}"/>
              </a:ext>
            </a:extLst>
          </p:cNvPr>
          <p:cNvSpPr>
            <a:spLocks noGrp="1"/>
          </p:cNvSpPr>
          <p:nvPr>
            <p:ph type="title"/>
          </p:nvPr>
        </p:nvSpPr>
        <p:spPr/>
        <p:txBody>
          <a:bodyPr/>
          <a:lstStyle/>
          <a:p>
            <a:r>
              <a:rPr lang="en-US" b="1" dirty="0">
                <a:solidFill>
                  <a:schemeClr val="tx2"/>
                </a:solidFill>
              </a:rPr>
              <a:t>Additional </a:t>
            </a:r>
            <a:r>
              <a:rPr lang="en-US" b="1" dirty="0" err="1">
                <a:solidFill>
                  <a:schemeClr val="tx2"/>
                </a:solidFill>
              </a:rPr>
              <a:t>labour</a:t>
            </a:r>
            <a:r>
              <a:rPr lang="en-US" b="1" dirty="0">
                <a:solidFill>
                  <a:schemeClr val="tx2"/>
                </a:solidFill>
              </a:rPr>
              <a:t> of being a disabled student</a:t>
            </a:r>
          </a:p>
        </p:txBody>
      </p:sp>
      <p:sp>
        <p:nvSpPr>
          <p:cNvPr id="3" name="Content Placeholder 2">
            <a:extLst>
              <a:ext uri="{FF2B5EF4-FFF2-40B4-BE49-F238E27FC236}">
                <a16:creationId xmlns:a16="http://schemas.microsoft.com/office/drawing/2014/main" id="{51260BBE-1EB3-7144-B3D4-BB4EC3249B9F}"/>
              </a:ext>
            </a:extLst>
          </p:cNvPr>
          <p:cNvSpPr>
            <a:spLocks noGrp="1"/>
          </p:cNvSpPr>
          <p:nvPr>
            <p:ph idx="1"/>
          </p:nvPr>
        </p:nvSpPr>
        <p:spPr>
          <a:xfrm>
            <a:off x="895350" y="2328864"/>
            <a:ext cx="10401300" cy="3411164"/>
          </a:xfrm>
        </p:spPr>
        <p:txBody>
          <a:bodyPr>
            <a:noAutofit/>
          </a:bodyPr>
          <a:lstStyle/>
          <a:p>
            <a:r>
              <a:rPr lang="en-US" sz="2000" dirty="0">
                <a:solidFill>
                  <a:schemeClr val="accent1"/>
                </a:solidFill>
              </a:rPr>
              <a:t>Managing disability on a daily basis – could be physical needs, pain management, negotiating social interactions, understanding requirements of course </a:t>
            </a:r>
            <a:r>
              <a:rPr lang="en-US" sz="2000" dirty="0" err="1">
                <a:solidFill>
                  <a:schemeClr val="accent1"/>
                </a:solidFill>
              </a:rPr>
              <a:t>etc</a:t>
            </a:r>
            <a:endParaRPr lang="en-US" sz="2000" dirty="0">
              <a:solidFill>
                <a:schemeClr val="accent1"/>
              </a:solidFill>
            </a:endParaRPr>
          </a:p>
          <a:p>
            <a:pPr marL="0" indent="0">
              <a:buNone/>
            </a:pPr>
            <a:r>
              <a:rPr lang="en-GB" sz="2000" i="1" dirty="0">
                <a:solidFill>
                  <a:schemeClr val="accent1"/>
                </a:solidFill>
              </a:rPr>
              <a:t>‘This is another thing I have to do on top of current university work, catching up, keeping my self well and ordinary tasks (e.g. food shopping and washing clothes). When you have a disability/long term condition ‘simple’ tasks to others take so much longer for me’ </a:t>
            </a:r>
            <a:r>
              <a:rPr lang="en-GB" sz="2000" b="1" i="1" dirty="0">
                <a:solidFill>
                  <a:schemeClr val="accent1"/>
                </a:solidFill>
              </a:rPr>
              <a:t> </a:t>
            </a:r>
          </a:p>
          <a:p>
            <a:r>
              <a:rPr lang="en-US" sz="2000" dirty="0">
                <a:solidFill>
                  <a:schemeClr val="accent1"/>
                </a:solidFill>
              </a:rPr>
              <a:t>Managing an additional administrative burden – getting diagnostic evidence or GP letters, assessments, registering with Disability Support to put reasonable adjustments in place,  applying for Disabled Students’ Allowance, </a:t>
            </a:r>
          </a:p>
          <a:p>
            <a:r>
              <a:rPr lang="en-US" sz="2000" dirty="0">
                <a:solidFill>
                  <a:schemeClr val="accent1"/>
                </a:solidFill>
              </a:rPr>
              <a:t>Managing financial challenges – like any other student – but often not being able to undertake part time work for example</a:t>
            </a:r>
          </a:p>
          <a:p>
            <a:r>
              <a:rPr lang="en-US" sz="2000" dirty="0">
                <a:solidFill>
                  <a:schemeClr val="accent1"/>
                </a:solidFill>
              </a:rPr>
              <a:t>Managing the emotional burden of all this</a:t>
            </a:r>
          </a:p>
        </p:txBody>
      </p:sp>
    </p:spTree>
    <p:extLst>
      <p:ext uri="{BB962C8B-B14F-4D97-AF65-F5344CB8AC3E}">
        <p14:creationId xmlns:p14="http://schemas.microsoft.com/office/powerpoint/2010/main" val="41393537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74F0C4-4282-C34D-AE42-0BA9705301F1}"/>
              </a:ext>
            </a:extLst>
          </p:cNvPr>
          <p:cNvSpPr>
            <a:spLocks noGrp="1"/>
          </p:cNvSpPr>
          <p:nvPr>
            <p:ph type="title"/>
          </p:nvPr>
        </p:nvSpPr>
        <p:spPr/>
        <p:txBody>
          <a:bodyPr>
            <a:normAutofit fontScale="90000"/>
          </a:bodyPr>
          <a:lstStyle/>
          <a:p>
            <a:r>
              <a:rPr lang="en-US" b="1" dirty="0">
                <a:solidFill>
                  <a:schemeClr val="tx2"/>
                </a:solidFill>
              </a:rPr>
              <a:t>How it feels when…I have to ask for the same support again</a:t>
            </a:r>
          </a:p>
        </p:txBody>
      </p:sp>
      <p:sp>
        <p:nvSpPr>
          <p:cNvPr id="3" name="Content Placeholder 2">
            <a:extLst>
              <a:ext uri="{FF2B5EF4-FFF2-40B4-BE49-F238E27FC236}">
                <a16:creationId xmlns:a16="http://schemas.microsoft.com/office/drawing/2014/main" id="{F2D7C069-2724-DD4C-B072-5A7CFFD5D60A}"/>
              </a:ext>
            </a:extLst>
          </p:cNvPr>
          <p:cNvSpPr>
            <a:spLocks noGrp="1"/>
          </p:cNvSpPr>
          <p:nvPr>
            <p:ph idx="1"/>
          </p:nvPr>
        </p:nvSpPr>
        <p:spPr/>
        <p:txBody>
          <a:bodyPr>
            <a:normAutofit lnSpcReduction="10000"/>
          </a:bodyPr>
          <a:lstStyle/>
          <a:p>
            <a:pPr marL="0" indent="0">
              <a:buNone/>
            </a:pPr>
            <a:r>
              <a:rPr lang="en-GB" sz="2400" i="1" dirty="0">
                <a:solidFill>
                  <a:schemeClr val="accent1"/>
                </a:solidFill>
              </a:rPr>
              <a:t>‘I need the support but others don’t think it’s important enough to put in place. I start to worry that people will think I’m making up/exaggerating the support I need as I have to ask for it again and again’</a:t>
            </a:r>
          </a:p>
          <a:p>
            <a:endParaRPr lang="en-GB" sz="2400" i="1" dirty="0">
              <a:solidFill>
                <a:schemeClr val="accent1"/>
              </a:solidFill>
            </a:endParaRPr>
          </a:p>
          <a:p>
            <a:pPr marL="0" indent="0">
              <a:buNone/>
            </a:pPr>
            <a:r>
              <a:rPr lang="en-GB" sz="2400" i="1" dirty="0">
                <a:solidFill>
                  <a:schemeClr val="accent1"/>
                </a:solidFill>
              </a:rPr>
              <a:t>‘I hate having to ask for subtitles to be turned on, it makes me feel stigmatised’</a:t>
            </a:r>
            <a:br>
              <a:rPr lang="en-GB" sz="2400" i="1" dirty="0">
                <a:solidFill>
                  <a:schemeClr val="accent1"/>
                </a:solidFill>
              </a:rPr>
            </a:br>
            <a:endParaRPr lang="en-GB" sz="2400" i="1" dirty="0">
              <a:solidFill>
                <a:schemeClr val="accent1"/>
              </a:solidFill>
            </a:endParaRPr>
          </a:p>
          <a:p>
            <a:endParaRPr lang="en-US" dirty="0"/>
          </a:p>
        </p:txBody>
      </p:sp>
    </p:spTree>
    <p:extLst>
      <p:ext uri="{BB962C8B-B14F-4D97-AF65-F5344CB8AC3E}">
        <p14:creationId xmlns:p14="http://schemas.microsoft.com/office/powerpoint/2010/main" val="10891898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445496" y="374560"/>
            <a:ext cx="5925310" cy="1174991"/>
          </a:xfrm>
        </p:spPr>
        <p:txBody>
          <a:bodyPr>
            <a:normAutofit/>
          </a:bodyPr>
          <a:lstStyle/>
          <a:p>
            <a:r>
              <a:rPr lang="en-US" sz="2400" b="1" dirty="0"/>
              <a:t>Assessment </a:t>
            </a:r>
          </a:p>
        </p:txBody>
      </p:sp>
      <p:pic>
        <p:nvPicPr>
          <p:cNvPr id="4" name="Picture 3" descr="exam hall.jpg"/>
          <p:cNvPicPr>
            <a:picLocks noChangeAspect="1"/>
          </p:cNvPicPr>
          <p:nvPr/>
        </p:nvPicPr>
        <p:blipFill rotWithShape="1">
          <a:blip r:embed="rId2">
            <a:extLst>
              <a:ext uri="{28A0092B-C50C-407E-A947-70E740481C1C}">
                <a14:useLocalDpi xmlns:a14="http://schemas.microsoft.com/office/drawing/2010/main" val="0"/>
              </a:ext>
            </a:extLst>
          </a:blip>
          <a:srcRect l="31526" r="30274"/>
          <a:stretch/>
        </p:blipFill>
        <p:spPr>
          <a:xfrm>
            <a:off x="20" y="10"/>
            <a:ext cx="4657325" cy="6857990"/>
          </a:xfrm>
          <a:prstGeom prst="rect">
            <a:avLst/>
          </a:prstGeom>
        </p:spPr>
      </p:pic>
      <p:sp>
        <p:nvSpPr>
          <p:cNvPr id="3" name="Content Placeholder 2"/>
          <p:cNvSpPr>
            <a:spLocks noGrp="1"/>
          </p:cNvSpPr>
          <p:nvPr>
            <p:ph idx="1"/>
          </p:nvPr>
        </p:nvSpPr>
        <p:spPr>
          <a:xfrm>
            <a:off x="5445496" y="1785938"/>
            <a:ext cx="5925310" cy="4697502"/>
          </a:xfrm>
        </p:spPr>
        <p:txBody>
          <a:bodyPr>
            <a:normAutofit/>
          </a:bodyPr>
          <a:lstStyle/>
          <a:p>
            <a:pPr marL="0" indent="0">
              <a:lnSpc>
                <a:spcPct val="90000"/>
              </a:lnSpc>
              <a:buNone/>
            </a:pPr>
            <a:r>
              <a:rPr lang="en-US" sz="1600" b="1" dirty="0"/>
              <a:t>Assessment</a:t>
            </a:r>
            <a:r>
              <a:rPr lang="en-US" sz="1600" i="1" dirty="0"/>
              <a:t>: </a:t>
            </a:r>
          </a:p>
          <a:p>
            <a:pPr marL="0" indent="0">
              <a:lnSpc>
                <a:spcPct val="90000"/>
              </a:lnSpc>
              <a:buNone/>
            </a:pPr>
            <a:r>
              <a:rPr lang="en-US" sz="1600" dirty="0"/>
              <a:t>Stigma of extra time or working through the summer to do </a:t>
            </a:r>
            <a:r>
              <a:rPr lang="en-US" sz="1600" dirty="0" err="1"/>
              <a:t>resits</a:t>
            </a:r>
            <a:r>
              <a:rPr lang="en-US" sz="1600" dirty="0"/>
              <a:t> and having no break, difficult to navigate additional support procedures -need alternative modes of assessment</a:t>
            </a:r>
            <a:endParaRPr lang="en-US" sz="1600" i="1" dirty="0"/>
          </a:p>
          <a:p>
            <a:pPr marL="0" indent="0">
              <a:lnSpc>
                <a:spcPct val="90000"/>
              </a:lnSpc>
              <a:buNone/>
            </a:pPr>
            <a:r>
              <a:rPr lang="en-US" sz="1600" i="1" dirty="0"/>
              <a:t>Exam stress</a:t>
            </a:r>
            <a:endParaRPr lang="en-US" sz="1600" dirty="0"/>
          </a:p>
          <a:p>
            <a:pPr marL="0" indent="0">
              <a:lnSpc>
                <a:spcPct val="90000"/>
              </a:lnSpc>
              <a:buNone/>
            </a:pPr>
            <a:r>
              <a:rPr lang="en-US" sz="1600" i="1" dirty="0"/>
              <a:t>‘I found not having that kind of description of what to expect to access my exams more stressful than the exam itself, I would have appreciated a you need to wait in this place, you will be called to the room/you go to the room at x minutes before the exam is due, you can put your bag/belongings at the front of the room type instructions would have enabled me to concentrate more on revision than what is the process for getting to the exam’</a:t>
            </a:r>
          </a:p>
          <a:p>
            <a:pPr marL="0" indent="0">
              <a:lnSpc>
                <a:spcPct val="90000"/>
              </a:lnSpc>
              <a:buNone/>
            </a:pPr>
            <a:r>
              <a:rPr lang="en-US" sz="1600" i="1" dirty="0"/>
              <a:t>‘anyone who is setting assignments for courses should not be allowed to do that without some basic autism awareness’</a:t>
            </a:r>
          </a:p>
          <a:p>
            <a:pPr marL="0" indent="0">
              <a:lnSpc>
                <a:spcPct val="90000"/>
              </a:lnSpc>
              <a:buNone/>
            </a:pPr>
            <a:r>
              <a:rPr lang="en-US" sz="1600" dirty="0"/>
              <a:t>‘I stopped putting yellow stickers on my work and got higher marks’</a:t>
            </a:r>
          </a:p>
          <a:p>
            <a:pPr marL="0" indent="0">
              <a:lnSpc>
                <a:spcPct val="90000"/>
              </a:lnSpc>
              <a:buNone/>
            </a:pPr>
            <a:r>
              <a:rPr lang="en-GB" sz="1600" dirty="0"/>
              <a:t>Make assessment deadlines clear from the beginning but also support students who need help applying for additional time.</a:t>
            </a:r>
          </a:p>
          <a:p>
            <a:pPr marL="0" indent="0">
              <a:lnSpc>
                <a:spcPct val="90000"/>
              </a:lnSpc>
              <a:buNone/>
            </a:pPr>
            <a:endParaRPr lang="en-GB" sz="1600" dirty="0"/>
          </a:p>
          <a:p>
            <a:pPr>
              <a:lnSpc>
                <a:spcPct val="90000"/>
              </a:lnSpc>
            </a:pPr>
            <a:endParaRPr lang="en-US" sz="1100" dirty="0"/>
          </a:p>
        </p:txBody>
      </p:sp>
    </p:spTree>
    <p:extLst>
      <p:ext uri="{BB962C8B-B14F-4D97-AF65-F5344CB8AC3E}">
        <p14:creationId xmlns:p14="http://schemas.microsoft.com/office/powerpoint/2010/main" val="25231390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1F497D"/>
                </a:solidFill>
              </a:rPr>
              <a:t>Social demands</a:t>
            </a:r>
          </a:p>
        </p:txBody>
      </p:sp>
      <p:sp>
        <p:nvSpPr>
          <p:cNvPr id="3" name="Content Placeholder 2"/>
          <p:cNvSpPr>
            <a:spLocks noGrp="1"/>
          </p:cNvSpPr>
          <p:nvPr>
            <p:ph idx="1"/>
          </p:nvPr>
        </p:nvSpPr>
        <p:spPr>
          <a:xfrm>
            <a:off x="396240" y="2597198"/>
            <a:ext cx="11601450" cy="3818613"/>
          </a:xfrm>
        </p:spPr>
        <p:txBody>
          <a:bodyPr>
            <a:normAutofit fontScale="92500" lnSpcReduction="20000"/>
          </a:bodyPr>
          <a:lstStyle/>
          <a:p>
            <a:pPr marL="0" indent="0">
              <a:buNone/>
            </a:pPr>
            <a:r>
              <a:rPr lang="en-US" sz="2000" dirty="0">
                <a:solidFill>
                  <a:srgbClr val="1F497D"/>
                </a:solidFill>
              </a:rPr>
              <a:t>Normative assumptions and expectations about all students</a:t>
            </a:r>
          </a:p>
          <a:p>
            <a:pPr marL="0" indent="0">
              <a:buNone/>
            </a:pPr>
            <a:r>
              <a:rPr lang="en-US" sz="2000" b="1" dirty="0">
                <a:solidFill>
                  <a:srgbClr val="1F497D"/>
                </a:solidFill>
              </a:rPr>
              <a:t>Clubs and societies </a:t>
            </a:r>
            <a:r>
              <a:rPr lang="en-US" sz="2000" i="1" dirty="0">
                <a:solidFill>
                  <a:schemeClr val="accent1"/>
                </a:solidFill>
              </a:rPr>
              <a:t>‘what do they do?’  </a:t>
            </a:r>
            <a:r>
              <a:rPr lang="en-US" sz="2000" dirty="0">
                <a:solidFill>
                  <a:srgbClr val="1F497D"/>
                </a:solidFill>
              </a:rPr>
              <a:t>Too difficult to access </a:t>
            </a:r>
            <a:r>
              <a:rPr lang="en-US" sz="2000" i="1" dirty="0">
                <a:solidFill>
                  <a:schemeClr val="accent1"/>
                </a:solidFill>
              </a:rPr>
              <a:t>‘too exhausted to </a:t>
            </a:r>
            <a:r>
              <a:rPr lang="en-US" sz="2000" i="1" dirty="0" err="1">
                <a:solidFill>
                  <a:schemeClr val="accent1"/>
                </a:solidFill>
              </a:rPr>
              <a:t>socialise</a:t>
            </a:r>
            <a:r>
              <a:rPr lang="en-US" sz="2000" i="1" dirty="0">
                <a:solidFill>
                  <a:schemeClr val="accent1"/>
                </a:solidFill>
              </a:rPr>
              <a:t> ’</a:t>
            </a:r>
          </a:p>
          <a:p>
            <a:pPr marL="0" indent="0">
              <a:buNone/>
            </a:pPr>
            <a:r>
              <a:rPr lang="en-US" sz="2000" i="1" dirty="0">
                <a:solidFill>
                  <a:schemeClr val="accent1"/>
                </a:solidFill>
              </a:rPr>
              <a:t>‘I am a member of the </a:t>
            </a:r>
            <a:r>
              <a:rPr lang="en-US" sz="2000" i="1" dirty="0" err="1">
                <a:solidFill>
                  <a:schemeClr val="accent1"/>
                </a:solidFill>
              </a:rPr>
              <a:t>Dr</a:t>
            </a:r>
            <a:r>
              <a:rPr lang="en-US" sz="2000" i="1" dirty="0">
                <a:solidFill>
                  <a:schemeClr val="accent1"/>
                </a:solidFill>
              </a:rPr>
              <a:t> Who society, we call it the unofficial autism society’</a:t>
            </a:r>
          </a:p>
          <a:p>
            <a:pPr marL="0" indent="0">
              <a:buNone/>
            </a:pPr>
            <a:r>
              <a:rPr lang="en-US" sz="2000" dirty="0">
                <a:solidFill>
                  <a:srgbClr val="1F497D"/>
                </a:solidFill>
              </a:rPr>
              <a:t>Managing public </a:t>
            </a:r>
            <a:r>
              <a:rPr lang="en-US" sz="2000" b="1" dirty="0">
                <a:solidFill>
                  <a:srgbClr val="1F497D"/>
                </a:solidFill>
              </a:rPr>
              <a:t>transport</a:t>
            </a:r>
          </a:p>
          <a:p>
            <a:pPr marL="0" indent="0">
              <a:buNone/>
            </a:pPr>
            <a:r>
              <a:rPr lang="en-US" sz="2000" dirty="0">
                <a:solidFill>
                  <a:srgbClr val="1F497D"/>
                </a:solidFill>
              </a:rPr>
              <a:t>Managing </a:t>
            </a:r>
            <a:r>
              <a:rPr lang="en-US" sz="2000" b="1" dirty="0">
                <a:solidFill>
                  <a:srgbClr val="1F497D"/>
                </a:solidFill>
              </a:rPr>
              <a:t>time </a:t>
            </a:r>
          </a:p>
          <a:p>
            <a:pPr marL="0" indent="0">
              <a:buNone/>
            </a:pPr>
            <a:r>
              <a:rPr lang="en-US" sz="2000" dirty="0">
                <a:solidFill>
                  <a:srgbClr val="1F497D"/>
                </a:solidFill>
              </a:rPr>
              <a:t>Help to manage </a:t>
            </a:r>
            <a:r>
              <a:rPr lang="en-US" sz="2000" b="1" dirty="0">
                <a:solidFill>
                  <a:srgbClr val="1F497D"/>
                </a:solidFill>
              </a:rPr>
              <a:t>anxiety</a:t>
            </a:r>
            <a:r>
              <a:rPr lang="en-US" sz="2000" dirty="0">
                <a:solidFill>
                  <a:srgbClr val="1F497D"/>
                </a:solidFill>
              </a:rPr>
              <a:t> </a:t>
            </a:r>
          </a:p>
          <a:p>
            <a:pPr marL="0" indent="0">
              <a:buNone/>
            </a:pPr>
            <a:r>
              <a:rPr lang="en-US" sz="2000" dirty="0">
                <a:solidFill>
                  <a:srgbClr val="1F497D"/>
                </a:solidFill>
              </a:rPr>
              <a:t>Responses during pandemic:</a:t>
            </a:r>
          </a:p>
          <a:p>
            <a:pPr marL="0" indent="0">
              <a:buNone/>
            </a:pPr>
            <a:r>
              <a:rPr lang="en-US" sz="2000" dirty="0">
                <a:solidFill>
                  <a:schemeClr val="accent1"/>
                </a:solidFill>
              </a:rPr>
              <a:t>‘I really am dreading the return to campus, during lockdown</a:t>
            </a:r>
          </a:p>
          <a:p>
            <a:pPr marL="0" indent="0">
              <a:buNone/>
            </a:pPr>
            <a:r>
              <a:rPr lang="en-US" sz="2000" dirty="0">
                <a:solidFill>
                  <a:schemeClr val="accent1"/>
                </a:solidFill>
              </a:rPr>
              <a:t>  I have been able to attend everything even if I feel anxious I </a:t>
            </a:r>
          </a:p>
          <a:p>
            <a:pPr marL="0" indent="0">
              <a:buNone/>
            </a:pPr>
            <a:r>
              <a:rPr lang="en-US" sz="2000" dirty="0">
                <a:solidFill>
                  <a:schemeClr val="accent1"/>
                </a:solidFill>
              </a:rPr>
              <a:t>  can just put my camera off’</a:t>
            </a:r>
          </a:p>
          <a:p>
            <a:endParaRPr lang="en-US" dirty="0">
              <a:solidFill>
                <a:srgbClr val="1F497D"/>
              </a:solidFill>
            </a:endParaRPr>
          </a:p>
          <a:p>
            <a:endParaRPr lang="en-US" dirty="0">
              <a:solidFill>
                <a:srgbClr val="1F497D"/>
              </a:solidFill>
            </a:endParaRPr>
          </a:p>
        </p:txBody>
      </p:sp>
      <p:pic>
        <p:nvPicPr>
          <p:cNvPr id="4" name="Picture 3" descr="wheelchairstairs.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13634" y="4119664"/>
            <a:ext cx="3885787" cy="2296147"/>
          </a:xfrm>
          <a:prstGeom prst="rect">
            <a:avLst/>
          </a:prstGeom>
        </p:spPr>
      </p:pic>
    </p:spTree>
    <p:extLst>
      <p:ext uri="{BB962C8B-B14F-4D97-AF65-F5344CB8AC3E}">
        <p14:creationId xmlns:p14="http://schemas.microsoft.com/office/powerpoint/2010/main" val="27890195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62BD32-443D-F24A-ADCD-F3B7DA8228C2}"/>
              </a:ext>
            </a:extLst>
          </p:cNvPr>
          <p:cNvSpPr>
            <a:spLocks noGrp="1"/>
          </p:cNvSpPr>
          <p:nvPr>
            <p:ph type="title"/>
          </p:nvPr>
        </p:nvSpPr>
        <p:spPr>
          <a:xfrm>
            <a:off x="8026587" y="640079"/>
            <a:ext cx="3686267" cy="3794761"/>
          </a:xfrm>
          <a:prstGeom prst="ellipse">
            <a:avLst/>
          </a:prstGeom>
          <a:noFill/>
          <a:ln>
            <a:noFill/>
          </a:ln>
        </p:spPr>
        <p:txBody>
          <a:bodyPr vert="horz" lIns="274320" tIns="182880" rIns="274320" bIns="182880" rtlCol="0" anchor="ctr" anchorCtr="1">
            <a:normAutofit/>
          </a:bodyPr>
          <a:lstStyle/>
          <a:p>
            <a:pPr algn="l"/>
            <a:r>
              <a:rPr lang="en-US" dirty="0">
                <a:solidFill>
                  <a:schemeClr val="tx2"/>
                </a:solidFill>
              </a:rPr>
              <a:t>Being Asked to put my camera on… </a:t>
            </a:r>
          </a:p>
        </p:txBody>
      </p:sp>
      <p:sp>
        <p:nvSpPr>
          <p:cNvPr id="3" name="Content Placeholder 2">
            <a:extLst>
              <a:ext uri="{FF2B5EF4-FFF2-40B4-BE49-F238E27FC236}">
                <a16:creationId xmlns:a16="http://schemas.microsoft.com/office/drawing/2014/main" id="{6D1187BA-10A0-E34C-A8E5-D7497EB58E9A}"/>
              </a:ext>
            </a:extLst>
          </p:cNvPr>
          <p:cNvSpPr>
            <a:spLocks noGrp="1"/>
          </p:cNvSpPr>
          <p:nvPr>
            <p:ph idx="1"/>
          </p:nvPr>
        </p:nvSpPr>
        <p:spPr>
          <a:xfrm>
            <a:off x="7878688" y="4506087"/>
            <a:ext cx="3686267" cy="581705"/>
          </a:xfrm>
        </p:spPr>
        <p:txBody>
          <a:bodyPr vert="horz" lIns="91440" tIns="45720" rIns="91440" bIns="45720" rtlCol="0">
            <a:normAutofit/>
          </a:bodyPr>
          <a:lstStyle/>
          <a:p>
            <a:pPr marL="0" indent="0">
              <a:buNone/>
            </a:pPr>
            <a:r>
              <a:rPr lang="en-US" sz="2000" dirty="0">
                <a:solidFill>
                  <a:schemeClr val="accent1"/>
                </a:solidFill>
              </a:rPr>
              <a:t>… makes me feel really anxious</a:t>
            </a:r>
          </a:p>
        </p:txBody>
      </p:sp>
      <p:sp>
        <p:nvSpPr>
          <p:cNvPr id="23" name="Rectangle 18">
            <a:extLst>
              <a:ext uri="{FF2B5EF4-FFF2-40B4-BE49-F238E27FC236}">
                <a16:creationId xmlns:a16="http://schemas.microsoft.com/office/drawing/2014/main" id="{790D5D38-C57D-49FF-AD49-74EE9CDA9E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27045" y="640080"/>
            <a:ext cx="6897625" cy="5263134"/>
          </a:xfrm>
          <a:prstGeom prst="rect">
            <a:avLst/>
          </a:prstGeom>
          <a:noFill/>
          <a:ln w="317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Gill Sans MT" panose="020B0502020104020203"/>
              <a:ea typeface="+mn-ea"/>
              <a:cs typeface="+mn-cs"/>
            </a:endParaRPr>
          </a:p>
        </p:txBody>
      </p:sp>
      <p:sp>
        <p:nvSpPr>
          <p:cNvPr id="24" name="Rectangle 20">
            <a:extLst>
              <a:ext uri="{FF2B5EF4-FFF2-40B4-BE49-F238E27FC236}">
                <a16:creationId xmlns:a16="http://schemas.microsoft.com/office/drawing/2014/main" id="{927823CD-9652-4764-A45D-9C4DE664BC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3161" y="802767"/>
            <a:ext cx="6565392" cy="493776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Gill Sans MT" panose="020B0502020104020203"/>
              <a:ea typeface="+mn-ea"/>
              <a:cs typeface="+mn-cs"/>
            </a:endParaRPr>
          </a:p>
        </p:txBody>
      </p:sp>
      <p:pic>
        <p:nvPicPr>
          <p:cNvPr id="14" name="Picture 13" descr="A picture containing clipart&#10;&#10;Description automatically generated">
            <a:extLst>
              <a:ext uri="{FF2B5EF4-FFF2-40B4-BE49-F238E27FC236}">
                <a16:creationId xmlns:a16="http://schemas.microsoft.com/office/drawing/2014/main" id="{6E173960-E315-1940-A069-51FF42671CCA}"/>
              </a:ext>
            </a:extLst>
          </p:cNvPr>
          <p:cNvPicPr>
            <a:picLocks noChangeAspect="1"/>
          </p:cNvPicPr>
          <p:nvPr/>
        </p:nvPicPr>
        <p:blipFill rotWithShape="1">
          <a:blip r:embed="rId2"/>
          <a:srcRect r="2" b="6591"/>
          <a:stretch/>
        </p:blipFill>
        <p:spPr>
          <a:xfrm>
            <a:off x="1113201" y="1122807"/>
            <a:ext cx="5925312" cy="4297680"/>
          </a:xfrm>
          <a:prstGeom prst="rect">
            <a:avLst/>
          </a:prstGeom>
        </p:spPr>
      </p:pic>
    </p:spTree>
    <p:extLst>
      <p:ext uri="{BB962C8B-B14F-4D97-AF65-F5344CB8AC3E}">
        <p14:creationId xmlns:p14="http://schemas.microsoft.com/office/powerpoint/2010/main" val="41377372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7CD7DD-97B5-8644-A281-8176DEC990DA}"/>
              </a:ext>
            </a:extLst>
          </p:cNvPr>
          <p:cNvSpPr>
            <a:spLocks noGrp="1"/>
          </p:cNvSpPr>
          <p:nvPr>
            <p:ph type="title"/>
          </p:nvPr>
        </p:nvSpPr>
        <p:spPr/>
        <p:txBody>
          <a:bodyPr/>
          <a:lstStyle/>
          <a:p>
            <a:r>
              <a:rPr lang="en-US" b="1" dirty="0">
                <a:solidFill>
                  <a:schemeClr val="tx2"/>
                </a:solidFill>
              </a:rPr>
              <a:t>Learning from Lockdown</a:t>
            </a:r>
          </a:p>
        </p:txBody>
      </p:sp>
      <p:sp>
        <p:nvSpPr>
          <p:cNvPr id="3" name="Content Placeholder 2">
            <a:extLst>
              <a:ext uri="{FF2B5EF4-FFF2-40B4-BE49-F238E27FC236}">
                <a16:creationId xmlns:a16="http://schemas.microsoft.com/office/drawing/2014/main" id="{DAD7A813-BE11-5D44-AF28-B9A0E3B9324D}"/>
              </a:ext>
            </a:extLst>
          </p:cNvPr>
          <p:cNvSpPr>
            <a:spLocks noGrp="1"/>
          </p:cNvSpPr>
          <p:nvPr>
            <p:ph idx="1"/>
          </p:nvPr>
        </p:nvSpPr>
        <p:spPr>
          <a:xfrm>
            <a:off x="1143000" y="2638044"/>
            <a:ext cx="9386888" cy="3119819"/>
          </a:xfrm>
        </p:spPr>
        <p:txBody>
          <a:bodyPr>
            <a:normAutofit fontScale="77500" lnSpcReduction="20000"/>
          </a:bodyPr>
          <a:lstStyle/>
          <a:p>
            <a:pPr lvl="0"/>
            <a:r>
              <a:rPr lang="en-GB" sz="2600" dirty="0">
                <a:solidFill>
                  <a:schemeClr val="tx2"/>
                </a:solidFill>
              </a:rPr>
              <a:t>COVID has meant lots has been put in place to make things accessible which disabled people have been wanting for a long time.</a:t>
            </a:r>
          </a:p>
          <a:p>
            <a:pPr lvl="0"/>
            <a:r>
              <a:rPr lang="en-GB" sz="2600" dirty="0">
                <a:solidFill>
                  <a:schemeClr val="tx2"/>
                </a:solidFill>
              </a:rPr>
              <a:t>It’s vital these things don’t disappear when COVID starts to go away.</a:t>
            </a:r>
          </a:p>
          <a:p>
            <a:pPr marL="0" lvl="0" indent="0">
              <a:buNone/>
            </a:pPr>
            <a:r>
              <a:rPr lang="en-GB" sz="2600" i="1" dirty="0">
                <a:solidFill>
                  <a:schemeClr val="tx2"/>
                </a:solidFill>
              </a:rPr>
              <a:t>Examples include:</a:t>
            </a:r>
          </a:p>
          <a:p>
            <a:pPr lvl="0"/>
            <a:r>
              <a:rPr lang="en-GB" sz="2600" dirty="0">
                <a:solidFill>
                  <a:schemeClr val="tx2"/>
                </a:solidFill>
              </a:rPr>
              <a:t>Recording lectures: important for students who can’t concentrate or miss sessions due to their health</a:t>
            </a:r>
          </a:p>
          <a:p>
            <a:pPr lvl="0"/>
            <a:r>
              <a:rPr lang="en-GB" sz="2600" dirty="0">
                <a:solidFill>
                  <a:schemeClr val="tx2"/>
                </a:solidFill>
              </a:rPr>
              <a:t>Mentioning that it’s okay to apply for exceptional circumstances</a:t>
            </a:r>
          </a:p>
          <a:p>
            <a:pPr lvl="0"/>
            <a:r>
              <a:rPr lang="en-GB" sz="2600" dirty="0">
                <a:solidFill>
                  <a:schemeClr val="tx2"/>
                </a:solidFill>
              </a:rPr>
              <a:t>Having options for virtual placement</a:t>
            </a:r>
          </a:p>
          <a:p>
            <a:pPr lvl="0"/>
            <a:r>
              <a:rPr lang="en-GB" sz="2600" dirty="0">
                <a:solidFill>
                  <a:schemeClr val="tx2"/>
                </a:solidFill>
              </a:rPr>
              <a:t>Online tutorials</a:t>
            </a:r>
          </a:p>
          <a:p>
            <a:endParaRPr lang="en-US" dirty="0"/>
          </a:p>
        </p:txBody>
      </p:sp>
    </p:spTree>
    <p:extLst>
      <p:ext uri="{BB962C8B-B14F-4D97-AF65-F5344CB8AC3E}">
        <p14:creationId xmlns:p14="http://schemas.microsoft.com/office/powerpoint/2010/main" val="19344826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3ED03601-4724-4293-A32A-3A0879C5D4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685800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5E433AC3-E189-483B-9E8C-DFD5D2A186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918509"/>
            <a:ext cx="12192000" cy="193949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71E4933-A17A-1C4B-B2A9-DB0D20BB16FD}"/>
              </a:ext>
            </a:extLst>
          </p:cNvPr>
          <p:cNvSpPr>
            <a:spLocks noGrp="1"/>
          </p:cNvSpPr>
          <p:nvPr>
            <p:ph type="title"/>
          </p:nvPr>
        </p:nvSpPr>
        <p:spPr>
          <a:xfrm>
            <a:off x="1600200" y="4269282"/>
            <a:ext cx="8991600" cy="1264762"/>
          </a:xfrm>
        </p:spPr>
        <p:txBody>
          <a:bodyPr vert="horz" lIns="274320" tIns="182880" rIns="274320" bIns="182880" rtlCol="0" anchor="ctr" anchorCtr="1">
            <a:normAutofit/>
          </a:bodyPr>
          <a:lstStyle/>
          <a:p>
            <a:r>
              <a:rPr lang="en-US" sz="3200"/>
              <a:t>chat time</a:t>
            </a:r>
          </a:p>
        </p:txBody>
      </p:sp>
      <p:pic>
        <p:nvPicPr>
          <p:cNvPr id="5" name="Content Placeholder 4" descr="Icon&#10;&#10;Description automatically generated">
            <a:extLst>
              <a:ext uri="{FF2B5EF4-FFF2-40B4-BE49-F238E27FC236}">
                <a16:creationId xmlns:a16="http://schemas.microsoft.com/office/drawing/2014/main" id="{7A40C962-0B94-364B-8C1C-F2C29861966B}"/>
              </a:ext>
            </a:extLst>
          </p:cNvPr>
          <p:cNvPicPr>
            <a:picLocks noGrp="1" noChangeAspect="1"/>
          </p:cNvPicPr>
          <p:nvPr>
            <p:ph idx="1"/>
          </p:nvPr>
        </p:nvPicPr>
        <p:blipFill>
          <a:blip r:embed="rId2"/>
          <a:stretch>
            <a:fillRect/>
          </a:stretch>
        </p:blipFill>
        <p:spPr>
          <a:xfrm>
            <a:off x="2695194" y="832636"/>
            <a:ext cx="6801612" cy="2916191"/>
          </a:xfrm>
          <a:prstGeom prst="rect">
            <a:avLst/>
          </a:prstGeom>
        </p:spPr>
      </p:pic>
    </p:spTree>
    <p:extLst>
      <p:ext uri="{BB962C8B-B14F-4D97-AF65-F5344CB8AC3E}">
        <p14:creationId xmlns:p14="http://schemas.microsoft.com/office/powerpoint/2010/main" val="25214334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Background pattern&#10;&#10;Description automatically generated with medium confidence">
            <a:extLst>
              <a:ext uri="{FF2B5EF4-FFF2-40B4-BE49-F238E27FC236}">
                <a16:creationId xmlns:a16="http://schemas.microsoft.com/office/drawing/2014/main" id="{5DBAE2FB-161B-9245-8091-B323F1D271F2}"/>
              </a:ext>
            </a:extLst>
          </p:cNvPr>
          <p:cNvPicPr>
            <a:picLocks noGrp="1" noChangeAspect="1"/>
          </p:cNvPicPr>
          <p:nvPr>
            <p:ph idx="1"/>
          </p:nvPr>
        </p:nvPicPr>
        <p:blipFill rotWithShape="1">
          <a:blip r:embed="rId2"/>
          <a:srcRect/>
          <a:stretch/>
        </p:blipFill>
        <p:spPr>
          <a:xfrm>
            <a:off x="20" y="10"/>
            <a:ext cx="12191980" cy="6857990"/>
          </a:xfrm>
          <a:prstGeom prst="rect">
            <a:avLst/>
          </a:prstGeom>
        </p:spPr>
      </p:pic>
      <p:sp>
        <p:nvSpPr>
          <p:cNvPr id="2" name="Title 1">
            <a:extLst>
              <a:ext uri="{FF2B5EF4-FFF2-40B4-BE49-F238E27FC236}">
                <a16:creationId xmlns:a16="http://schemas.microsoft.com/office/drawing/2014/main" id="{B4E171E8-C1EF-5640-973A-5D6805973001}"/>
              </a:ext>
            </a:extLst>
          </p:cNvPr>
          <p:cNvSpPr>
            <a:spLocks noGrp="1"/>
          </p:cNvSpPr>
          <p:nvPr>
            <p:ph type="title"/>
          </p:nvPr>
        </p:nvSpPr>
        <p:spPr>
          <a:xfrm>
            <a:off x="1600200" y="2386744"/>
            <a:ext cx="8991600" cy="1645920"/>
          </a:xfrm>
          <a:solidFill>
            <a:schemeClr val="bg1">
              <a:alpha val="60000"/>
            </a:schemeClr>
          </a:solidFill>
          <a:ln w="38100" cap="sq">
            <a:solidFill>
              <a:schemeClr val="tx1"/>
            </a:solidFill>
            <a:miter lim="800000"/>
          </a:ln>
        </p:spPr>
        <p:txBody>
          <a:bodyPr vert="horz" lIns="274320" tIns="182880" rIns="274320" bIns="182880" rtlCol="0" anchor="ctr" anchorCtr="1">
            <a:normAutofit/>
          </a:bodyPr>
          <a:lstStyle/>
          <a:p>
            <a:r>
              <a:rPr lang="en-US" sz="3800">
                <a:solidFill>
                  <a:schemeClr val="tx1"/>
                </a:solidFill>
              </a:rPr>
              <a:t>Questions to the panel?</a:t>
            </a:r>
          </a:p>
        </p:txBody>
      </p:sp>
    </p:spTree>
    <p:extLst>
      <p:ext uri="{BB962C8B-B14F-4D97-AF65-F5344CB8AC3E}">
        <p14:creationId xmlns:p14="http://schemas.microsoft.com/office/powerpoint/2010/main" val="3765462395"/>
      </p:ext>
    </p:extLst>
  </p:cSld>
  <p:clrMapOvr>
    <a:overrideClrMapping bg1="dk1" tx1="lt1" bg2="dk2" tx2="lt2" accent1="accent1" accent2="accent2" accent3="accent3" accent4="accent4" accent5="accent5" accent6="accent6" hlink="hlink" folHlink="folHlink"/>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9">
            <a:extLst>
              <a:ext uri="{FF2B5EF4-FFF2-40B4-BE49-F238E27FC236}">
                <a16:creationId xmlns:a16="http://schemas.microsoft.com/office/drawing/2014/main" id="{F7EAFAA4-859B-42B4-AC85-F32CFE6950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19085" y="-2"/>
            <a:ext cx="6072915" cy="685800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E7A3D3D-6B6C-0245-BA05-40A5316E06F0}"/>
              </a:ext>
            </a:extLst>
          </p:cNvPr>
          <p:cNvSpPr>
            <a:spLocks noGrp="1"/>
          </p:cNvSpPr>
          <p:nvPr>
            <p:ph type="title"/>
          </p:nvPr>
        </p:nvSpPr>
        <p:spPr>
          <a:xfrm>
            <a:off x="6923757" y="1290025"/>
            <a:ext cx="4475892" cy="1188720"/>
          </a:xfrm>
          <a:solidFill>
            <a:srgbClr val="FFFFFF"/>
          </a:solidFill>
          <a:ln>
            <a:solidFill>
              <a:srgbClr val="404040"/>
            </a:solidFill>
          </a:ln>
        </p:spPr>
        <p:txBody>
          <a:bodyPr>
            <a:normAutofit/>
          </a:bodyPr>
          <a:lstStyle/>
          <a:p>
            <a:r>
              <a:rPr lang="en-US" dirty="0"/>
              <a:t>It feels really good when…</a:t>
            </a:r>
          </a:p>
        </p:txBody>
      </p:sp>
      <p:sp>
        <p:nvSpPr>
          <p:cNvPr id="16" name="Rectangle 11">
            <a:extLst>
              <a:ext uri="{FF2B5EF4-FFF2-40B4-BE49-F238E27FC236}">
                <a16:creationId xmlns:a16="http://schemas.microsoft.com/office/drawing/2014/main" id="{B3855DB9-46C3-47FA-992C-FC2BE58A73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56966" y="640080"/>
            <a:ext cx="4818888" cy="5261170"/>
          </a:xfrm>
          <a:prstGeom prst="rect">
            <a:avLst/>
          </a:prstGeom>
          <a:noFill/>
          <a:ln w="317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A2B401D5-BF67-49A4-8617-0C6BD886C7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0777" y="806357"/>
            <a:ext cx="4511266" cy="4928616"/>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03601063-8870-8847-A574-97A530C9ACC8}"/>
              </a:ext>
            </a:extLst>
          </p:cNvPr>
          <p:cNvPicPr>
            <a:picLocks noChangeAspect="1"/>
          </p:cNvPicPr>
          <p:nvPr/>
        </p:nvPicPr>
        <p:blipFill rotWithShape="1">
          <a:blip r:embed="rId2"/>
          <a:srcRect l="2345" r="8368" b="3"/>
          <a:stretch/>
        </p:blipFill>
        <p:spPr>
          <a:xfrm>
            <a:off x="1132454" y="1126397"/>
            <a:ext cx="3867912" cy="4288536"/>
          </a:xfrm>
          <a:prstGeom prst="rect">
            <a:avLst/>
          </a:prstGeom>
        </p:spPr>
      </p:pic>
      <p:sp>
        <p:nvSpPr>
          <p:cNvPr id="3" name="Content Placeholder 2">
            <a:extLst>
              <a:ext uri="{FF2B5EF4-FFF2-40B4-BE49-F238E27FC236}">
                <a16:creationId xmlns:a16="http://schemas.microsoft.com/office/drawing/2014/main" id="{98285087-72C5-D344-A60E-D33063E2B3AD}"/>
              </a:ext>
            </a:extLst>
          </p:cNvPr>
          <p:cNvSpPr>
            <a:spLocks noGrp="1"/>
          </p:cNvSpPr>
          <p:nvPr>
            <p:ph idx="1"/>
          </p:nvPr>
        </p:nvSpPr>
        <p:spPr>
          <a:xfrm>
            <a:off x="6923757" y="2858703"/>
            <a:ext cx="4777706" cy="3642110"/>
          </a:xfrm>
        </p:spPr>
        <p:txBody>
          <a:bodyPr>
            <a:normAutofit lnSpcReduction="10000"/>
          </a:bodyPr>
          <a:lstStyle/>
          <a:p>
            <a:r>
              <a:rPr lang="en-US" sz="2400" dirty="0">
                <a:solidFill>
                  <a:schemeClr val="bg1"/>
                </a:solidFill>
              </a:rPr>
              <a:t>I can have a reserved seat in a seminar room</a:t>
            </a:r>
          </a:p>
          <a:p>
            <a:r>
              <a:rPr lang="en-US" sz="2400" dirty="0">
                <a:solidFill>
                  <a:schemeClr val="bg1"/>
                </a:solidFill>
              </a:rPr>
              <a:t>I can access the slides 24 hours ahead of time</a:t>
            </a:r>
          </a:p>
          <a:p>
            <a:r>
              <a:rPr lang="en-US" sz="2400" dirty="0">
                <a:solidFill>
                  <a:schemeClr val="bg1"/>
                </a:solidFill>
              </a:rPr>
              <a:t>I am asked how I am feeling today</a:t>
            </a:r>
          </a:p>
          <a:p>
            <a:r>
              <a:rPr lang="en-US" sz="2400" dirty="0">
                <a:solidFill>
                  <a:schemeClr val="bg1"/>
                </a:solidFill>
              </a:rPr>
              <a:t>The assignment is clearly explained</a:t>
            </a:r>
          </a:p>
          <a:p>
            <a:r>
              <a:rPr lang="en-US" sz="2400" dirty="0">
                <a:solidFill>
                  <a:schemeClr val="bg1"/>
                </a:solidFill>
              </a:rPr>
              <a:t>The subtitles work, the </a:t>
            </a:r>
            <a:r>
              <a:rPr lang="en-US" sz="2400" dirty="0" err="1">
                <a:solidFill>
                  <a:schemeClr val="bg1"/>
                </a:solidFill>
              </a:rPr>
              <a:t>powerpoint</a:t>
            </a:r>
            <a:r>
              <a:rPr lang="en-US" sz="2400" dirty="0">
                <a:solidFill>
                  <a:schemeClr val="bg1"/>
                </a:solidFill>
              </a:rPr>
              <a:t> works, I can hear everything and I don’t have to ask</a:t>
            </a:r>
          </a:p>
          <a:p>
            <a:endParaRPr lang="en-US" dirty="0">
              <a:solidFill>
                <a:srgbClr val="FFFFFF"/>
              </a:solidFill>
            </a:endParaRPr>
          </a:p>
        </p:txBody>
      </p:sp>
    </p:spTree>
    <p:extLst>
      <p:ext uri="{BB962C8B-B14F-4D97-AF65-F5344CB8AC3E}">
        <p14:creationId xmlns:p14="http://schemas.microsoft.com/office/powerpoint/2010/main" val="76176697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743FFA-0E08-7249-ACE5-4F1137F1C620}"/>
              </a:ext>
            </a:extLst>
          </p:cNvPr>
          <p:cNvSpPr>
            <a:spLocks noGrp="1"/>
          </p:cNvSpPr>
          <p:nvPr>
            <p:ph type="title"/>
          </p:nvPr>
        </p:nvSpPr>
        <p:spPr/>
        <p:txBody>
          <a:bodyPr/>
          <a:lstStyle/>
          <a:p>
            <a:r>
              <a:rPr lang="en-US" b="1" dirty="0">
                <a:solidFill>
                  <a:schemeClr val="tx2"/>
                </a:solidFill>
              </a:rPr>
              <a:t>other recommendations…</a:t>
            </a:r>
          </a:p>
        </p:txBody>
      </p:sp>
      <p:sp>
        <p:nvSpPr>
          <p:cNvPr id="3" name="Content Placeholder 2">
            <a:extLst>
              <a:ext uri="{FF2B5EF4-FFF2-40B4-BE49-F238E27FC236}">
                <a16:creationId xmlns:a16="http://schemas.microsoft.com/office/drawing/2014/main" id="{FC0588F7-7A26-7241-BF8E-CE1944B35EE2}"/>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3787697597"/>
      </p:ext>
    </p:extLst>
  </p:cSld>
  <p:clrMapOvr>
    <a:masterClrMapping/>
  </p:clrMapOvr>
</p:sld>
</file>

<file path=ppt/theme/theme1.xml><?xml version="1.0" encoding="utf-8"?>
<a:theme xmlns:a="http://schemas.openxmlformats.org/drawingml/2006/main" name="Parcel">
  <a:themeElements>
    <a:clrScheme name="Blue">
      <a:dk1>
        <a:sysClr val="windowText" lastClr="000000"/>
      </a:dk1>
      <a:lt1>
        <a:sysClr val="window" lastClr="FFFFFF"/>
      </a:lt1>
      <a:dk2>
        <a:srgbClr val="17406D"/>
      </a:dk2>
      <a:lt2>
        <a:srgbClr val="DBEF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Parcel">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Parcel">
      <a:fillStyleLst>
        <a:solidFill>
          <a:schemeClr val="phClr"/>
        </a:solidFill>
        <a:gradFill rotWithShape="1">
          <a:gsLst>
            <a:gs pos="0">
              <a:schemeClr val="phClr">
                <a:tint val="80000"/>
                <a:satMod val="107000"/>
                <a:lumMod val="103000"/>
              </a:schemeClr>
            </a:gs>
            <a:gs pos="100000">
              <a:schemeClr val="phClr">
                <a:tint val="82000"/>
                <a:satMod val="109000"/>
                <a:lumMod val="103000"/>
              </a:schemeClr>
            </a:gs>
          </a:gsLst>
          <a:lin ang="5400000" scaled="0"/>
        </a:gradFill>
        <a:gradFill rotWithShape="1">
          <a:gsLst>
            <a:gs pos="0">
              <a:schemeClr val="phClr">
                <a:tint val="97000"/>
                <a:satMod val="100000"/>
                <a:lumMod val="102000"/>
              </a:schemeClr>
            </a:gs>
            <a:gs pos="50000">
              <a:schemeClr val="phClr">
                <a:shade val="100000"/>
                <a:satMod val="103000"/>
                <a:lumMod val="100000"/>
              </a:schemeClr>
            </a:gs>
            <a:gs pos="100000">
              <a:schemeClr val="phClr">
                <a:shade val="93000"/>
                <a:satMod val="11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effectStyle>
        <a:effectStyle>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a:effectStyle>
      </a:effectStyleLst>
      <a:bgFillStyleLst>
        <a:solidFill>
          <a:schemeClr val="phClr"/>
        </a:solidFill>
        <a:solidFill>
          <a:schemeClr val="phClr">
            <a:tint val="95000"/>
            <a:satMod val="170000"/>
          </a:schemeClr>
        </a:solidFill>
        <a:gradFill rotWithShape="1">
          <a:gsLst>
            <a:gs pos="0">
              <a:schemeClr val="phClr">
                <a:tint val="97000"/>
                <a:shade val="100000"/>
                <a:satMod val="185000"/>
                <a:lumMod val="120000"/>
              </a:schemeClr>
            </a:gs>
            <a:gs pos="100000">
              <a:schemeClr val="phClr">
                <a:tint val="96000"/>
                <a:shade val="95000"/>
                <a:satMod val="215000"/>
                <a:lumMod val="80000"/>
              </a:schemeClr>
            </a:gs>
          </a:gsLst>
          <a:path path="circle">
            <a:fillToRect l="50000" t="55000" r="125000" b="100000"/>
          </a:path>
        </a:gradFill>
      </a:bgFillStyleLst>
    </a:fmtScheme>
  </a:themeElements>
  <a:objectDefaults/>
  <a:extraClrSchemeLst/>
  <a:extLst>
    <a:ext uri="{05A4C25C-085E-4340-85A3-A5531E510DB2}">
      <thm15:themeFamily xmlns:thm15="http://schemas.microsoft.com/office/thememl/2012/main" name="Parcel" id="{8BEC4385-4EB9-4D53-BFB5-0EA123736B6D}" vid="{4DB32801-28C0-48B0-8C1D-A9A58613615A}"/>
    </a:ext>
  </a:extLst>
</a:theme>
</file>

<file path=docProps/app.xml><?xml version="1.0" encoding="utf-8"?>
<Properties xmlns="http://schemas.openxmlformats.org/officeDocument/2006/extended-properties" xmlns:vt="http://schemas.openxmlformats.org/officeDocument/2006/docPropsVTypes">
  <Template>{3DF896BF-4C4F-4849-98E3-D8FA10CE912C}tf10001120</Template>
  <TotalTime>172</TotalTime>
  <Words>1472</Words>
  <Application>Microsoft Office PowerPoint</Application>
  <PresentationFormat>Widescreen</PresentationFormat>
  <Paragraphs>103</Paragraphs>
  <Slides>20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20</vt:i4>
      </vt:variant>
    </vt:vector>
  </HeadingPairs>
  <TitlesOfParts>
    <vt:vector size="24" baseType="lpstr">
      <vt:lpstr>Arial</vt:lpstr>
      <vt:lpstr>Gill Sans MT</vt:lpstr>
      <vt:lpstr>Neue Haas Grotesk Text Pro</vt:lpstr>
      <vt:lpstr>Parcel</vt:lpstr>
      <vt:lpstr>From pillar to post: Disability and inclusion in ESW</vt:lpstr>
      <vt:lpstr>rationale</vt:lpstr>
      <vt:lpstr>EDI strategy for sussex</vt:lpstr>
      <vt:lpstr>Unconscious bias</vt:lpstr>
      <vt:lpstr>ESW students</vt:lpstr>
      <vt:lpstr>PowerPoint Presentation</vt:lpstr>
      <vt:lpstr>Pre-university</vt:lpstr>
      <vt:lpstr>Accessing the university environment</vt:lpstr>
      <vt:lpstr>Academic expectations</vt:lpstr>
      <vt:lpstr>Looks can be deceptive</vt:lpstr>
      <vt:lpstr>Additional labour of being a disabled student</vt:lpstr>
      <vt:lpstr>How it feels when…I have to ask for the same support again</vt:lpstr>
      <vt:lpstr>Assessment </vt:lpstr>
      <vt:lpstr>Social demands</vt:lpstr>
      <vt:lpstr>Being Asked to put my camera on… </vt:lpstr>
      <vt:lpstr>Learning from Lockdown</vt:lpstr>
      <vt:lpstr>chat time</vt:lpstr>
      <vt:lpstr>Questions to the panel?</vt:lpstr>
      <vt:lpstr>It feels really good when…</vt:lpstr>
      <vt:lpstr>other recommendations…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Disability Awareness ESW</dc:title>
  <dc:creator>Jacqui Shepherd</dc:creator>
  <cp:lastModifiedBy>Heather Stanley</cp:lastModifiedBy>
  <cp:revision>44</cp:revision>
  <dcterms:created xsi:type="dcterms:W3CDTF">2021-03-30T10:59:56Z</dcterms:created>
  <dcterms:modified xsi:type="dcterms:W3CDTF">2021-06-03T11:03:10Z</dcterms:modified>
</cp:coreProperties>
</file>